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</p:sldMasterIdLst>
  <p:notesMasterIdLst>
    <p:notesMasterId r:id="rId9"/>
  </p:notesMasterIdLst>
  <p:sldIdLst>
    <p:sldId id="316" r:id="rId2"/>
    <p:sldId id="386" r:id="rId3"/>
    <p:sldId id="387" r:id="rId4"/>
    <p:sldId id="388" r:id="rId5"/>
    <p:sldId id="389" r:id="rId6"/>
    <p:sldId id="390" r:id="rId7"/>
    <p:sldId id="375" r:id="rId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00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363" autoAdjust="0"/>
    <p:restoredTop sz="97552" autoAdjust="0"/>
  </p:normalViewPr>
  <p:slideViewPr>
    <p:cSldViewPr>
      <p:cViewPr varScale="1">
        <p:scale>
          <a:sx n="70" d="100"/>
          <a:sy n="70" d="100"/>
        </p:scale>
        <p:origin x="1456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image" Target="../media/image8.wmf"/><Relationship Id="rId5" Type="http://schemas.openxmlformats.org/officeDocument/2006/relationships/image" Target="../media/image12.wmf"/><Relationship Id="rId4" Type="http://schemas.openxmlformats.org/officeDocument/2006/relationships/image" Target="../media/image11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24.wmf"/><Relationship Id="rId3" Type="http://schemas.openxmlformats.org/officeDocument/2006/relationships/image" Target="../media/image20.wmf"/><Relationship Id="rId7" Type="http://schemas.openxmlformats.org/officeDocument/2006/relationships/image" Target="../media/image23.wmf"/><Relationship Id="rId2" Type="http://schemas.openxmlformats.org/officeDocument/2006/relationships/image" Target="../media/image19.wmf"/><Relationship Id="rId1" Type="http://schemas.openxmlformats.org/officeDocument/2006/relationships/image" Target="../media/image18.wmf"/><Relationship Id="rId6" Type="http://schemas.openxmlformats.org/officeDocument/2006/relationships/image" Target="../media/image12.wmf"/><Relationship Id="rId5" Type="http://schemas.openxmlformats.org/officeDocument/2006/relationships/image" Target="../media/image22.wmf"/><Relationship Id="rId4" Type="http://schemas.openxmlformats.org/officeDocument/2006/relationships/image" Target="../media/image21.wmf"/><Relationship Id="rId9" Type="http://schemas.openxmlformats.org/officeDocument/2006/relationships/image" Target="../media/image2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i="0">
                <a:latin typeface="Constantia" pitchFamily="18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i="0">
                <a:latin typeface="Constantia" pitchFamily="18" charset="0"/>
              </a:defRPr>
            </a:lvl1pPr>
          </a:lstStyle>
          <a:p>
            <a:pPr>
              <a:defRPr/>
            </a:pPr>
            <a:fld id="{6C33BE88-6AE5-4263-9256-FD9DA36D3D96}" type="datetimeFigureOut">
              <a:rPr lang="ru-RU"/>
              <a:pPr>
                <a:defRPr/>
              </a:pPr>
              <a:t>21.12.2023</a:t>
            </a:fld>
            <a:endParaRPr lang="ru-RU" dirty="0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942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i="0">
                <a:latin typeface="Constantia" pitchFamily="18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42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i="0">
                <a:latin typeface="Constantia" pitchFamily="18" charset="0"/>
              </a:defRPr>
            </a:lvl1pPr>
          </a:lstStyle>
          <a:p>
            <a:pPr>
              <a:defRPr/>
            </a:pPr>
            <a:fld id="{4B27C0B1-EDE2-48A4-BBB0-71C103A48CA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83100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E7388D-760C-48EB-A8E3-5DAF0755D21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3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2E9D9B-8F06-4140-8F74-1DA59CAF6465}" type="datetime1">
              <a:rPr lang="ru-RU"/>
              <a:pPr>
                <a:defRPr/>
              </a:pPr>
              <a:t>21.12.2023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6783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Номер слайда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B769CD-7F67-4E4A-82F1-9E9BB0478A9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5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1D2C38-8CB8-41AE-A0C5-918912A61CAD}" type="datetime1">
              <a:rPr lang="ru-RU"/>
              <a:pPr>
                <a:defRPr/>
              </a:pPr>
              <a:t>21.12.2023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9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16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67565E-0B6E-4CC6-9AA9-EBCDA62EA5E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1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5D47FD-133F-4285-B7F7-FE979FCEB3F4}" type="datetime1">
              <a:rPr lang="ru-RU"/>
              <a:pPr>
                <a:defRPr/>
              </a:pPr>
              <a:t>21.12.2023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152400"/>
            <a:ext cx="8229600" cy="59737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8410575" y="6181725"/>
            <a:ext cx="609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83C51D-A45E-4F83-A13B-432C952F429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2133600" y="6203950"/>
            <a:ext cx="35814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>
          <a:xfrm>
            <a:off x="5791200" y="6203950"/>
            <a:ext cx="25908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322E3A-3A01-4BB8-91DC-65AC734D297B}" type="datetime1">
              <a:rPr lang="ru-RU"/>
              <a:pPr>
                <a:defRPr/>
              </a:pPr>
              <a:t>21.12.2023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Текст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600" i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84A04FA1-6148-42DB-A2C8-427DFC2BA52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1" name="Нижний колонтитул 7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i="0">
                <a:solidFill>
                  <a:schemeClr val="tx2"/>
                </a:solidFill>
                <a:latin typeface="Constantia" pitchFamily="18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2" name="Дата 6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i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F88444BE-7C14-4F2C-9D0B-12A4ED7D9BCA}" type="datetime1">
              <a:rPr lang="ru-RU"/>
              <a:pPr>
                <a:defRPr/>
              </a:pPr>
              <a:t>21.12.2023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7" r:id="rId3"/>
    <p:sldLayoutId id="2147483716" r:id="rId4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Arial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Arial" charset="0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Arial" charset="0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Arial" charset="0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Arial" charset="0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Arial" charset="0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2.jpe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png"/><Relationship Id="rId5" Type="http://schemas.openxmlformats.org/officeDocument/2006/relationships/image" Target="../media/image4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5.w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oleObject" Target="../embeddings/oleObject6.bin"/><Relationship Id="rId3" Type="http://schemas.openxmlformats.org/officeDocument/2006/relationships/image" Target="../media/image2.jpeg"/><Relationship Id="rId7" Type="http://schemas.openxmlformats.org/officeDocument/2006/relationships/image" Target="../media/image8.wmf"/><Relationship Id="rId12" Type="http://schemas.openxmlformats.org/officeDocument/2006/relationships/image" Target="../media/image10.wmf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12.wmf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oleObject" Target="../embeddings/oleObject5.bin"/><Relationship Id="rId5" Type="http://schemas.openxmlformats.org/officeDocument/2006/relationships/image" Target="../media/image14.png"/><Relationship Id="rId15" Type="http://schemas.openxmlformats.org/officeDocument/2006/relationships/oleObject" Target="../embeddings/oleObject7.bin"/><Relationship Id="rId10" Type="http://schemas.openxmlformats.org/officeDocument/2006/relationships/image" Target="../media/image15.jpeg"/><Relationship Id="rId4" Type="http://schemas.openxmlformats.org/officeDocument/2006/relationships/image" Target="../media/image13.png"/><Relationship Id="rId9" Type="http://schemas.openxmlformats.org/officeDocument/2006/relationships/image" Target="../media/image9.wmf"/><Relationship Id="rId14" Type="http://schemas.openxmlformats.org/officeDocument/2006/relationships/image" Target="../media/image11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7.pn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1.wmf"/><Relationship Id="rId18" Type="http://schemas.openxmlformats.org/officeDocument/2006/relationships/image" Target="../media/image12.wmf"/><Relationship Id="rId3" Type="http://schemas.openxmlformats.org/officeDocument/2006/relationships/oleObject" Target="../embeddings/oleObject8.bin"/><Relationship Id="rId21" Type="http://schemas.openxmlformats.org/officeDocument/2006/relationships/oleObject" Target="../embeddings/oleObject15.bin"/><Relationship Id="rId7" Type="http://schemas.openxmlformats.org/officeDocument/2006/relationships/image" Target="../media/image26.png"/><Relationship Id="rId12" Type="http://schemas.openxmlformats.org/officeDocument/2006/relationships/oleObject" Target="../embeddings/oleObject11.bin"/><Relationship Id="rId17" Type="http://schemas.openxmlformats.org/officeDocument/2006/relationships/oleObject" Target="../embeddings/oleObject13.bin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9.png"/><Relationship Id="rId20" Type="http://schemas.openxmlformats.org/officeDocument/2006/relationships/image" Target="../media/image23.wmf"/><Relationship Id="rId1" Type="http://schemas.openxmlformats.org/officeDocument/2006/relationships/vmlDrawing" Target="../drawings/vmlDrawing3.vml"/><Relationship Id="rId6" Type="http://schemas.openxmlformats.org/officeDocument/2006/relationships/image" Target="../media/image19.wmf"/><Relationship Id="rId11" Type="http://schemas.openxmlformats.org/officeDocument/2006/relationships/image" Target="../media/image20.wmf"/><Relationship Id="rId24" Type="http://schemas.openxmlformats.org/officeDocument/2006/relationships/image" Target="../media/image25.wmf"/><Relationship Id="rId5" Type="http://schemas.openxmlformats.org/officeDocument/2006/relationships/oleObject" Target="../embeddings/oleObject9.bin"/><Relationship Id="rId15" Type="http://schemas.openxmlformats.org/officeDocument/2006/relationships/image" Target="../media/image22.wmf"/><Relationship Id="rId23" Type="http://schemas.openxmlformats.org/officeDocument/2006/relationships/oleObject" Target="../embeddings/oleObject16.bin"/><Relationship Id="rId10" Type="http://schemas.openxmlformats.org/officeDocument/2006/relationships/oleObject" Target="../embeddings/oleObject10.bin"/><Relationship Id="rId19" Type="http://schemas.openxmlformats.org/officeDocument/2006/relationships/oleObject" Target="../embeddings/oleObject14.bin"/><Relationship Id="rId4" Type="http://schemas.openxmlformats.org/officeDocument/2006/relationships/image" Target="../media/image18.wmf"/><Relationship Id="rId9" Type="http://schemas.openxmlformats.org/officeDocument/2006/relationships/image" Target="../media/image28.png"/><Relationship Id="rId14" Type="http://schemas.openxmlformats.org/officeDocument/2006/relationships/oleObject" Target="../embeddings/oleObject12.bin"/><Relationship Id="rId22" Type="http://schemas.openxmlformats.org/officeDocument/2006/relationships/image" Target="../media/image24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9000"/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8" y="642938"/>
            <a:ext cx="8531225" cy="621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Rectangle 5"/>
          <p:cNvSpPr>
            <a:spLocks/>
          </p:cNvSpPr>
          <p:nvPr/>
        </p:nvSpPr>
        <p:spPr bwMode="auto">
          <a:xfrm>
            <a:off x="468313" y="-1588"/>
            <a:ext cx="8137525" cy="1270348"/>
          </a:xfrm>
          <a:prstGeom prst="rect">
            <a:avLst/>
          </a:prstGeom>
          <a:noFill/>
          <a:ln w="9525" cap="rnd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/>
            <a:r>
              <a:rPr lang="ru-RU" sz="4200" dirty="0">
                <a:latin typeface="Cambria" pitchFamily="18" charset="0"/>
              </a:rPr>
              <a:t>Лекция </a:t>
            </a:r>
            <a:r>
              <a:rPr lang="en-US" sz="4200" dirty="0" smtClean="0">
                <a:latin typeface="Cambria" pitchFamily="18" charset="0"/>
              </a:rPr>
              <a:t>1</a:t>
            </a:r>
            <a:r>
              <a:rPr lang="ru-RU" sz="4200" smtClean="0">
                <a:latin typeface="Cambria" pitchFamily="18" charset="0"/>
              </a:rPr>
              <a:t>2. </a:t>
            </a:r>
            <a:r>
              <a:rPr lang="ru-RU" sz="3600" dirty="0" smtClean="0">
                <a:latin typeface="Cambria" pitchFamily="18" charset="0"/>
              </a:rPr>
              <a:t>Интерференция.</a:t>
            </a:r>
          </a:p>
          <a:p>
            <a:pPr algn="ctr" eaLnBrk="0" hangingPunct="0"/>
            <a:r>
              <a:rPr lang="ru-RU" sz="3600" dirty="0" smtClean="0">
                <a:latin typeface="Cambria" pitchFamily="18" charset="0"/>
              </a:rPr>
              <a:t>Схема Юнга</a:t>
            </a:r>
            <a:endParaRPr lang="ru-RU" sz="3600" dirty="0"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0"/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2450" name="Group 3"/>
          <p:cNvGrpSpPr>
            <a:grpSpLocks/>
          </p:cNvGrpSpPr>
          <p:nvPr/>
        </p:nvGrpSpPr>
        <p:grpSpPr bwMode="auto">
          <a:xfrm>
            <a:off x="1116013" y="1123950"/>
            <a:ext cx="6391275" cy="5610225"/>
            <a:chOff x="703" y="527"/>
            <a:chExt cx="4026" cy="3534"/>
          </a:xfrm>
        </p:grpSpPr>
        <p:sp>
          <p:nvSpPr>
            <p:cNvPr id="232454" name="Line 4"/>
            <p:cNvSpPr>
              <a:spLocks noChangeShapeType="1"/>
            </p:cNvSpPr>
            <p:nvPr/>
          </p:nvSpPr>
          <p:spPr bwMode="auto">
            <a:xfrm>
              <a:off x="1812" y="1223"/>
              <a:ext cx="0" cy="726"/>
            </a:xfrm>
            <a:prstGeom prst="line">
              <a:avLst/>
            </a:prstGeom>
            <a:noFill/>
            <a:ln w="5143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2455" name="Line 5"/>
            <p:cNvSpPr>
              <a:spLocks noChangeShapeType="1"/>
            </p:cNvSpPr>
            <p:nvPr/>
          </p:nvSpPr>
          <p:spPr bwMode="auto">
            <a:xfrm rot="10260000" flipH="1" flipV="1">
              <a:off x="1874" y="1979"/>
              <a:ext cx="117" cy="580"/>
            </a:xfrm>
            <a:prstGeom prst="line">
              <a:avLst/>
            </a:prstGeom>
            <a:noFill/>
            <a:ln w="34925">
              <a:solidFill>
                <a:srgbClr val="000000"/>
              </a:solidFill>
              <a:prstDash val="dash"/>
              <a:round/>
              <a:headEnd type="none" w="sm" len="med"/>
              <a:tailEnd type="none" w="sm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2456" name="Line 6"/>
            <p:cNvSpPr>
              <a:spLocks noChangeShapeType="1"/>
            </p:cNvSpPr>
            <p:nvPr/>
          </p:nvSpPr>
          <p:spPr bwMode="auto">
            <a:xfrm flipV="1">
              <a:off x="4332" y="572"/>
              <a:ext cx="0" cy="3489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2457" name="Rectangle 7"/>
            <p:cNvSpPr>
              <a:spLocks noChangeArrowheads="1"/>
            </p:cNvSpPr>
            <p:nvPr/>
          </p:nvSpPr>
          <p:spPr bwMode="auto">
            <a:xfrm>
              <a:off x="843" y="2173"/>
              <a:ext cx="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ru-RU"/>
            </a:p>
          </p:txBody>
        </p:sp>
        <p:sp>
          <p:nvSpPr>
            <p:cNvPr id="232458" name="Rectangle 8"/>
            <p:cNvSpPr>
              <a:spLocks noChangeArrowheads="1"/>
            </p:cNvSpPr>
            <p:nvPr/>
          </p:nvSpPr>
          <p:spPr bwMode="auto">
            <a:xfrm>
              <a:off x="1448" y="2580"/>
              <a:ext cx="202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800">
                  <a:solidFill>
                    <a:srgbClr val="FF0000"/>
                  </a:solidFill>
                  <a:latin typeface="Times New Roman" pitchFamily="18" charset="0"/>
                </a:rPr>
                <a:t>S</a:t>
              </a:r>
              <a:r>
                <a:rPr lang="ru-RU" sz="2800" baseline="-25000">
                  <a:solidFill>
                    <a:srgbClr val="FF0000"/>
                  </a:solidFill>
                  <a:latin typeface="Times New Roman" pitchFamily="18" charset="0"/>
                </a:rPr>
                <a:t>2</a:t>
              </a:r>
              <a:endParaRPr lang="ru-RU" sz="2800">
                <a:solidFill>
                  <a:srgbClr val="FF0000"/>
                </a:solidFill>
              </a:endParaRPr>
            </a:p>
          </p:txBody>
        </p:sp>
        <p:sp>
          <p:nvSpPr>
            <p:cNvPr id="232459" name="Rectangle 9"/>
            <p:cNvSpPr>
              <a:spLocks noChangeArrowheads="1"/>
            </p:cNvSpPr>
            <p:nvPr/>
          </p:nvSpPr>
          <p:spPr bwMode="auto">
            <a:xfrm>
              <a:off x="1463" y="2116"/>
              <a:ext cx="283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r>
                <a:rPr lang="en-US" sz="3600" i="1">
                  <a:solidFill>
                    <a:srgbClr val="000000"/>
                  </a:solidFill>
                  <a:latin typeface="Times New Roman" pitchFamily="18" charset="0"/>
                </a:rPr>
                <a:t>d</a:t>
              </a:r>
              <a:endParaRPr lang="ru-RU" sz="3600"/>
            </a:p>
          </p:txBody>
        </p:sp>
        <p:sp>
          <p:nvSpPr>
            <p:cNvPr id="232460" name="Rectangle 10"/>
            <p:cNvSpPr>
              <a:spLocks noChangeArrowheads="1"/>
            </p:cNvSpPr>
            <p:nvPr/>
          </p:nvSpPr>
          <p:spPr bwMode="auto">
            <a:xfrm>
              <a:off x="2718" y="2252"/>
              <a:ext cx="279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r>
                <a:rPr lang="en-US" sz="3600" i="1">
                  <a:solidFill>
                    <a:srgbClr val="000000"/>
                  </a:solidFill>
                  <a:latin typeface="Times New Roman" pitchFamily="18" charset="0"/>
                </a:rPr>
                <a:t>r</a:t>
              </a:r>
              <a:r>
                <a:rPr lang="ru-RU" sz="2800" baseline="-25000">
                  <a:solidFill>
                    <a:srgbClr val="000000"/>
                  </a:solidFill>
                  <a:latin typeface="Times New Roman" pitchFamily="18" charset="0"/>
                </a:rPr>
                <a:t>2</a:t>
              </a:r>
              <a:endParaRPr lang="ru-RU" sz="2800"/>
            </a:p>
          </p:txBody>
        </p:sp>
        <p:sp>
          <p:nvSpPr>
            <p:cNvPr id="232461" name="Rectangle 11"/>
            <p:cNvSpPr>
              <a:spLocks noChangeArrowheads="1"/>
            </p:cNvSpPr>
            <p:nvPr/>
          </p:nvSpPr>
          <p:spPr bwMode="auto">
            <a:xfrm>
              <a:off x="2880" y="2845"/>
              <a:ext cx="720" cy="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r>
                <a:rPr lang="en-US" sz="2800" i="1">
                  <a:solidFill>
                    <a:srgbClr val="000000"/>
                  </a:solidFill>
                  <a:latin typeface="Times New Roman" pitchFamily="18" charset="0"/>
                </a:rPr>
                <a:t>l</a:t>
              </a:r>
              <a:r>
                <a:rPr lang="ru-RU" sz="3600" i="1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r>
                <a:rPr lang="en-US" sz="2000" i="1">
                  <a:solidFill>
                    <a:srgbClr val="000000"/>
                  </a:solidFill>
                  <a:latin typeface="Times New Roman" pitchFamily="18" charset="0"/>
                </a:rPr>
                <a:t>&gt;&gt; d, x</a:t>
              </a:r>
              <a:endParaRPr lang="ru-RU" sz="2000"/>
            </a:p>
          </p:txBody>
        </p:sp>
        <p:sp>
          <p:nvSpPr>
            <p:cNvPr id="232462" name="Rectangle 12"/>
            <p:cNvSpPr>
              <a:spLocks noChangeArrowheads="1"/>
            </p:cNvSpPr>
            <p:nvPr/>
          </p:nvSpPr>
          <p:spPr bwMode="auto">
            <a:xfrm>
              <a:off x="4569" y="2364"/>
              <a:ext cx="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ru-RU"/>
            </a:p>
          </p:txBody>
        </p:sp>
        <p:sp>
          <p:nvSpPr>
            <p:cNvPr id="232463" name="Rectangle 13"/>
            <p:cNvSpPr>
              <a:spLocks noChangeArrowheads="1"/>
            </p:cNvSpPr>
            <p:nvPr/>
          </p:nvSpPr>
          <p:spPr bwMode="auto">
            <a:xfrm>
              <a:off x="4410" y="3464"/>
              <a:ext cx="191" cy="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3600" i="1">
                  <a:solidFill>
                    <a:srgbClr val="000000"/>
                  </a:solidFill>
                  <a:latin typeface="Times New Roman" pitchFamily="18" charset="0"/>
                </a:rPr>
                <a:t>Э</a:t>
              </a:r>
              <a:endParaRPr lang="ru-RU" sz="3600"/>
            </a:p>
          </p:txBody>
        </p:sp>
        <p:sp>
          <p:nvSpPr>
            <p:cNvPr id="232464" name="Rectangle 14"/>
            <p:cNvSpPr>
              <a:spLocks noChangeArrowheads="1"/>
            </p:cNvSpPr>
            <p:nvPr/>
          </p:nvSpPr>
          <p:spPr bwMode="auto">
            <a:xfrm>
              <a:off x="1779" y="2735"/>
              <a:ext cx="466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r>
                <a:rPr lang="ru-RU" sz="1200" b="1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    </a:t>
              </a:r>
              <a:r>
                <a:rPr lang="en-US" sz="3600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</a:t>
              </a:r>
              <a:r>
                <a:rPr lang="en-US" sz="3600" i="1">
                  <a:solidFill>
                    <a:srgbClr val="000000"/>
                  </a:solidFill>
                  <a:latin typeface="Times New Roman" pitchFamily="18" charset="0"/>
                </a:rPr>
                <a:t>r</a:t>
              </a:r>
              <a:endParaRPr lang="ru-RU" sz="3600"/>
            </a:p>
          </p:txBody>
        </p:sp>
        <p:sp>
          <p:nvSpPr>
            <p:cNvPr id="232465" name="Line 15"/>
            <p:cNvSpPr>
              <a:spLocks noChangeShapeType="1"/>
            </p:cNvSpPr>
            <p:nvPr/>
          </p:nvSpPr>
          <p:spPr bwMode="auto">
            <a:xfrm>
              <a:off x="839" y="2296"/>
              <a:ext cx="350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2466" name="Line 16"/>
            <p:cNvSpPr>
              <a:spLocks noChangeShapeType="1"/>
            </p:cNvSpPr>
            <p:nvPr/>
          </p:nvSpPr>
          <p:spPr bwMode="auto">
            <a:xfrm rot="21540000" flipV="1">
              <a:off x="1791" y="1711"/>
              <a:ext cx="2560" cy="58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2467" name="Line 17"/>
            <p:cNvSpPr>
              <a:spLocks noChangeShapeType="1"/>
            </p:cNvSpPr>
            <p:nvPr/>
          </p:nvSpPr>
          <p:spPr bwMode="auto">
            <a:xfrm>
              <a:off x="1812" y="2008"/>
              <a:ext cx="2" cy="598"/>
            </a:xfrm>
            <a:prstGeom prst="line">
              <a:avLst/>
            </a:prstGeom>
            <a:noFill/>
            <a:ln w="5143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2468" name="Line 18"/>
            <p:cNvSpPr>
              <a:spLocks noChangeShapeType="1"/>
            </p:cNvSpPr>
            <p:nvPr/>
          </p:nvSpPr>
          <p:spPr bwMode="auto">
            <a:xfrm rot="21540000" flipV="1">
              <a:off x="1777" y="1722"/>
              <a:ext cx="2574" cy="91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2469" name="Line 19"/>
            <p:cNvSpPr>
              <a:spLocks noChangeShapeType="1"/>
            </p:cNvSpPr>
            <p:nvPr/>
          </p:nvSpPr>
          <p:spPr bwMode="auto">
            <a:xfrm rot="10800000" flipH="1">
              <a:off x="1803" y="1692"/>
              <a:ext cx="2528" cy="29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2470" name="Line 20"/>
            <p:cNvSpPr>
              <a:spLocks noChangeShapeType="1"/>
            </p:cNvSpPr>
            <p:nvPr/>
          </p:nvSpPr>
          <p:spPr bwMode="auto">
            <a:xfrm>
              <a:off x="1837" y="3203"/>
              <a:ext cx="2490" cy="0"/>
            </a:xfrm>
            <a:prstGeom prst="line">
              <a:avLst/>
            </a:prstGeom>
            <a:noFill/>
            <a:ln w="22225">
              <a:solidFill>
                <a:srgbClr val="FF00FF"/>
              </a:solidFill>
              <a:round/>
              <a:headEnd type="triangle" w="lg" len="lg"/>
              <a:tailEnd type="triangle" w="lg" len="lg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2471" name="Rectangle 21"/>
            <p:cNvSpPr>
              <a:spLocks noChangeArrowheads="1"/>
            </p:cNvSpPr>
            <p:nvPr/>
          </p:nvSpPr>
          <p:spPr bwMode="auto">
            <a:xfrm>
              <a:off x="748" y="2160"/>
              <a:ext cx="227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r>
                <a:rPr lang="en-US" sz="2800" b="1">
                  <a:solidFill>
                    <a:srgbClr val="FF0000"/>
                  </a:solidFill>
                  <a:latin typeface="Times New Roman" pitchFamily="18" charset="0"/>
                  <a:sym typeface="Symbol" pitchFamily="18" charset="2"/>
                </a:rPr>
                <a:t></a:t>
              </a:r>
              <a:endParaRPr lang="ru-RU" sz="2800">
                <a:solidFill>
                  <a:srgbClr val="FF0000"/>
                </a:solidFill>
              </a:endParaRPr>
            </a:p>
          </p:txBody>
        </p:sp>
        <p:sp>
          <p:nvSpPr>
            <p:cNvPr id="232472" name="AutoShape 22"/>
            <p:cNvSpPr>
              <a:spLocks/>
            </p:cNvSpPr>
            <p:nvPr/>
          </p:nvSpPr>
          <p:spPr bwMode="auto">
            <a:xfrm rot="-6600000">
              <a:off x="1878" y="2529"/>
              <a:ext cx="131" cy="281"/>
            </a:xfrm>
            <a:prstGeom prst="leftBrace">
              <a:avLst>
                <a:gd name="adj1" fmla="val 14161"/>
                <a:gd name="adj2" fmla="val 50000"/>
              </a:avLst>
            </a:prstGeom>
            <a:noFill/>
            <a:ln w="2222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2473" name="AutoShape 23"/>
            <p:cNvSpPr>
              <a:spLocks/>
            </p:cNvSpPr>
            <p:nvPr/>
          </p:nvSpPr>
          <p:spPr bwMode="auto">
            <a:xfrm>
              <a:off x="1701" y="1979"/>
              <a:ext cx="104" cy="649"/>
            </a:xfrm>
            <a:prstGeom prst="leftBrace">
              <a:avLst>
                <a:gd name="adj1" fmla="val 52003"/>
                <a:gd name="adj2" fmla="val 49769"/>
              </a:avLst>
            </a:prstGeom>
            <a:noFill/>
            <a:ln w="25400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2474" name="Line 24"/>
            <p:cNvSpPr>
              <a:spLocks noChangeShapeType="1"/>
            </p:cNvSpPr>
            <p:nvPr/>
          </p:nvSpPr>
          <p:spPr bwMode="auto">
            <a:xfrm>
              <a:off x="1812" y="2664"/>
              <a:ext cx="0" cy="725"/>
            </a:xfrm>
            <a:prstGeom prst="line">
              <a:avLst/>
            </a:prstGeom>
            <a:noFill/>
            <a:ln w="5143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2475" name="Rectangle 25"/>
            <p:cNvSpPr>
              <a:spLocks noChangeArrowheads="1"/>
            </p:cNvSpPr>
            <p:nvPr/>
          </p:nvSpPr>
          <p:spPr bwMode="auto">
            <a:xfrm>
              <a:off x="1461" y="1807"/>
              <a:ext cx="202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800">
                  <a:solidFill>
                    <a:srgbClr val="FF0000"/>
                  </a:solidFill>
                  <a:latin typeface="Times New Roman" pitchFamily="18" charset="0"/>
                </a:rPr>
                <a:t>S</a:t>
              </a:r>
              <a:r>
                <a:rPr lang="ru-RU" sz="2800" baseline="-25000">
                  <a:solidFill>
                    <a:srgbClr val="FF0000"/>
                  </a:solidFill>
                  <a:latin typeface="Times New Roman" pitchFamily="18" charset="0"/>
                </a:rPr>
                <a:t>1</a:t>
              </a:r>
              <a:endParaRPr lang="ru-RU" sz="2800">
                <a:solidFill>
                  <a:srgbClr val="FF0000"/>
                </a:solidFill>
              </a:endParaRPr>
            </a:p>
          </p:txBody>
        </p:sp>
        <p:sp>
          <p:nvSpPr>
            <p:cNvPr id="232476" name="Rectangle 26"/>
            <p:cNvSpPr>
              <a:spLocks noChangeArrowheads="1"/>
            </p:cNvSpPr>
            <p:nvPr/>
          </p:nvSpPr>
          <p:spPr bwMode="auto">
            <a:xfrm>
              <a:off x="2719" y="1482"/>
              <a:ext cx="189" cy="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3600" i="1">
                  <a:solidFill>
                    <a:srgbClr val="000000"/>
                  </a:solidFill>
                  <a:latin typeface="Times New Roman" pitchFamily="18" charset="0"/>
                </a:rPr>
                <a:t>r</a:t>
              </a:r>
              <a:r>
                <a:rPr lang="ru-RU" sz="2800" baseline="-25000">
                  <a:solidFill>
                    <a:srgbClr val="000000"/>
                  </a:solidFill>
                  <a:latin typeface="Times New Roman" pitchFamily="18" charset="0"/>
                </a:rPr>
                <a:t>1</a:t>
              </a:r>
              <a:endParaRPr lang="ru-RU" sz="2800"/>
            </a:p>
          </p:txBody>
        </p:sp>
        <p:sp>
          <p:nvSpPr>
            <p:cNvPr id="232477" name="Rectangle 27"/>
            <p:cNvSpPr>
              <a:spLocks noChangeArrowheads="1"/>
            </p:cNvSpPr>
            <p:nvPr/>
          </p:nvSpPr>
          <p:spPr bwMode="auto">
            <a:xfrm>
              <a:off x="4417" y="1485"/>
              <a:ext cx="175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r>
                <a:rPr lang="ru-RU" sz="3600" i="1">
                  <a:solidFill>
                    <a:srgbClr val="000000"/>
                  </a:solidFill>
                  <a:latin typeface="Times New Roman" pitchFamily="18" charset="0"/>
                </a:rPr>
                <a:t>х</a:t>
              </a:r>
              <a:endParaRPr lang="ru-RU" sz="3600"/>
            </a:p>
          </p:txBody>
        </p:sp>
        <p:sp>
          <p:nvSpPr>
            <p:cNvPr id="232478" name="Rectangle 28"/>
            <p:cNvSpPr>
              <a:spLocks noChangeArrowheads="1"/>
            </p:cNvSpPr>
            <p:nvPr/>
          </p:nvSpPr>
          <p:spPr bwMode="auto">
            <a:xfrm>
              <a:off x="4454" y="527"/>
              <a:ext cx="275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r>
                <a:rPr lang="ru-RU" sz="3600" i="1">
                  <a:solidFill>
                    <a:srgbClr val="000000"/>
                  </a:solidFill>
                  <a:latin typeface="Times New Roman" pitchFamily="18" charset="0"/>
                </a:rPr>
                <a:t>Х</a:t>
              </a:r>
              <a:endParaRPr lang="ru-RU" sz="3600"/>
            </a:p>
          </p:txBody>
        </p:sp>
        <p:sp>
          <p:nvSpPr>
            <p:cNvPr id="232479" name="Rectangle 29"/>
            <p:cNvSpPr>
              <a:spLocks noChangeArrowheads="1"/>
            </p:cNvSpPr>
            <p:nvPr/>
          </p:nvSpPr>
          <p:spPr bwMode="auto">
            <a:xfrm>
              <a:off x="4415" y="2134"/>
              <a:ext cx="279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r>
                <a:rPr lang="ru-RU" sz="2800" i="1">
                  <a:solidFill>
                    <a:srgbClr val="000000"/>
                  </a:solidFill>
                  <a:latin typeface="Times New Roman" pitchFamily="18" charset="0"/>
                </a:rPr>
                <a:t>О</a:t>
              </a:r>
              <a:endParaRPr lang="ru-RU" sz="2800"/>
            </a:p>
          </p:txBody>
        </p:sp>
        <p:sp>
          <p:nvSpPr>
            <p:cNvPr id="232480" name="Rectangle 30"/>
            <p:cNvSpPr>
              <a:spLocks noChangeArrowheads="1"/>
            </p:cNvSpPr>
            <p:nvPr/>
          </p:nvSpPr>
          <p:spPr bwMode="auto">
            <a:xfrm>
              <a:off x="703" y="1842"/>
              <a:ext cx="160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3600">
                  <a:solidFill>
                    <a:srgbClr val="FF0000"/>
                  </a:solidFill>
                  <a:latin typeface="Times New Roman" pitchFamily="18" charset="0"/>
                </a:rPr>
                <a:t>S</a:t>
              </a:r>
              <a:endParaRPr lang="ru-RU" sz="3600">
                <a:solidFill>
                  <a:srgbClr val="FF0000"/>
                </a:solidFill>
              </a:endParaRPr>
            </a:p>
          </p:txBody>
        </p:sp>
        <p:sp>
          <p:nvSpPr>
            <p:cNvPr id="232481" name="Line 31"/>
            <p:cNvSpPr>
              <a:spLocks noChangeShapeType="1"/>
            </p:cNvSpPr>
            <p:nvPr/>
          </p:nvSpPr>
          <p:spPr bwMode="auto">
            <a:xfrm rot="16200000" flipV="1">
              <a:off x="3081" y="758"/>
              <a:ext cx="1" cy="245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2482" name="Line 32"/>
            <p:cNvSpPr>
              <a:spLocks noChangeShapeType="1"/>
            </p:cNvSpPr>
            <p:nvPr/>
          </p:nvSpPr>
          <p:spPr bwMode="auto">
            <a:xfrm rot="16200000" flipV="1">
              <a:off x="3064" y="1432"/>
              <a:ext cx="1" cy="245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5" name="Rectangle 3"/>
          <p:cNvSpPr>
            <a:spLocks noChangeArrowheads="1"/>
          </p:cNvSpPr>
          <p:nvPr/>
        </p:nvSpPr>
        <p:spPr bwMode="auto">
          <a:xfrm>
            <a:off x="500034" y="559175"/>
            <a:ext cx="66554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ru-RU" sz="1600" b="1" dirty="0">
                <a:solidFill>
                  <a:srgbClr val="8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2.2. Интерференционная схема Юнга </a:t>
            </a:r>
            <a:r>
              <a:rPr lang="ru-RU" b="1" i="1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0000FF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onstantia" pitchFamily="18" charset="0"/>
                <a:ea typeface="+mj-ea"/>
                <a:cs typeface="+mj-cs"/>
              </a:rPr>
              <a:t>(опыт Юнга, 1801 – 1803 г.)</a:t>
            </a:r>
            <a:endParaRPr lang="ru-RU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2452" name="Прямоугольник 32"/>
          <p:cNvSpPr>
            <a:spLocks noChangeArrowheads="1"/>
          </p:cNvSpPr>
          <p:nvPr/>
        </p:nvSpPr>
        <p:spPr bwMode="auto">
          <a:xfrm>
            <a:off x="285750" y="987822"/>
            <a:ext cx="59293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  <a:latin typeface="Constantia" pitchFamily="18" charset="0"/>
              </a:rPr>
              <a:t>Т. Юнг – оптик, механик, астроном, врач, востоковед, филолог, … - </a:t>
            </a:r>
          </a:p>
          <a:p>
            <a:r>
              <a:rPr lang="ru-RU" sz="1400" i="1" dirty="0">
                <a:solidFill>
                  <a:schemeClr val="bg1"/>
                </a:solidFill>
                <a:latin typeface="Constantia" pitchFamily="18" charset="0"/>
              </a:rPr>
              <a:t>… «последний человек, который знал всё» Э. Робинсон</a:t>
            </a:r>
          </a:p>
        </p:txBody>
      </p:sp>
      <p:sp>
        <p:nvSpPr>
          <p:cNvPr id="232453" name="Прямоугольник 33"/>
          <p:cNvSpPr>
            <a:spLocks noChangeArrowheads="1"/>
          </p:cNvSpPr>
          <p:nvPr/>
        </p:nvSpPr>
        <p:spPr bwMode="auto">
          <a:xfrm>
            <a:off x="357188" y="1630759"/>
            <a:ext cx="50006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0000FF"/>
                </a:solidFill>
                <a:latin typeface="Constantia" pitchFamily="18" charset="0"/>
              </a:rPr>
              <a:t>Т. Юнг (</a:t>
            </a:r>
            <a:r>
              <a:rPr lang="ru-RU" i="1">
                <a:solidFill>
                  <a:srgbClr val="0000FF"/>
                </a:solidFill>
                <a:latin typeface="Constantia" pitchFamily="18" charset="0"/>
              </a:rPr>
              <a:t>1803 г.</a:t>
            </a:r>
            <a:r>
              <a:rPr lang="ru-RU">
                <a:solidFill>
                  <a:srgbClr val="0000FF"/>
                </a:solidFill>
                <a:latin typeface="Constantia" pitchFamily="18" charset="0"/>
              </a:rPr>
              <a:t>): «</a:t>
            </a:r>
            <a:r>
              <a:rPr lang="ru-RU" b="1" i="1">
                <a:solidFill>
                  <a:srgbClr val="0000FF"/>
                </a:solidFill>
                <a:latin typeface="Constantia" pitchFamily="18" charset="0"/>
              </a:rPr>
              <a:t>интерферируют  только  две  части одного  и  того  же  света</a:t>
            </a:r>
            <a:r>
              <a:rPr lang="ru-RU">
                <a:solidFill>
                  <a:srgbClr val="0000FF"/>
                </a:solidFill>
                <a:latin typeface="Constantia" pitchFamily="18" charset="0"/>
              </a:rPr>
              <a:t>»</a:t>
            </a:r>
          </a:p>
        </p:txBody>
      </p:sp>
      <p:sp>
        <p:nvSpPr>
          <p:cNvPr id="36" name="Rectangle 5"/>
          <p:cNvSpPr txBox="1">
            <a:spLocks/>
          </p:cNvSpPr>
          <p:nvPr/>
        </p:nvSpPr>
        <p:spPr bwMode="auto">
          <a:xfrm>
            <a:off x="357158" y="116632"/>
            <a:ext cx="6000792" cy="428628"/>
          </a:xfrm>
          <a:prstGeom prst="rect">
            <a:avLst/>
          </a:prstGeom>
          <a:ln w="9525" cap="rnd">
            <a:noFill/>
          </a:ln>
        </p:spPr>
        <p:txBody>
          <a:bodyPr anchor="b"/>
          <a:lstStyle/>
          <a:p>
            <a:pPr algn="ctr" eaLnBrk="0" hangingPunct="0">
              <a:defRPr/>
            </a:pPr>
            <a:r>
              <a:rPr lang="ru-RU" sz="2400" b="1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0000FF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onstantia" pitchFamily="18" charset="0"/>
                <a:ea typeface="+mj-ea"/>
                <a:cs typeface="+mj-cs"/>
              </a:rPr>
              <a:t>§ 2.</a:t>
            </a:r>
            <a:r>
              <a:rPr lang="ru-RU" sz="2400" b="1" i="1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0000FF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onstantia" pitchFamily="18" charset="0"/>
                <a:ea typeface="+mj-ea"/>
                <a:cs typeface="+mj-cs"/>
              </a:rPr>
              <a:t> Интерференция  света.  Схема  Юнга</a:t>
            </a:r>
          </a:p>
        </p:txBody>
      </p:sp>
    </p:spTree>
    <p:extLst>
      <p:ext uri="{BB962C8B-B14F-4D97-AF65-F5344CB8AC3E}">
        <p14:creationId xmlns:p14="http://schemas.microsoft.com/office/powerpoint/2010/main" val="536152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0"/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8" name="Rectangle 3"/>
          <p:cNvSpPr>
            <a:spLocks noChangeArrowheads="1"/>
          </p:cNvSpPr>
          <p:nvPr/>
        </p:nvSpPr>
        <p:spPr bwMode="auto">
          <a:xfrm>
            <a:off x="0" y="32083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12999" name="Rectangle 5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13000" name="Rectangle 3"/>
          <p:cNvSpPr>
            <a:spLocks noChangeArrowheads="1"/>
          </p:cNvSpPr>
          <p:nvPr/>
        </p:nvSpPr>
        <p:spPr bwMode="auto">
          <a:xfrm>
            <a:off x="500063" y="214313"/>
            <a:ext cx="843438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1600" b="1">
                <a:solidFill>
                  <a:srgbClr val="800000"/>
                </a:solidFill>
                <a:ea typeface="Times New Roman" pitchFamily="18" charset="0"/>
                <a:cs typeface="Arial" charset="0"/>
              </a:rPr>
              <a:t>2.3. Положение максимумов и минимумов</a:t>
            </a:r>
            <a:r>
              <a:rPr lang="en-US" sz="1600" b="1">
                <a:solidFill>
                  <a:srgbClr val="800000"/>
                </a:solidFill>
                <a:ea typeface="Times New Roman" pitchFamily="18" charset="0"/>
                <a:cs typeface="Arial" charset="0"/>
              </a:rPr>
              <a:t>. </a:t>
            </a:r>
            <a:r>
              <a:rPr lang="ru-RU" sz="1600" b="1">
                <a:solidFill>
                  <a:srgbClr val="800000"/>
                </a:solidFill>
                <a:ea typeface="Times New Roman" pitchFamily="18" charset="0"/>
                <a:cs typeface="Arial" charset="0"/>
              </a:rPr>
              <a:t>Ширина интерференционной полосы</a:t>
            </a:r>
            <a:endParaRPr lang="ru-RU">
              <a:solidFill>
                <a:schemeClr val="bg1"/>
              </a:solidFill>
              <a:ea typeface="Times New Roman" pitchFamily="18" charset="0"/>
              <a:cs typeface="Arial" charset="0"/>
            </a:endParaRPr>
          </a:p>
        </p:txBody>
      </p:sp>
      <p:grpSp>
        <p:nvGrpSpPr>
          <p:cNvPr id="2" name="Группа 17"/>
          <p:cNvGrpSpPr>
            <a:grpSpLocks/>
          </p:cNvGrpSpPr>
          <p:nvPr/>
        </p:nvGrpSpPr>
        <p:grpSpPr bwMode="auto">
          <a:xfrm>
            <a:off x="214313" y="5764213"/>
            <a:ext cx="8786812" cy="1017587"/>
            <a:chOff x="214282" y="4626970"/>
            <a:chExt cx="8786874" cy="1016608"/>
          </a:xfrm>
        </p:grpSpPr>
        <p:graphicFrame>
          <p:nvGraphicFramePr>
            <p:cNvPr id="212994" name="Object 2"/>
            <p:cNvGraphicFramePr>
              <a:graphicFrameLocks noChangeAspect="1"/>
            </p:cNvGraphicFramePr>
            <p:nvPr/>
          </p:nvGraphicFramePr>
          <p:xfrm>
            <a:off x="7399369" y="4626970"/>
            <a:ext cx="1101721" cy="71851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5180" name="Формула" r:id="rId4" imgW="596880" imgH="393480" progId="Equation.3">
                    <p:embed/>
                  </p:oleObj>
                </mc:Choice>
                <mc:Fallback>
                  <p:oleObj name="Формула" r:id="rId4" imgW="596880" imgH="3934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99369" y="4626970"/>
                          <a:ext cx="1101721" cy="718514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" name="Прямоугольник 20"/>
            <p:cNvSpPr/>
            <p:nvPr/>
          </p:nvSpPr>
          <p:spPr>
            <a:xfrm>
              <a:off x="4900866" y="5274246"/>
              <a:ext cx="410029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b="1" i="1" spc="-100" dirty="0">
                  <a:ln w="3200">
                    <a:solidFill>
                      <a:schemeClr val="bg2">
                        <a:shade val="75000"/>
                        <a:alpha val="25000"/>
                      </a:schemeClr>
                    </a:solidFill>
                    <a:prstDash val="solid"/>
                    <a:round/>
                  </a:ln>
                  <a:solidFill>
                    <a:srgbClr val="00B0F0"/>
                  </a:solidFill>
                  <a:effectLst>
                    <a:innerShdw blurRad="50800" dist="25400" dir="13500000">
                      <a:prstClr val="black">
                        <a:alpha val="70000"/>
                      </a:prstClr>
                    </a:innerShdw>
                  </a:effectLst>
                  <a:latin typeface="Constantia" pitchFamily="18" charset="0"/>
                </a:rPr>
                <a:t>Ширина интерференционной полосы</a:t>
              </a:r>
              <a:endParaRPr lang="ru-RU" dirty="0"/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214282" y="5274246"/>
              <a:ext cx="4714908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ru-RU" b="1" i="1" spc="-100" dirty="0">
                  <a:ln w="3200">
                    <a:solidFill>
                      <a:schemeClr val="bg2">
                        <a:shade val="75000"/>
                        <a:alpha val="25000"/>
                      </a:schemeClr>
                    </a:solidFill>
                    <a:prstDash val="solid"/>
                    <a:round/>
                  </a:ln>
                  <a:solidFill>
                    <a:srgbClr val="00B0F0"/>
                  </a:solidFill>
                  <a:effectLst>
                    <a:innerShdw blurRad="50800" dist="25400" dir="13500000">
                      <a:prstClr val="black">
                        <a:alpha val="70000"/>
                      </a:prstClr>
                    </a:innerShdw>
                  </a:effectLst>
                  <a:latin typeface="Constantia" pitchFamily="18" charset="0"/>
                </a:rPr>
                <a:t>Положение максимумов</a:t>
              </a:r>
              <a:r>
                <a:rPr lang="en-US" b="1" i="1" spc="-100" dirty="0">
                  <a:ln w="3200">
                    <a:solidFill>
                      <a:schemeClr val="bg2">
                        <a:shade val="75000"/>
                        <a:alpha val="25000"/>
                      </a:schemeClr>
                    </a:solidFill>
                    <a:prstDash val="solid"/>
                    <a:round/>
                  </a:ln>
                  <a:solidFill>
                    <a:srgbClr val="00B0F0"/>
                  </a:solidFill>
                  <a:effectLst>
                    <a:innerShdw blurRad="50800" dist="25400" dir="13500000">
                      <a:prstClr val="black">
                        <a:alpha val="70000"/>
                      </a:prst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,  m =</a:t>
              </a:r>
              <a:r>
                <a:rPr lang="ru-RU" b="1" i="1" spc="-100" dirty="0">
                  <a:ln w="3200">
                    <a:solidFill>
                      <a:schemeClr val="bg2">
                        <a:shade val="75000"/>
                        <a:alpha val="25000"/>
                      </a:schemeClr>
                    </a:solidFill>
                    <a:prstDash val="solid"/>
                    <a:round/>
                  </a:ln>
                  <a:solidFill>
                    <a:srgbClr val="00B0F0"/>
                  </a:solidFill>
                  <a:effectLst>
                    <a:innerShdw blurRad="50800" dist="25400" dir="13500000">
                      <a:prstClr val="black">
                        <a:alpha val="70000"/>
                      </a:prst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i="1" spc="-100" dirty="0">
                  <a:ln w="3200">
                    <a:solidFill>
                      <a:schemeClr val="bg2">
                        <a:shade val="75000"/>
                        <a:alpha val="25000"/>
                      </a:schemeClr>
                    </a:solidFill>
                    <a:prstDash val="solid"/>
                    <a:round/>
                  </a:ln>
                  <a:solidFill>
                    <a:srgbClr val="00B0F0"/>
                  </a:solidFill>
                  <a:effectLst>
                    <a:innerShdw blurRad="50800" dist="25400" dir="13500000">
                      <a:prstClr val="black">
                        <a:alpha val="70000"/>
                      </a:prst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spc="-100" dirty="0">
                  <a:ln w="3200">
                    <a:solidFill>
                      <a:schemeClr val="bg2">
                        <a:shade val="75000"/>
                        <a:alpha val="25000"/>
                      </a:schemeClr>
                    </a:solidFill>
                    <a:prstDash val="solid"/>
                    <a:round/>
                  </a:ln>
                  <a:solidFill>
                    <a:srgbClr val="00B0F0"/>
                  </a:solidFill>
                  <a:effectLst>
                    <a:innerShdw blurRad="50800" dist="25400" dir="13500000">
                      <a:prstClr val="black">
                        <a:alpha val="70000"/>
                      </a:prst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0, 1, 2, 3, …</a:t>
              </a:r>
              <a:endParaRPr lang="ru-RU" b="1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00B0F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4" name="Группа 13"/>
          <p:cNvGrpSpPr>
            <a:grpSpLocks/>
          </p:cNvGrpSpPr>
          <p:nvPr/>
        </p:nvGrpSpPr>
        <p:grpSpPr bwMode="auto">
          <a:xfrm>
            <a:off x="285750" y="642938"/>
            <a:ext cx="8215313" cy="5049837"/>
            <a:chOff x="285720" y="642918"/>
            <a:chExt cx="8215370" cy="5050160"/>
          </a:xfrm>
        </p:grpSpPr>
        <p:pic>
          <p:nvPicPr>
            <p:cNvPr id="213004" name="Picture 4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00034" y="1000108"/>
              <a:ext cx="8001056" cy="46929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3005" name="Picture 6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500562" y="702274"/>
              <a:ext cx="4000528" cy="8309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3006" name="Rectangle 3"/>
            <p:cNvSpPr>
              <a:spLocks noChangeArrowheads="1"/>
            </p:cNvSpPr>
            <p:nvPr/>
          </p:nvSpPr>
          <p:spPr bwMode="auto">
            <a:xfrm>
              <a:off x="285720" y="642918"/>
              <a:ext cx="99899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ru-RU" sz="1600" b="1">
                  <a:solidFill>
                    <a:srgbClr val="00B0F0"/>
                  </a:solidFill>
                  <a:latin typeface="Comic Sans MS" pitchFamily="66" charset="0"/>
                  <a:ea typeface="Times New Roman" pitchFamily="18" charset="0"/>
                  <a:cs typeface="Arial" charset="0"/>
                </a:rPr>
                <a:t>Доска </a:t>
              </a:r>
              <a:r>
                <a:rPr lang="en-US" sz="1600" b="1">
                  <a:solidFill>
                    <a:srgbClr val="00B0F0"/>
                  </a:solidFill>
                  <a:latin typeface="Comic Sans MS" pitchFamily="66" charset="0"/>
                  <a:ea typeface="Times New Roman" pitchFamily="18" charset="0"/>
                  <a:cs typeface="Arial" charset="0"/>
                </a:rPr>
                <a:t>4</a:t>
              </a:r>
              <a:endParaRPr lang="ru-RU">
                <a:solidFill>
                  <a:srgbClr val="00B0F0"/>
                </a:solidFill>
                <a:latin typeface="Comic Sans MS" pitchFamily="66" charset="0"/>
                <a:ea typeface="Times New Roman" pitchFamily="18" charset="0"/>
                <a:cs typeface="Arial" charset="0"/>
              </a:endParaRPr>
            </a:p>
          </p:txBody>
        </p:sp>
        <p:sp>
          <p:nvSpPr>
            <p:cNvPr id="23" name="Штриховая стрелка вправо 22"/>
            <p:cNvSpPr/>
            <p:nvPr/>
          </p:nvSpPr>
          <p:spPr>
            <a:xfrm rot="5400000">
              <a:off x="7608090" y="4965178"/>
              <a:ext cx="857305" cy="500065"/>
            </a:xfrm>
            <a:prstGeom prst="strip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sp>
        <p:nvSpPr>
          <p:cNvPr id="213003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212996" name="Object 4"/>
          <p:cNvGraphicFramePr>
            <a:graphicFrameLocks noChangeAspect="1"/>
          </p:cNvGraphicFramePr>
          <p:nvPr/>
        </p:nvGraphicFramePr>
        <p:xfrm>
          <a:off x="2214563" y="5715000"/>
          <a:ext cx="1811337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181" name="Формула" r:id="rId8" imgW="990170" imgH="393529" progId="Equation.3">
                  <p:embed/>
                </p:oleObj>
              </mc:Choice>
              <mc:Fallback>
                <p:oleObj name="Формула" r:id="rId8" imgW="990170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14563" y="5715000"/>
                        <a:ext cx="1811337" cy="714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85235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0"/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Группа 35"/>
          <p:cNvGrpSpPr>
            <a:grpSpLocks/>
          </p:cNvGrpSpPr>
          <p:nvPr/>
        </p:nvGrpSpPr>
        <p:grpSpPr bwMode="auto">
          <a:xfrm>
            <a:off x="71438" y="1357313"/>
            <a:ext cx="6838950" cy="1000125"/>
            <a:chOff x="71406" y="1571612"/>
            <a:chExt cx="6838602" cy="1000132"/>
          </a:xfrm>
        </p:grpSpPr>
        <p:sp>
          <p:nvSpPr>
            <p:cNvPr id="212005" name="Rectangle 3"/>
            <p:cNvSpPr>
              <a:spLocks noChangeArrowheads="1"/>
            </p:cNvSpPr>
            <p:nvPr/>
          </p:nvSpPr>
          <p:spPr bwMode="auto">
            <a:xfrm>
              <a:off x="71406" y="1571612"/>
              <a:ext cx="3413627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ru-RU" sz="1600" b="1">
                  <a:solidFill>
                    <a:srgbClr val="800000"/>
                  </a:solidFill>
                  <a:ea typeface="Times New Roman" pitchFamily="18" charset="0"/>
                  <a:cs typeface="Arial" charset="0"/>
                </a:rPr>
                <a:t>2.4. Оптическая разность хода. </a:t>
              </a:r>
              <a:endParaRPr lang="en-US" sz="1600" b="1">
                <a:solidFill>
                  <a:srgbClr val="800000"/>
                </a:solidFill>
                <a:ea typeface="Times New Roman" pitchFamily="18" charset="0"/>
                <a:cs typeface="Arial" charset="0"/>
              </a:endParaRPr>
            </a:p>
            <a:p>
              <a:r>
                <a:rPr lang="ru-RU" sz="1600" b="1">
                  <a:solidFill>
                    <a:srgbClr val="800000"/>
                  </a:solidFill>
                  <a:ea typeface="Times New Roman" pitchFamily="18" charset="0"/>
                  <a:cs typeface="Arial" charset="0"/>
                </a:rPr>
                <a:t>Рефрактометрия</a:t>
              </a:r>
              <a:endParaRPr lang="ru-RU">
                <a:solidFill>
                  <a:schemeClr val="bg1"/>
                </a:solidFill>
                <a:ea typeface="Times New Roman" pitchFamily="18" charset="0"/>
                <a:cs typeface="Arial" charset="0"/>
              </a:endParaRPr>
            </a:p>
          </p:txBody>
        </p:sp>
        <p:pic>
          <p:nvPicPr>
            <p:cNvPr id="212006" name="Picture 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714744" y="1726716"/>
              <a:ext cx="3195264" cy="8450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" name="Овал 26"/>
            <p:cNvSpPr/>
            <p:nvPr/>
          </p:nvSpPr>
          <p:spPr>
            <a:xfrm>
              <a:off x="3357364" y="1571612"/>
              <a:ext cx="1500111" cy="795343"/>
            </a:xfrm>
            <a:prstGeom prst="ellipse">
              <a:avLst/>
            </a:prstGeom>
            <a:noFill/>
            <a:ln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grpSp>
        <p:nvGrpSpPr>
          <p:cNvPr id="35" name="Группа 34"/>
          <p:cNvGrpSpPr>
            <a:grpSpLocks/>
          </p:cNvGrpSpPr>
          <p:nvPr/>
        </p:nvGrpSpPr>
        <p:grpSpPr bwMode="auto">
          <a:xfrm>
            <a:off x="71438" y="2071688"/>
            <a:ext cx="6391275" cy="3986212"/>
            <a:chOff x="1343058" y="2285992"/>
            <a:chExt cx="6391660" cy="3986756"/>
          </a:xfrm>
        </p:grpSpPr>
        <p:pic>
          <p:nvPicPr>
            <p:cNvPr id="212001" name="Picture 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343058" y="2557973"/>
              <a:ext cx="6391660" cy="371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5" name="Прямая со стрелкой 24"/>
            <p:cNvCxnSpPr/>
            <p:nvPr/>
          </p:nvCxnSpPr>
          <p:spPr>
            <a:xfrm rot="10800000" flipV="1">
              <a:off x="3733977" y="2285992"/>
              <a:ext cx="1071627" cy="571578"/>
            </a:xfrm>
            <a:prstGeom prst="straightConnector1">
              <a:avLst/>
            </a:prstGeom>
            <a:ln w="22225">
              <a:prstDash val="dash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 стрелкой 25"/>
            <p:cNvCxnSpPr/>
            <p:nvPr/>
          </p:nvCxnSpPr>
          <p:spPr>
            <a:xfrm rot="5400000">
              <a:off x="3733931" y="2500369"/>
              <a:ext cx="1214604" cy="928743"/>
            </a:xfrm>
            <a:prstGeom prst="straightConnector1">
              <a:avLst/>
            </a:prstGeom>
            <a:ln w="22225">
              <a:prstDash val="dash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2004" name="Rectangle 3"/>
            <p:cNvSpPr>
              <a:spLocks noChangeArrowheads="1"/>
            </p:cNvSpPr>
            <p:nvPr/>
          </p:nvSpPr>
          <p:spPr bwMode="auto">
            <a:xfrm>
              <a:off x="5071606" y="2654124"/>
              <a:ext cx="1142976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r>
                <a:rPr lang="ru-RU" sz="1200" i="1">
                  <a:solidFill>
                    <a:srgbClr val="00B0F0"/>
                  </a:solidFill>
                  <a:latin typeface="Comic Sans MS" pitchFamily="66" charset="0"/>
                  <a:cs typeface="Arial" charset="0"/>
                </a:rPr>
                <a:t>Задача</a:t>
              </a:r>
              <a:r>
                <a:rPr lang="ru-RU" sz="1200">
                  <a:solidFill>
                    <a:srgbClr val="00B0F0"/>
                  </a:solidFill>
                  <a:latin typeface="Comic Sans MS" pitchFamily="66" charset="0"/>
                  <a:cs typeface="Arial" charset="0"/>
                </a:rPr>
                <a:t> 8.7</a:t>
              </a:r>
            </a:p>
          </p:txBody>
        </p:sp>
      </p:grpSp>
      <p:grpSp>
        <p:nvGrpSpPr>
          <p:cNvPr id="211979" name="Группа 32"/>
          <p:cNvGrpSpPr>
            <a:grpSpLocks/>
          </p:cNvGrpSpPr>
          <p:nvPr/>
        </p:nvGrpSpPr>
        <p:grpSpPr bwMode="auto">
          <a:xfrm>
            <a:off x="285750" y="142875"/>
            <a:ext cx="8786813" cy="1096963"/>
            <a:chOff x="285720" y="142852"/>
            <a:chExt cx="8786874" cy="1096284"/>
          </a:xfrm>
        </p:grpSpPr>
        <p:graphicFrame>
          <p:nvGraphicFramePr>
            <p:cNvPr id="211970" name="Object 2"/>
            <p:cNvGraphicFramePr>
              <a:graphicFrameLocks noChangeAspect="1"/>
            </p:cNvGraphicFramePr>
            <p:nvPr/>
          </p:nvGraphicFramePr>
          <p:xfrm>
            <a:off x="4756163" y="214290"/>
            <a:ext cx="1101721" cy="71851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6219" name="Формула" r:id="rId6" imgW="596880" imgH="393480" progId="Equation.3">
                    <p:embed/>
                  </p:oleObj>
                </mc:Choice>
                <mc:Fallback>
                  <p:oleObj name="Формула" r:id="rId6" imgW="596880" imgH="3934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56163" y="214290"/>
                          <a:ext cx="1101721" cy="718514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" name="Прямоугольник 20"/>
            <p:cNvSpPr/>
            <p:nvPr/>
          </p:nvSpPr>
          <p:spPr>
            <a:xfrm>
              <a:off x="5403576" y="931359"/>
              <a:ext cx="366901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1400" b="1" i="1" dirty="0">
                  <a:ln w="3200">
                    <a:solidFill>
                      <a:schemeClr val="bg2">
                        <a:shade val="75000"/>
                        <a:alpha val="25000"/>
                      </a:schemeClr>
                    </a:solidFill>
                    <a:prstDash val="solid"/>
                    <a:round/>
                  </a:ln>
                  <a:solidFill>
                    <a:srgbClr val="00B0F0"/>
                  </a:solidFill>
                  <a:effectLst>
                    <a:innerShdw blurRad="50800" dist="25400" dir="13500000">
                      <a:prstClr val="black">
                        <a:alpha val="70000"/>
                      </a:prstClr>
                    </a:innerShdw>
                  </a:effectLst>
                  <a:latin typeface="Constantia" pitchFamily="18" charset="0"/>
                </a:rPr>
                <a:t>Ширина </a:t>
              </a:r>
              <a:r>
                <a:rPr lang="en-US" sz="1400" b="1" i="1" dirty="0">
                  <a:ln w="3200">
                    <a:solidFill>
                      <a:schemeClr val="bg2">
                        <a:shade val="75000"/>
                        <a:alpha val="25000"/>
                      </a:schemeClr>
                    </a:solidFill>
                    <a:prstDash val="solid"/>
                    <a:round/>
                  </a:ln>
                  <a:solidFill>
                    <a:srgbClr val="00B0F0"/>
                  </a:solidFill>
                  <a:effectLst>
                    <a:innerShdw blurRad="50800" dist="25400" dir="13500000">
                      <a:prstClr val="black">
                        <a:alpha val="70000"/>
                      </a:prstClr>
                    </a:innerShdw>
                  </a:effectLst>
                  <a:latin typeface="Constantia" pitchFamily="18" charset="0"/>
                </a:rPr>
                <a:t>  </a:t>
              </a:r>
              <a:r>
                <a:rPr lang="ru-RU" sz="1400" b="1" i="1" dirty="0">
                  <a:ln w="3200">
                    <a:solidFill>
                      <a:schemeClr val="bg2">
                        <a:shade val="75000"/>
                        <a:alpha val="25000"/>
                      </a:schemeClr>
                    </a:solidFill>
                    <a:prstDash val="solid"/>
                    <a:round/>
                  </a:ln>
                  <a:solidFill>
                    <a:srgbClr val="00B0F0"/>
                  </a:solidFill>
                  <a:effectLst>
                    <a:innerShdw blurRad="50800" dist="25400" dir="13500000">
                      <a:prstClr val="black">
                        <a:alpha val="70000"/>
                      </a:prstClr>
                    </a:innerShdw>
                  </a:effectLst>
                  <a:latin typeface="Constantia" pitchFamily="18" charset="0"/>
                </a:rPr>
                <a:t>интерференционной </a:t>
              </a:r>
              <a:r>
                <a:rPr lang="en-US" sz="1400" b="1" i="1" dirty="0">
                  <a:ln w="3200">
                    <a:solidFill>
                      <a:schemeClr val="bg2">
                        <a:shade val="75000"/>
                        <a:alpha val="25000"/>
                      </a:schemeClr>
                    </a:solidFill>
                    <a:prstDash val="solid"/>
                    <a:round/>
                  </a:ln>
                  <a:solidFill>
                    <a:srgbClr val="00B0F0"/>
                  </a:solidFill>
                  <a:effectLst>
                    <a:innerShdw blurRad="50800" dist="25400" dir="13500000">
                      <a:prstClr val="black">
                        <a:alpha val="70000"/>
                      </a:prstClr>
                    </a:innerShdw>
                  </a:effectLst>
                  <a:latin typeface="Constantia" pitchFamily="18" charset="0"/>
                </a:rPr>
                <a:t> </a:t>
              </a:r>
              <a:r>
                <a:rPr lang="ru-RU" sz="1400" b="1" i="1" dirty="0">
                  <a:ln w="3200">
                    <a:solidFill>
                      <a:schemeClr val="bg2">
                        <a:shade val="75000"/>
                        <a:alpha val="25000"/>
                      </a:schemeClr>
                    </a:solidFill>
                    <a:prstDash val="solid"/>
                    <a:round/>
                  </a:ln>
                  <a:solidFill>
                    <a:srgbClr val="00B0F0"/>
                  </a:solidFill>
                  <a:effectLst>
                    <a:innerShdw blurRad="50800" dist="25400" dir="13500000">
                      <a:prstClr val="black">
                        <a:alpha val="70000"/>
                      </a:prstClr>
                    </a:innerShdw>
                  </a:effectLst>
                  <a:latin typeface="Constantia" pitchFamily="18" charset="0"/>
                </a:rPr>
                <a:t>полосы</a:t>
              </a:r>
              <a:endParaRPr lang="ru-RU" sz="1400" dirty="0"/>
            </a:p>
          </p:txBody>
        </p:sp>
        <p:graphicFrame>
          <p:nvGraphicFramePr>
            <p:cNvPr id="211971" name="Object 3"/>
            <p:cNvGraphicFramePr>
              <a:graphicFrameLocks noChangeAspect="1"/>
            </p:cNvGraphicFramePr>
            <p:nvPr/>
          </p:nvGraphicFramePr>
          <p:xfrm>
            <a:off x="1857356" y="214290"/>
            <a:ext cx="1768496" cy="73452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6220" name="Формула" r:id="rId8" imgW="952200" imgH="393480" progId="Equation.3">
                    <p:embed/>
                  </p:oleObj>
                </mc:Choice>
                <mc:Fallback>
                  <p:oleObj name="Формула" r:id="rId8" imgW="952200" imgH="3934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57356" y="214290"/>
                          <a:ext cx="1768496" cy="734523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" name="Прямоугольник 21"/>
            <p:cNvSpPr/>
            <p:nvPr/>
          </p:nvSpPr>
          <p:spPr>
            <a:xfrm>
              <a:off x="1428728" y="928670"/>
              <a:ext cx="4000528" cy="30777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ru-RU" sz="1400" b="1" i="1" dirty="0">
                  <a:ln w="3200">
                    <a:solidFill>
                      <a:schemeClr val="bg2">
                        <a:shade val="75000"/>
                        <a:alpha val="25000"/>
                      </a:schemeClr>
                    </a:solidFill>
                    <a:prstDash val="solid"/>
                    <a:round/>
                  </a:ln>
                  <a:solidFill>
                    <a:srgbClr val="00B0F0"/>
                  </a:solidFill>
                  <a:effectLst>
                    <a:innerShdw blurRad="50800" dist="25400" dir="13500000">
                      <a:prstClr val="black">
                        <a:alpha val="70000"/>
                      </a:prstClr>
                    </a:innerShdw>
                  </a:effectLst>
                  <a:latin typeface="Constantia" pitchFamily="18" charset="0"/>
                </a:rPr>
                <a:t>Положение </a:t>
              </a:r>
              <a:r>
                <a:rPr lang="en-US" sz="1400" b="1" i="1" dirty="0">
                  <a:ln w="3200">
                    <a:solidFill>
                      <a:schemeClr val="bg2">
                        <a:shade val="75000"/>
                        <a:alpha val="25000"/>
                      </a:schemeClr>
                    </a:solidFill>
                    <a:prstDash val="solid"/>
                    <a:round/>
                  </a:ln>
                  <a:solidFill>
                    <a:srgbClr val="00B0F0"/>
                  </a:solidFill>
                  <a:effectLst>
                    <a:innerShdw blurRad="50800" dist="25400" dir="13500000">
                      <a:prstClr val="black">
                        <a:alpha val="70000"/>
                      </a:prstClr>
                    </a:innerShdw>
                  </a:effectLst>
                  <a:latin typeface="Constantia" pitchFamily="18" charset="0"/>
                </a:rPr>
                <a:t>  </a:t>
              </a:r>
              <a:r>
                <a:rPr lang="ru-RU" sz="1400" b="1" i="1" dirty="0">
                  <a:ln w="3200">
                    <a:solidFill>
                      <a:schemeClr val="bg2">
                        <a:shade val="75000"/>
                        <a:alpha val="25000"/>
                      </a:schemeClr>
                    </a:solidFill>
                    <a:prstDash val="solid"/>
                    <a:round/>
                  </a:ln>
                  <a:solidFill>
                    <a:srgbClr val="00B0F0"/>
                  </a:solidFill>
                  <a:effectLst>
                    <a:innerShdw blurRad="50800" dist="25400" dir="13500000">
                      <a:prstClr val="black">
                        <a:alpha val="70000"/>
                      </a:prstClr>
                    </a:innerShdw>
                  </a:effectLst>
                  <a:latin typeface="Constantia" pitchFamily="18" charset="0"/>
                </a:rPr>
                <a:t>максимумов</a:t>
              </a:r>
              <a:r>
                <a:rPr lang="en-US" sz="1400" b="1" i="1" dirty="0">
                  <a:ln w="3200">
                    <a:solidFill>
                      <a:schemeClr val="bg2">
                        <a:shade val="75000"/>
                        <a:alpha val="25000"/>
                      </a:schemeClr>
                    </a:solidFill>
                    <a:prstDash val="solid"/>
                    <a:round/>
                  </a:ln>
                  <a:solidFill>
                    <a:srgbClr val="00B0F0"/>
                  </a:solidFill>
                  <a:effectLst>
                    <a:innerShdw blurRad="50800" dist="25400" dir="13500000">
                      <a:prstClr val="black">
                        <a:alpha val="70000"/>
                      </a:prst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,         </a:t>
              </a:r>
              <a:r>
                <a:rPr lang="en-US" sz="1400" b="1" i="1" spc="-100" dirty="0">
                  <a:ln w="3200">
                    <a:solidFill>
                      <a:schemeClr val="bg2">
                        <a:shade val="75000"/>
                        <a:alpha val="25000"/>
                      </a:schemeClr>
                    </a:solidFill>
                    <a:prstDash val="solid"/>
                    <a:round/>
                  </a:ln>
                  <a:solidFill>
                    <a:srgbClr val="00B0F0"/>
                  </a:solidFill>
                  <a:effectLst>
                    <a:innerShdw blurRad="50800" dist="25400" dir="13500000">
                      <a:prstClr val="black">
                        <a:alpha val="70000"/>
                      </a:prst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m =</a:t>
              </a:r>
              <a:r>
                <a:rPr lang="ru-RU" sz="1400" b="1" i="1" spc="-100" dirty="0">
                  <a:ln w="3200">
                    <a:solidFill>
                      <a:schemeClr val="bg2">
                        <a:shade val="75000"/>
                        <a:alpha val="25000"/>
                      </a:schemeClr>
                    </a:solidFill>
                    <a:prstDash val="solid"/>
                    <a:round/>
                  </a:ln>
                  <a:solidFill>
                    <a:srgbClr val="00B0F0"/>
                  </a:solidFill>
                  <a:effectLst>
                    <a:innerShdw blurRad="50800" dist="25400" dir="13500000">
                      <a:prstClr val="black">
                        <a:alpha val="70000"/>
                      </a:prst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400" b="1" i="1" spc="-100" dirty="0">
                  <a:ln w="3200">
                    <a:solidFill>
                      <a:schemeClr val="bg2">
                        <a:shade val="75000"/>
                        <a:alpha val="25000"/>
                      </a:schemeClr>
                    </a:solidFill>
                    <a:prstDash val="solid"/>
                    <a:round/>
                  </a:ln>
                  <a:solidFill>
                    <a:srgbClr val="00B0F0"/>
                  </a:solidFill>
                  <a:effectLst>
                    <a:innerShdw blurRad="50800" dist="25400" dir="13500000">
                      <a:prstClr val="black">
                        <a:alpha val="70000"/>
                      </a:prst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400" b="1" spc="-100" dirty="0">
                  <a:ln w="3200">
                    <a:solidFill>
                      <a:schemeClr val="bg2">
                        <a:shade val="75000"/>
                        <a:alpha val="25000"/>
                      </a:schemeClr>
                    </a:solidFill>
                    <a:prstDash val="solid"/>
                    <a:round/>
                  </a:ln>
                  <a:solidFill>
                    <a:srgbClr val="00B0F0"/>
                  </a:solidFill>
                  <a:effectLst>
                    <a:innerShdw blurRad="50800" dist="25400" dir="13500000">
                      <a:prstClr val="black">
                        <a:alpha val="70000"/>
                      </a:prst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0, 1, 2, 3, …</a:t>
              </a:r>
              <a:endParaRPr lang="ru-RU" sz="1400" b="1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00B0F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285720" y="428604"/>
              <a:ext cx="1357322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ru-RU" b="1" i="1" dirty="0">
                  <a:ln w="3200">
                    <a:solidFill>
                      <a:schemeClr val="bg2">
                        <a:shade val="75000"/>
                        <a:alpha val="25000"/>
                      </a:schemeClr>
                    </a:solidFill>
                    <a:prstDash val="solid"/>
                    <a:round/>
                  </a:ln>
                  <a:solidFill>
                    <a:srgbClr val="FF0000"/>
                  </a:solidFill>
                  <a:effectLst>
                    <a:innerShdw blurRad="50800" dist="25400" dir="13500000">
                      <a:prstClr val="black">
                        <a:alpha val="70000"/>
                      </a:prstClr>
                    </a:innerShdw>
                  </a:effectLst>
                  <a:latin typeface="Constantia" pitchFamily="18" charset="0"/>
                  <a:cs typeface="Times New Roman" pitchFamily="18" charset="0"/>
                </a:rPr>
                <a:t>Ещё  раз</a:t>
              </a:r>
              <a:r>
                <a:rPr lang="ru-RU" b="1" dirty="0">
                  <a:ln w="3200">
                    <a:solidFill>
                      <a:schemeClr val="bg2">
                        <a:shade val="75000"/>
                        <a:alpha val="25000"/>
                      </a:schemeClr>
                    </a:solidFill>
                    <a:prstDash val="solid"/>
                    <a:round/>
                  </a:ln>
                  <a:solidFill>
                    <a:srgbClr val="FF0000"/>
                  </a:solidFill>
                  <a:effectLst>
                    <a:innerShdw blurRad="50800" dist="25400" dir="13500000">
                      <a:prstClr val="black">
                        <a:alpha val="70000"/>
                      </a:prstClr>
                    </a:innerShdw>
                  </a:effectLst>
                  <a:latin typeface="Constantia" pitchFamily="18" charset="0"/>
                  <a:cs typeface="Times New Roman" pitchFamily="18" charset="0"/>
                </a:rPr>
                <a:t>:</a:t>
              </a:r>
              <a:endParaRPr lang="ru-RU" b="1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" name="Овал 30"/>
            <p:cNvSpPr/>
            <p:nvPr/>
          </p:nvSpPr>
          <p:spPr>
            <a:xfrm>
              <a:off x="1571604" y="142852"/>
              <a:ext cx="2286016" cy="856719"/>
            </a:xfrm>
            <a:prstGeom prst="ellipse">
              <a:avLst/>
            </a:prstGeom>
            <a:noFill/>
            <a:ln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2" name="Овал 31"/>
            <p:cNvSpPr/>
            <p:nvPr/>
          </p:nvSpPr>
          <p:spPr>
            <a:xfrm>
              <a:off x="4429124" y="142852"/>
              <a:ext cx="1785950" cy="856719"/>
            </a:xfrm>
            <a:prstGeom prst="ellipse">
              <a:avLst/>
            </a:prstGeom>
            <a:noFill/>
            <a:ln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sp>
        <p:nvSpPr>
          <p:cNvPr id="37" name="Выгнутая влево стрелка 36"/>
          <p:cNvSpPr/>
          <p:nvPr/>
        </p:nvSpPr>
        <p:spPr>
          <a:xfrm>
            <a:off x="2860675" y="3508375"/>
            <a:ext cx="336550" cy="1447800"/>
          </a:xfrm>
          <a:prstGeom prst="curvedRightArrow">
            <a:avLst/>
          </a:prstGeom>
          <a:solidFill>
            <a:schemeClr val="accent1">
              <a:alpha val="71000"/>
            </a:schemeClr>
          </a:solidFill>
          <a:ln>
            <a:solidFill>
              <a:schemeClr val="accent1">
                <a:shade val="50000"/>
                <a:alpha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47" name="Группа 46"/>
          <p:cNvGrpSpPr>
            <a:grpSpLocks/>
          </p:cNvGrpSpPr>
          <p:nvPr/>
        </p:nvGrpSpPr>
        <p:grpSpPr bwMode="auto">
          <a:xfrm>
            <a:off x="5500688" y="2751138"/>
            <a:ext cx="3643312" cy="1863725"/>
            <a:chOff x="5500694" y="2964716"/>
            <a:chExt cx="3643338" cy="1864526"/>
          </a:xfrm>
        </p:grpSpPr>
        <p:grpSp>
          <p:nvGrpSpPr>
            <p:cNvPr id="211988" name="Группа 28"/>
            <p:cNvGrpSpPr>
              <a:grpSpLocks/>
            </p:cNvGrpSpPr>
            <p:nvPr/>
          </p:nvGrpSpPr>
          <p:grpSpPr bwMode="auto">
            <a:xfrm>
              <a:off x="5500694" y="2964716"/>
              <a:ext cx="3643338" cy="1486441"/>
              <a:chOff x="5500694" y="2964716"/>
              <a:chExt cx="3643338" cy="1486441"/>
            </a:xfrm>
          </p:grpSpPr>
          <p:pic>
            <p:nvPicPr>
              <p:cNvPr id="211994" name="Picture 2" descr="https://bigenc.ru/media/2016/10/27/1235181859/13051.jpg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>
                <a:off x="5500694" y="2964716"/>
                <a:ext cx="3643338" cy="11189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3" name="Прямоугольник 22"/>
              <p:cNvSpPr/>
              <p:nvPr/>
            </p:nvSpPr>
            <p:spPr>
              <a:xfrm>
                <a:off x="6357950" y="4143380"/>
                <a:ext cx="231563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ru-RU" sz="1400" b="1" i="1" dirty="0">
                    <a:ln w="3200">
                      <a:solidFill>
                        <a:schemeClr val="bg2">
                          <a:shade val="75000"/>
                          <a:alpha val="25000"/>
                        </a:schemeClr>
                      </a:solidFill>
                      <a:prstDash val="solid"/>
                      <a:round/>
                    </a:ln>
                    <a:solidFill>
                      <a:srgbClr val="00B0F0"/>
                    </a:solidFill>
                    <a:effectLst>
                      <a:innerShdw blurRad="50800" dist="25400" dir="13500000">
                        <a:prstClr val="black">
                          <a:alpha val="70000"/>
                        </a:prstClr>
                      </a:innerShdw>
                    </a:effectLst>
                    <a:latin typeface="Constantia" pitchFamily="18" charset="0"/>
                  </a:rPr>
                  <a:t>Интерферометр  Рэлея</a:t>
                </a:r>
                <a:endParaRPr lang="ru-RU" sz="1400" dirty="0"/>
              </a:p>
            </p:txBody>
          </p:sp>
        </p:grpSp>
        <p:sp>
          <p:nvSpPr>
            <p:cNvPr id="41" name="Прямоугольник 40"/>
            <p:cNvSpPr/>
            <p:nvPr/>
          </p:nvSpPr>
          <p:spPr>
            <a:xfrm>
              <a:off x="6715140" y="4429132"/>
              <a:ext cx="165942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2000" dirty="0">
                  <a:ln w="3200">
                    <a:solidFill>
                      <a:schemeClr val="bg2">
                        <a:shade val="75000"/>
                        <a:alpha val="25000"/>
                      </a:schemeClr>
                    </a:solidFill>
                    <a:prstDash val="solid"/>
                    <a:round/>
                  </a:ln>
                  <a:solidFill>
                    <a:schemeClr val="bg1"/>
                  </a:solidFill>
                  <a:effectLst>
                    <a:innerShdw blurRad="50800" dist="25400" dir="13500000">
                      <a:prstClr val="black">
                        <a:alpha val="70000"/>
                      </a:prstClr>
                    </a:innerShdw>
                  </a:effectLst>
                  <a:latin typeface="Times New Roman" pitchFamily="18" charset="0"/>
                  <a:cs typeface="Times New Roman" pitchFamily="18" charset="0"/>
                  <a:sym typeface="Symbol"/>
                </a:rPr>
                <a:t> = (</a:t>
              </a:r>
              <a:r>
                <a:rPr lang="en-US" sz="2000" i="1" dirty="0">
                  <a:ln w="3200">
                    <a:solidFill>
                      <a:schemeClr val="bg2">
                        <a:shade val="75000"/>
                        <a:alpha val="25000"/>
                      </a:schemeClr>
                    </a:solidFill>
                    <a:prstDash val="solid"/>
                    <a:round/>
                  </a:ln>
                  <a:solidFill>
                    <a:schemeClr val="bg1"/>
                  </a:solidFill>
                  <a:effectLst>
                    <a:innerShdw blurRad="50800" dist="25400" dir="13500000">
                      <a:prstClr val="black">
                        <a:alpha val="70000"/>
                      </a:prstClr>
                    </a:innerShdw>
                  </a:effectLst>
                  <a:latin typeface="Times New Roman" pitchFamily="18" charset="0"/>
                  <a:cs typeface="Times New Roman" pitchFamily="18" charset="0"/>
                  <a:sym typeface="Symbol"/>
                </a:rPr>
                <a:t>n</a:t>
              </a:r>
              <a:r>
                <a:rPr lang="en-US" sz="2000" baseline="-25000" dirty="0">
                  <a:ln w="3200">
                    <a:solidFill>
                      <a:schemeClr val="bg2">
                        <a:shade val="75000"/>
                        <a:alpha val="25000"/>
                      </a:schemeClr>
                    </a:solidFill>
                    <a:prstDash val="solid"/>
                    <a:round/>
                  </a:ln>
                  <a:solidFill>
                    <a:schemeClr val="bg1"/>
                  </a:solidFill>
                  <a:effectLst>
                    <a:innerShdw blurRad="50800" dist="25400" dir="13500000">
                      <a:prstClr val="black">
                        <a:alpha val="70000"/>
                      </a:prstClr>
                    </a:innerShdw>
                  </a:effectLst>
                  <a:latin typeface="Times New Roman" pitchFamily="18" charset="0"/>
                  <a:cs typeface="Times New Roman" pitchFamily="18" charset="0"/>
                  <a:sym typeface="Symbol"/>
                </a:rPr>
                <a:t>2</a:t>
              </a:r>
              <a:r>
                <a:rPr lang="en-US" sz="2000" dirty="0">
                  <a:ln w="3200">
                    <a:solidFill>
                      <a:schemeClr val="bg2">
                        <a:shade val="75000"/>
                        <a:alpha val="25000"/>
                      </a:schemeClr>
                    </a:solidFill>
                    <a:prstDash val="solid"/>
                    <a:round/>
                  </a:ln>
                  <a:solidFill>
                    <a:schemeClr val="bg1"/>
                  </a:solidFill>
                  <a:effectLst>
                    <a:innerShdw blurRad="50800" dist="25400" dir="13500000">
                      <a:prstClr val="black">
                        <a:alpha val="70000"/>
                      </a:prstClr>
                    </a:innerShdw>
                  </a:effectLst>
                  <a:latin typeface="Times New Roman" pitchFamily="18" charset="0"/>
                  <a:cs typeface="Times New Roman" pitchFamily="18" charset="0"/>
                  <a:sym typeface="Symbol"/>
                </a:rPr>
                <a:t> – </a:t>
              </a:r>
              <a:r>
                <a:rPr lang="en-US" sz="2000" i="1" dirty="0">
                  <a:ln w="3200">
                    <a:solidFill>
                      <a:schemeClr val="bg2">
                        <a:shade val="75000"/>
                        <a:alpha val="25000"/>
                      </a:schemeClr>
                    </a:solidFill>
                    <a:prstDash val="solid"/>
                    <a:round/>
                  </a:ln>
                  <a:solidFill>
                    <a:schemeClr val="bg1"/>
                  </a:solidFill>
                  <a:effectLst>
                    <a:innerShdw blurRad="50800" dist="25400" dir="13500000">
                      <a:prstClr val="black">
                        <a:alpha val="70000"/>
                      </a:prstClr>
                    </a:innerShdw>
                  </a:effectLst>
                  <a:latin typeface="Times New Roman" pitchFamily="18" charset="0"/>
                  <a:cs typeface="Times New Roman" pitchFamily="18" charset="0"/>
                  <a:sym typeface="Symbol"/>
                </a:rPr>
                <a:t>n</a:t>
              </a:r>
              <a:r>
                <a:rPr lang="en-US" sz="2000" baseline="-25000" dirty="0">
                  <a:ln w="3200">
                    <a:solidFill>
                      <a:schemeClr val="bg2">
                        <a:shade val="75000"/>
                        <a:alpha val="25000"/>
                      </a:schemeClr>
                    </a:solidFill>
                    <a:prstDash val="solid"/>
                    <a:round/>
                  </a:ln>
                  <a:solidFill>
                    <a:schemeClr val="bg1"/>
                  </a:solidFill>
                  <a:effectLst>
                    <a:innerShdw blurRad="50800" dist="25400" dir="13500000">
                      <a:prstClr val="black">
                        <a:alpha val="70000"/>
                      </a:prstClr>
                    </a:innerShdw>
                  </a:effectLst>
                  <a:latin typeface="Times New Roman" pitchFamily="18" charset="0"/>
                  <a:cs typeface="Times New Roman" pitchFamily="18" charset="0"/>
                  <a:sym typeface="Symbol"/>
                </a:rPr>
                <a:t>1</a:t>
              </a:r>
              <a:r>
                <a:rPr lang="en-US" sz="2000" dirty="0">
                  <a:ln w="3200">
                    <a:solidFill>
                      <a:schemeClr val="bg2">
                        <a:shade val="75000"/>
                        <a:alpha val="25000"/>
                      </a:schemeClr>
                    </a:solidFill>
                    <a:prstDash val="solid"/>
                    <a:round/>
                  </a:ln>
                  <a:solidFill>
                    <a:schemeClr val="bg1"/>
                  </a:solidFill>
                  <a:effectLst>
                    <a:innerShdw blurRad="50800" dist="25400" dir="13500000">
                      <a:prstClr val="black">
                        <a:alpha val="70000"/>
                      </a:prstClr>
                    </a:innerShdw>
                  </a:effectLst>
                  <a:latin typeface="Times New Roman" pitchFamily="18" charset="0"/>
                  <a:cs typeface="Times New Roman" pitchFamily="18" charset="0"/>
                  <a:sym typeface="Symbol"/>
                </a:rPr>
                <a:t> )</a:t>
              </a:r>
              <a:r>
                <a:rPr lang="en-US" sz="2000" i="1" dirty="0">
                  <a:ln w="3200">
                    <a:solidFill>
                      <a:schemeClr val="bg2">
                        <a:shade val="75000"/>
                        <a:alpha val="25000"/>
                      </a:schemeClr>
                    </a:solidFill>
                    <a:prstDash val="solid"/>
                    <a:round/>
                  </a:ln>
                  <a:solidFill>
                    <a:schemeClr val="bg1"/>
                  </a:solidFill>
                  <a:effectLst>
                    <a:innerShdw blurRad="50800" dist="25400" dir="13500000">
                      <a:prstClr val="black">
                        <a:alpha val="70000"/>
                      </a:prstClr>
                    </a:innerShdw>
                  </a:effectLst>
                  <a:latin typeface="Times New Roman" pitchFamily="18" charset="0"/>
                  <a:cs typeface="Times New Roman" pitchFamily="18" charset="0"/>
                  <a:sym typeface="Symbol"/>
                </a:rPr>
                <a:t>h</a:t>
              </a:r>
              <a:endParaRPr lang="ru-RU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3" name="Прямая со стрелкой 42"/>
            <p:cNvCxnSpPr/>
            <p:nvPr/>
          </p:nvCxnSpPr>
          <p:spPr>
            <a:xfrm>
              <a:off x="6643702" y="3569813"/>
              <a:ext cx="1214446" cy="1589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Прямоугольник 43"/>
            <p:cNvSpPr/>
            <p:nvPr/>
          </p:nvSpPr>
          <p:spPr>
            <a:xfrm>
              <a:off x="7094604" y="3284394"/>
              <a:ext cx="28725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i="1" dirty="0">
                  <a:ln w="3200">
                    <a:solidFill>
                      <a:schemeClr val="bg2">
                        <a:shade val="75000"/>
                        <a:alpha val="25000"/>
                      </a:schemeClr>
                    </a:solidFill>
                    <a:prstDash val="solid"/>
                    <a:round/>
                  </a:ln>
                  <a:solidFill>
                    <a:schemeClr val="bg1"/>
                  </a:solidFill>
                  <a:effectLst>
                    <a:innerShdw blurRad="50800" dist="25400" dir="13500000">
                      <a:prstClr val="black">
                        <a:alpha val="70000"/>
                      </a:prstClr>
                    </a:innerShdw>
                  </a:effectLst>
                  <a:latin typeface="Times New Roman" pitchFamily="18" charset="0"/>
                  <a:cs typeface="Times New Roman" pitchFamily="18" charset="0"/>
                  <a:sym typeface="Symbol"/>
                </a:rPr>
                <a:t>h</a:t>
              </a:r>
              <a:endParaRPr lang="ru-RU" sz="16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5" name="Прямоугольник 44"/>
            <p:cNvSpPr/>
            <p:nvPr/>
          </p:nvSpPr>
          <p:spPr>
            <a:xfrm>
              <a:off x="7358082" y="3055334"/>
              <a:ext cx="33374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i="1" dirty="0">
                  <a:ln w="3200">
                    <a:solidFill>
                      <a:schemeClr val="bg2">
                        <a:shade val="75000"/>
                        <a:alpha val="25000"/>
                      </a:schemeClr>
                    </a:solidFill>
                    <a:prstDash val="solid"/>
                    <a:round/>
                  </a:ln>
                  <a:solidFill>
                    <a:srgbClr val="0000FF"/>
                  </a:solidFill>
                  <a:effectLst>
                    <a:innerShdw blurRad="50800" dist="25400" dir="13500000">
                      <a:prstClr val="black">
                        <a:alpha val="70000"/>
                      </a:prstClr>
                    </a:innerShdw>
                  </a:effectLst>
                  <a:latin typeface="Times New Roman" pitchFamily="18" charset="0"/>
                  <a:cs typeface="Times New Roman" pitchFamily="18" charset="0"/>
                  <a:sym typeface="Symbol"/>
                </a:rPr>
                <a:t>n</a:t>
              </a:r>
              <a:r>
                <a:rPr lang="en-US" sz="1400" baseline="-25000" dirty="0">
                  <a:ln w="3200">
                    <a:solidFill>
                      <a:schemeClr val="bg2">
                        <a:shade val="75000"/>
                        <a:alpha val="25000"/>
                      </a:schemeClr>
                    </a:solidFill>
                    <a:prstDash val="solid"/>
                    <a:round/>
                  </a:ln>
                  <a:solidFill>
                    <a:srgbClr val="0000FF"/>
                  </a:solidFill>
                  <a:effectLst>
                    <a:innerShdw blurRad="50800" dist="25400" dir="13500000">
                      <a:prstClr val="black">
                        <a:alpha val="70000"/>
                      </a:prstClr>
                    </a:innerShdw>
                  </a:effectLst>
                  <a:latin typeface="Times New Roman" pitchFamily="18" charset="0"/>
                  <a:cs typeface="Times New Roman" pitchFamily="18" charset="0"/>
                  <a:sym typeface="Symbol"/>
                </a:rPr>
                <a:t>1</a:t>
              </a:r>
              <a:endParaRPr lang="ru-RU" sz="1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6" name="Прямоугольник 45"/>
            <p:cNvSpPr/>
            <p:nvPr/>
          </p:nvSpPr>
          <p:spPr>
            <a:xfrm>
              <a:off x="7378674" y="3549851"/>
              <a:ext cx="33374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i="1" dirty="0">
                  <a:ln w="3200">
                    <a:solidFill>
                      <a:schemeClr val="bg2">
                        <a:shade val="75000"/>
                        <a:alpha val="25000"/>
                      </a:schemeClr>
                    </a:solidFill>
                    <a:prstDash val="solid"/>
                    <a:round/>
                  </a:ln>
                  <a:solidFill>
                    <a:srgbClr val="FF0000"/>
                  </a:solidFill>
                  <a:effectLst>
                    <a:innerShdw blurRad="50800" dist="25400" dir="13500000">
                      <a:prstClr val="black">
                        <a:alpha val="70000"/>
                      </a:prstClr>
                    </a:innerShdw>
                  </a:effectLst>
                  <a:latin typeface="Times New Roman" pitchFamily="18" charset="0"/>
                  <a:cs typeface="Times New Roman" pitchFamily="18" charset="0"/>
                  <a:sym typeface="Symbol"/>
                </a:rPr>
                <a:t>n</a:t>
              </a:r>
              <a:r>
                <a:rPr lang="en-US" sz="1400" i="1" baseline="-25000" dirty="0">
                  <a:ln w="3200">
                    <a:solidFill>
                      <a:schemeClr val="bg2">
                        <a:shade val="75000"/>
                        <a:alpha val="25000"/>
                      </a:schemeClr>
                    </a:solidFill>
                    <a:prstDash val="solid"/>
                    <a:round/>
                  </a:ln>
                  <a:solidFill>
                    <a:srgbClr val="FF0000"/>
                  </a:solidFill>
                  <a:effectLst>
                    <a:innerShdw blurRad="50800" dist="25400" dir="13500000">
                      <a:prstClr val="black">
                        <a:alpha val="70000"/>
                      </a:prstClr>
                    </a:innerShdw>
                  </a:effectLst>
                  <a:latin typeface="Times New Roman" pitchFamily="18" charset="0"/>
                  <a:cs typeface="Times New Roman" pitchFamily="18" charset="0"/>
                  <a:sym typeface="Symbol"/>
                </a:rPr>
                <a:t>2</a:t>
              </a:r>
              <a:endParaRPr lang="ru-RU" sz="1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1198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pSp>
        <p:nvGrpSpPr>
          <p:cNvPr id="51" name="Группа 50"/>
          <p:cNvGrpSpPr>
            <a:grpSpLocks/>
          </p:cNvGrpSpPr>
          <p:nvPr/>
        </p:nvGrpSpPr>
        <p:grpSpPr bwMode="auto">
          <a:xfrm>
            <a:off x="576263" y="4519613"/>
            <a:ext cx="8288337" cy="2325687"/>
            <a:chOff x="577006" y="4519751"/>
            <a:chExt cx="8286808" cy="2324966"/>
          </a:xfrm>
        </p:grpSpPr>
        <p:grpSp>
          <p:nvGrpSpPr>
            <p:cNvPr id="211984" name="Группа 47"/>
            <p:cNvGrpSpPr>
              <a:grpSpLocks/>
            </p:cNvGrpSpPr>
            <p:nvPr/>
          </p:nvGrpSpPr>
          <p:grpSpPr bwMode="auto">
            <a:xfrm>
              <a:off x="2714612" y="6113021"/>
              <a:ext cx="6149202" cy="731696"/>
              <a:chOff x="2714612" y="6113021"/>
              <a:chExt cx="6149202" cy="731696"/>
            </a:xfrm>
          </p:grpSpPr>
          <p:graphicFrame>
            <p:nvGraphicFramePr>
              <p:cNvPr id="211972" name="Object 4"/>
              <p:cNvGraphicFramePr>
                <a:graphicFrameLocks noChangeAspect="1"/>
              </p:cNvGraphicFramePr>
              <p:nvPr/>
            </p:nvGraphicFramePr>
            <p:xfrm>
              <a:off x="7363616" y="6113021"/>
              <a:ext cx="1500198" cy="73169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6221" name="Формула" r:id="rId11" imgW="876240" imgH="431640" progId="Equation.3">
                      <p:embed/>
                    </p:oleObj>
                  </mc:Choice>
                  <mc:Fallback>
                    <p:oleObj name="Формула" r:id="rId11" imgW="876240" imgH="43164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363616" y="6113021"/>
                            <a:ext cx="1500198" cy="731696"/>
                          </a:xfrm>
                          <a:prstGeom prst="rect">
                            <a:avLst/>
                          </a:prstGeom>
                          <a:solidFill>
                            <a:srgbClr val="FFFFFF"/>
                          </a:solidFill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9" name="Прямоугольник 38"/>
              <p:cNvSpPr/>
              <p:nvPr/>
            </p:nvSpPr>
            <p:spPr>
              <a:xfrm>
                <a:off x="2714612" y="6335948"/>
                <a:ext cx="3918445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ru-RU" sz="1400" b="1" i="1" dirty="0">
                    <a:ln w="3200">
                      <a:solidFill>
                        <a:schemeClr val="bg2">
                          <a:shade val="75000"/>
                          <a:alpha val="25000"/>
                        </a:schemeClr>
                      </a:solidFill>
                      <a:prstDash val="solid"/>
                      <a:round/>
                    </a:ln>
                    <a:solidFill>
                      <a:srgbClr val="00B0F0"/>
                    </a:solidFill>
                    <a:effectLst>
                      <a:innerShdw blurRad="50800" dist="25400" dir="13500000">
                        <a:prstClr val="black">
                          <a:alpha val="70000"/>
                        </a:prstClr>
                      </a:innerShdw>
                    </a:effectLst>
                    <a:latin typeface="Constantia" pitchFamily="18" charset="0"/>
                  </a:rPr>
                  <a:t>На сколько «полос» сместится картина?</a:t>
                </a:r>
                <a:endParaRPr lang="ru-RU" sz="1400" dirty="0"/>
              </a:p>
            </p:txBody>
          </p:sp>
          <p:sp>
            <p:nvSpPr>
              <p:cNvPr id="40" name="Штриховая стрелка вправо 39"/>
              <p:cNvSpPr/>
              <p:nvPr/>
            </p:nvSpPr>
            <p:spPr>
              <a:xfrm>
                <a:off x="6716323" y="6279742"/>
                <a:ext cx="477749" cy="342794"/>
              </a:xfrm>
              <a:prstGeom prst="striped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  <p:graphicFrame>
          <p:nvGraphicFramePr>
            <p:cNvPr id="211973" name="Object 5"/>
            <p:cNvGraphicFramePr>
              <a:graphicFrameLocks noChangeAspect="1"/>
            </p:cNvGraphicFramePr>
            <p:nvPr/>
          </p:nvGraphicFramePr>
          <p:xfrm>
            <a:off x="577006" y="6215106"/>
            <a:ext cx="1895641" cy="5714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6222" name="Формула" r:id="rId13" imgW="1295400" imgH="393700" progId="Equation.3">
                    <p:embed/>
                  </p:oleObj>
                </mc:Choice>
                <mc:Fallback>
                  <p:oleObj name="Формула" r:id="rId13" imgW="1295400" imgH="3937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77006" y="6215106"/>
                          <a:ext cx="1895641" cy="57148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1975" name="Object 7"/>
            <p:cNvGraphicFramePr>
              <a:graphicFrameLocks noChangeAspect="1"/>
            </p:cNvGraphicFramePr>
            <p:nvPr/>
          </p:nvGraphicFramePr>
          <p:xfrm>
            <a:off x="4409819" y="4519751"/>
            <a:ext cx="947999" cy="3869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6223" name="Формула" r:id="rId15" imgW="583920" imgH="241200" progId="Equation.3">
                    <p:embed/>
                  </p:oleObj>
                </mc:Choice>
                <mc:Fallback>
                  <p:oleObj name="Формула" r:id="rId15" imgW="583920" imgH="241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09819" y="4519751"/>
                          <a:ext cx="947999" cy="38693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49" name="Прямая со стрелкой 48"/>
            <p:cNvCxnSpPr/>
            <p:nvPr/>
          </p:nvCxnSpPr>
          <p:spPr>
            <a:xfrm rot="10800000" flipV="1">
              <a:off x="1786458" y="4857783"/>
              <a:ext cx="2856973" cy="1285476"/>
            </a:xfrm>
            <a:prstGeom prst="straightConnector1">
              <a:avLst/>
            </a:prstGeom>
            <a:ln w="22225">
              <a:prstDash val="dash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0583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0"/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анимация_Опыт Юнг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9996" y="4592"/>
            <a:ext cx="7767195" cy="6853408"/>
          </a:xfrm>
          <a:prstGeom prst="rect">
            <a:avLst/>
          </a:prstGeom>
        </p:spPr>
      </p:pic>
      <p:sp>
        <p:nvSpPr>
          <p:cNvPr id="4" name="Rectangle 2"/>
          <p:cNvSpPr txBox="1">
            <a:spLocks/>
          </p:cNvSpPr>
          <p:nvPr/>
        </p:nvSpPr>
        <p:spPr bwMode="auto">
          <a:xfrm>
            <a:off x="858391" y="142875"/>
            <a:ext cx="3857625" cy="1071563"/>
          </a:xfrm>
          <a:prstGeom prst="rect">
            <a:avLst/>
          </a:prstGeom>
          <a:ln w="9525" cap="rnd"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 fontScale="97500" lnSpcReduction="1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42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Arial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9pPr>
          </a:lstStyle>
          <a:p>
            <a:pPr algn="ctr">
              <a:defRPr/>
            </a:pPr>
            <a:r>
              <a:rPr lang="ru-RU" b="1" i="1" dirty="0" smtClean="0">
                <a:solidFill>
                  <a:schemeClr val="tx1"/>
                </a:solidFill>
                <a:latin typeface="Constantia" pitchFamily="18" charset="0"/>
              </a:rPr>
              <a:t>Опыт Юнга</a:t>
            </a:r>
            <a:br>
              <a:rPr lang="ru-RU" b="1" i="1" dirty="0" smtClean="0">
                <a:solidFill>
                  <a:schemeClr val="tx1"/>
                </a:solidFill>
                <a:latin typeface="Constantia" pitchFamily="18" charset="0"/>
              </a:rPr>
            </a:br>
            <a:r>
              <a:rPr lang="ru-RU" sz="2700" b="1" i="1" dirty="0" smtClean="0">
                <a:solidFill>
                  <a:schemeClr val="tx1"/>
                </a:solidFill>
                <a:latin typeface="Constantia" pitchFamily="18" charset="0"/>
              </a:rPr>
              <a:t>(анимация 1)</a:t>
            </a:r>
          </a:p>
        </p:txBody>
      </p:sp>
    </p:spTree>
    <p:extLst>
      <p:ext uri="{BB962C8B-B14F-4D97-AF65-F5344CB8AC3E}">
        <p14:creationId xmlns:p14="http://schemas.microsoft.com/office/powerpoint/2010/main" val="1399967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0"/>
            <a:duotone>
              <a:schemeClr val="bg2">
                <a:shade val="12000"/>
                <a:satMod val="240000"/>
              </a:schemeClr>
              <a:schemeClr val="bg2">
                <a:tint val="6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пыт Юнга. Интерференция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224" y="44624"/>
            <a:ext cx="9089010" cy="5112568"/>
          </a:xfrm>
          <a:prstGeom prst="rect">
            <a:avLst/>
          </a:prstGeom>
        </p:spPr>
      </p:pic>
      <p:sp>
        <p:nvSpPr>
          <p:cNvPr id="4" name="Rectangle 2"/>
          <p:cNvSpPr txBox="1">
            <a:spLocks/>
          </p:cNvSpPr>
          <p:nvPr/>
        </p:nvSpPr>
        <p:spPr bwMode="auto">
          <a:xfrm>
            <a:off x="0" y="71438"/>
            <a:ext cx="3857625" cy="1071562"/>
          </a:xfrm>
          <a:prstGeom prst="rect">
            <a:avLst/>
          </a:prstGeom>
          <a:ln w="9525" cap="rnd"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 fontScale="97500" lnSpcReduction="1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42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Arial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9pPr>
          </a:lstStyle>
          <a:p>
            <a:pPr algn="ctr">
              <a:defRPr/>
            </a:pPr>
            <a:r>
              <a:rPr lang="ru-RU" b="1" i="1" smtClean="0">
                <a:solidFill>
                  <a:schemeClr val="tx1"/>
                </a:solidFill>
                <a:latin typeface="Constantia" pitchFamily="18" charset="0"/>
              </a:rPr>
              <a:t>Опыт Юнга</a:t>
            </a:r>
            <a:br>
              <a:rPr lang="ru-RU" b="1" i="1" smtClean="0">
                <a:solidFill>
                  <a:schemeClr val="tx1"/>
                </a:solidFill>
                <a:latin typeface="Constantia" pitchFamily="18" charset="0"/>
              </a:rPr>
            </a:br>
            <a:r>
              <a:rPr lang="ru-RU" sz="2700" b="1" i="1" smtClean="0">
                <a:solidFill>
                  <a:schemeClr val="tx1"/>
                </a:solidFill>
                <a:latin typeface="Constantia" pitchFamily="18" charset="0"/>
              </a:rPr>
              <a:t>(анимация 2)</a:t>
            </a:r>
          </a:p>
        </p:txBody>
      </p:sp>
    </p:spTree>
    <p:extLst>
      <p:ext uri="{BB962C8B-B14F-4D97-AF65-F5344CB8AC3E}">
        <p14:creationId xmlns:p14="http://schemas.microsoft.com/office/powerpoint/2010/main" val="1030548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36" name="Rectangle 3"/>
          <p:cNvSpPr>
            <a:spLocks noChangeArrowheads="1"/>
          </p:cNvSpPr>
          <p:nvPr/>
        </p:nvSpPr>
        <p:spPr bwMode="auto">
          <a:xfrm>
            <a:off x="357188" y="142875"/>
            <a:ext cx="53149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1600" b="1" i="0" dirty="0">
                <a:solidFill>
                  <a:srgbClr val="0000FF"/>
                </a:solidFill>
                <a:ea typeface="Times New Roman" pitchFamily="18" charset="0"/>
                <a:cs typeface="Arial" charset="0"/>
              </a:rPr>
              <a:t>2.4. Оптическая разность хода.  Рефрактометрия</a:t>
            </a:r>
            <a:endParaRPr lang="ru-RU" i="0" dirty="0">
              <a:solidFill>
                <a:srgbClr val="0000FF"/>
              </a:solidFill>
              <a:ea typeface="Times New Roman" pitchFamily="18" charset="0"/>
              <a:cs typeface="Arial" charset="0"/>
            </a:endParaRPr>
          </a:p>
        </p:txBody>
      </p:sp>
      <p:sp>
        <p:nvSpPr>
          <p:cNvPr id="97337" name="Rectangle 3"/>
          <p:cNvSpPr>
            <a:spLocks noChangeArrowheads="1"/>
          </p:cNvSpPr>
          <p:nvPr/>
        </p:nvSpPr>
        <p:spPr bwMode="auto">
          <a:xfrm>
            <a:off x="3071813" y="500063"/>
            <a:ext cx="20161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1600" b="1" dirty="0">
                <a:solidFill>
                  <a:srgbClr val="00B0F0"/>
                </a:solidFill>
                <a:latin typeface="Times New Roman" pitchFamily="18" charset="0"/>
                <a:cs typeface="Arial" charset="0"/>
              </a:rPr>
              <a:t>Пример: Задача</a:t>
            </a:r>
            <a:r>
              <a:rPr lang="ru-RU" sz="1600" b="1" i="0" dirty="0">
                <a:solidFill>
                  <a:srgbClr val="00B0F0"/>
                </a:solidFill>
                <a:latin typeface="Times New Roman" pitchFamily="18" charset="0"/>
                <a:cs typeface="Arial" charset="0"/>
              </a:rPr>
              <a:t> 8.7</a:t>
            </a:r>
          </a:p>
        </p:txBody>
      </p:sp>
      <p:grpSp>
        <p:nvGrpSpPr>
          <p:cNvPr id="97338" name="Группа 47"/>
          <p:cNvGrpSpPr>
            <a:grpSpLocks/>
          </p:cNvGrpSpPr>
          <p:nvPr/>
        </p:nvGrpSpPr>
        <p:grpSpPr bwMode="auto">
          <a:xfrm>
            <a:off x="1571625" y="5983288"/>
            <a:ext cx="6435725" cy="731837"/>
            <a:chOff x="2428896" y="6113021"/>
            <a:chExt cx="6434918" cy="731696"/>
          </a:xfrm>
        </p:grpSpPr>
        <p:graphicFrame>
          <p:nvGraphicFramePr>
            <p:cNvPr id="97312" name="Object 32"/>
            <p:cNvGraphicFramePr>
              <a:graphicFrameLocks noChangeAspect="1"/>
            </p:cNvGraphicFramePr>
            <p:nvPr/>
          </p:nvGraphicFramePr>
          <p:xfrm>
            <a:off x="7363616" y="6113021"/>
            <a:ext cx="1500198" cy="7316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7399" name="Формула" r:id="rId3" imgW="876240" imgH="431640" progId="Equation.3">
                    <p:embed/>
                  </p:oleObj>
                </mc:Choice>
                <mc:Fallback>
                  <p:oleObj name="Формула" r:id="rId3" imgW="876240" imgH="431640" progId="Equation.3">
                    <p:embed/>
                    <p:pic>
                      <p:nvPicPr>
                        <p:cNvPr id="0" name="Picture 3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63616" y="6113021"/>
                          <a:ext cx="1500198" cy="731696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9" name="Прямоугольник 38"/>
            <p:cNvSpPr/>
            <p:nvPr/>
          </p:nvSpPr>
          <p:spPr>
            <a:xfrm>
              <a:off x="2428896" y="6335948"/>
              <a:ext cx="4001298" cy="3077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1400" b="1" dirty="0">
                  <a:ln w="3200">
                    <a:solidFill>
                      <a:schemeClr val="bg2">
                        <a:shade val="75000"/>
                        <a:alpha val="25000"/>
                      </a:schemeClr>
                    </a:solidFill>
                    <a:prstDash val="solid"/>
                    <a:round/>
                  </a:ln>
                  <a:solidFill>
                    <a:srgbClr val="00B0F0"/>
                  </a:solidFill>
                  <a:effectLst>
                    <a:innerShdw blurRad="50800" dist="25400" dir="13500000">
                      <a:prstClr val="black">
                        <a:alpha val="70000"/>
                      </a:prstClr>
                    </a:innerShdw>
                  </a:effectLst>
                  <a:latin typeface="Constantia" pitchFamily="18" charset="0"/>
                </a:rPr>
                <a:t>На сколько </a:t>
              </a:r>
              <a:r>
                <a:rPr lang="en-US" sz="1400" b="1" dirty="0">
                  <a:ln w="3200">
                    <a:solidFill>
                      <a:schemeClr val="bg2">
                        <a:shade val="75000"/>
                        <a:alpha val="25000"/>
                      </a:schemeClr>
                    </a:solidFill>
                    <a:prstDash val="solid"/>
                    <a:round/>
                  </a:ln>
                  <a:solidFill>
                    <a:srgbClr val="00B0F0"/>
                  </a:solidFill>
                  <a:effectLst>
                    <a:innerShdw blurRad="50800" dist="25400" dir="13500000">
                      <a:prstClr val="black">
                        <a:alpha val="70000"/>
                      </a:prstClr>
                    </a:innerShdw>
                  </a:effectLst>
                  <a:latin typeface="Constantia" pitchFamily="18" charset="0"/>
                </a:rPr>
                <a:t> </a:t>
              </a:r>
              <a:r>
                <a:rPr lang="ru-RU" sz="1400" b="1" dirty="0">
                  <a:ln w="3200">
                    <a:solidFill>
                      <a:schemeClr val="bg2">
                        <a:shade val="75000"/>
                        <a:alpha val="25000"/>
                      </a:schemeClr>
                    </a:solidFill>
                    <a:prstDash val="solid"/>
                    <a:round/>
                  </a:ln>
                  <a:solidFill>
                    <a:srgbClr val="00B0F0"/>
                  </a:solidFill>
                  <a:effectLst>
                    <a:innerShdw blurRad="50800" dist="25400" dir="13500000">
                      <a:prstClr val="black">
                        <a:alpha val="70000"/>
                      </a:prstClr>
                    </a:innerShdw>
                  </a:effectLst>
                  <a:latin typeface="Constantia" pitchFamily="18" charset="0"/>
                </a:rPr>
                <a:t>«полос» </a:t>
              </a:r>
              <a:r>
                <a:rPr lang="en-US" sz="1400" b="1" dirty="0">
                  <a:ln w="3200">
                    <a:solidFill>
                      <a:schemeClr val="bg2">
                        <a:shade val="75000"/>
                        <a:alpha val="25000"/>
                      </a:schemeClr>
                    </a:solidFill>
                    <a:prstDash val="solid"/>
                    <a:round/>
                  </a:ln>
                  <a:solidFill>
                    <a:srgbClr val="00B0F0"/>
                  </a:solidFill>
                  <a:effectLst>
                    <a:innerShdw blurRad="50800" dist="25400" dir="13500000">
                      <a:prstClr val="black">
                        <a:alpha val="70000"/>
                      </a:prstClr>
                    </a:innerShdw>
                  </a:effectLst>
                  <a:latin typeface="Constantia" pitchFamily="18" charset="0"/>
                </a:rPr>
                <a:t> </a:t>
              </a:r>
              <a:r>
                <a:rPr lang="ru-RU" sz="1400" b="1" dirty="0">
                  <a:ln w="3200">
                    <a:solidFill>
                      <a:schemeClr val="bg2">
                        <a:shade val="75000"/>
                        <a:alpha val="25000"/>
                      </a:schemeClr>
                    </a:solidFill>
                    <a:prstDash val="solid"/>
                    <a:round/>
                  </a:ln>
                  <a:solidFill>
                    <a:srgbClr val="00B0F0"/>
                  </a:solidFill>
                  <a:effectLst>
                    <a:innerShdw blurRad="50800" dist="25400" dir="13500000">
                      <a:prstClr val="black">
                        <a:alpha val="70000"/>
                      </a:prstClr>
                    </a:innerShdw>
                  </a:effectLst>
                  <a:latin typeface="Constantia" pitchFamily="18" charset="0"/>
                </a:rPr>
                <a:t>сместится картина?</a:t>
              </a:r>
              <a:endParaRPr lang="ru-RU" sz="1400" i="0" dirty="0"/>
            </a:p>
          </p:txBody>
        </p:sp>
        <p:sp>
          <p:nvSpPr>
            <p:cNvPr id="40" name="Штриховая стрелка вправо 39"/>
            <p:cNvSpPr/>
            <p:nvPr/>
          </p:nvSpPr>
          <p:spPr>
            <a:xfrm>
              <a:off x="6716196" y="6279676"/>
              <a:ext cx="477777" cy="342834"/>
            </a:xfrm>
            <a:prstGeom prst="strip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i="0" dirty="0"/>
            </a:p>
          </p:txBody>
        </p:sp>
      </p:grpSp>
      <p:sp>
        <p:nvSpPr>
          <p:cNvPr id="37" name="Выгнутая влево стрелка 36"/>
          <p:cNvSpPr/>
          <p:nvPr/>
        </p:nvSpPr>
        <p:spPr>
          <a:xfrm>
            <a:off x="357188" y="5143500"/>
            <a:ext cx="265112" cy="785813"/>
          </a:xfrm>
          <a:prstGeom prst="curvedRightArrow">
            <a:avLst/>
          </a:prstGeom>
          <a:solidFill>
            <a:schemeClr val="accent1">
              <a:alpha val="71000"/>
            </a:schemeClr>
          </a:solidFill>
          <a:ln>
            <a:solidFill>
              <a:schemeClr val="accent1">
                <a:shade val="50000"/>
                <a:alpha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i="0" dirty="0">
              <a:solidFill>
                <a:schemeClr val="tx1"/>
              </a:solidFill>
            </a:endParaRPr>
          </a:p>
        </p:txBody>
      </p:sp>
      <p:graphicFrame>
        <p:nvGraphicFramePr>
          <p:cNvPr id="97323" name="Object 43"/>
          <p:cNvGraphicFramePr>
            <a:graphicFrameLocks noChangeAspect="1"/>
          </p:cNvGraphicFramePr>
          <p:nvPr/>
        </p:nvGraphicFramePr>
        <p:xfrm>
          <a:off x="796925" y="5572125"/>
          <a:ext cx="1989138" cy="573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400" name="Формула" r:id="rId5" imgW="1358640" imgH="393480" progId="Equation.3">
                  <p:embed/>
                </p:oleObj>
              </mc:Choice>
              <mc:Fallback>
                <p:oleObj name="Формула" r:id="rId5" imgW="1358640" imgH="393480" progId="Equation.3">
                  <p:embed/>
                  <p:pic>
                    <p:nvPicPr>
                      <p:cNvPr id="0" name="Picture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6925" y="5572125"/>
                        <a:ext cx="1989138" cy="5730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7340" name="Picture 4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2875" y="1000125"/>
            <a:ext cx="5021263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341" name="Picture 4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786438" y="1214438"/>
            <a:ext cx="2024062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344" name="Picture 4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000500" y="5572125"/>
            <a:ext cx="1595438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7332" name="Object 52"/>
          <p:cNvGraphicFramePr>
            <a:graphicFrameLocks noChangeAspect="1"/>
          </p:cNvGraphicFramePr>
          <p:nvPr/>
        </p:nvGraphicFramePr>
        <p:xfrm>
          <a:off x="5572132" y="4286256"/>
          <a:ext cx="782638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401" name="Формула" r:id="rId10" imgW="482400" imgH="279360" progId="Equation.3">
                  <p:embed/>
                </p:oleObj>
              </mc:Choice>
              <mc:Fallback>
                <p:oleObj name="Формула" r:id="rId10" imgW="482400" imgH="279360" progId="Equation.3">
                  <p:embed/>
                  <p:pic>
                    <p:nvPicPr>
                      <p:cNvPr id="0" name="Picture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72132" y="4286256"/>
                        <a:ext cx="782638" cy="44767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Прямоугольник 26"/>
          <p:cNvSpPr/>
          <p:nvPr/>
        </p:nvSpPr>
        <p:spPr bwMode="auto">
          <a:xfrm>
            <a:off x="4340395" y="4262438"/>
            <a:ext cx="25035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400" b="1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00B0F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onstantia" pitchFamily="18" charset="0"/>
              </a:rPr>
              <a:t>Где </a:t>
            </a:r>
            <a:r>
              <a:rPr lang="ru-RU" sz="1400" b="1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00B0F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onstantia" pitchFamily="18" charset="0"/>
              </a:rPr>
              <a:t>  теперь                      </a:t>
            </a:r>
            <a:r>
              <a:rPr lang="ru-RU" sz="2800" b="1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00B0F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onstantia" pitchFamily="18" charset="0"/>
              </a:rPr>
              <a:t>??</a:t>
            </a:r>
            <a:endParaRPr lang="ru-RU" sz="2800" i="0" dirty="0"/>
          </a:p>
        </p:txBody>
      </p:sp>
      <p:graphicFrame>
        <p:nvGraphicFramePr>
          <p:cNvPr id="97333" name="Object 53"/>
          <p:cNvGraphicFramePr>
            <a:graphicFrameLocks noChangeAspect="1"/>
          </p:cNvGraphicFramePr>
          <p:nvPr/>
        </p:nvGraphicFramePr>
        <p:xfrm>
          <a:off x="4846638" y="4749800"/>
          <a:ext cx="2368550" cy="696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402" name="Формула" r:id="rId12" imgW="1460160" imgH="393480" progId="Equation.3">
                  <p:embed/>
                </p:oleObj>
              </mc:Choice>
              <mc:Fallback>
                <p:oleObj name="Формула" r:id="rId12" imgW="1460160" imgH="393480" progId="Equation.3">
                  <p:embed/>
                  <p:pic>
                    <p:nvPicPr>
                      <p:cNvPr id="0" name="Picture 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46638" y="4749800"/>
                        <a:ext cx="2368550" cy="696913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7347" name="Группа 31"/>
          <p:cNvGrpSpPr>
            <a:grpSpLocks/>
          </p:cNvGrpSpPr>
          <p:nvPr/>
        </p:nvGrpSpPr>
        <p:grpSpPr bwMode="auto">
          <a:xfrm>
            <a:off x="1000125" y="4929188"/>
            <a:ext cx="2070100" cy="404812"/>
            <a:chOff x="1357290" y="4794250"/>
            <a:chExt cx="2070123" cy="404813"/>
          </a:xfrm>
        </p:grpSpPr>
        <p:sp>
          <p:nvSpPr>
            <p:cNvPr id="29" name="Прямоугольник 28"/>
            <p:cNvSpPr/>
            <p:nvPr/>
          </p:nvSpPr>
          <p:spPr bwMode="auto">
            <a:xfrm>
              <a:off x="1357290" y="4857760"/>
              <a:ext cx="83497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1400" dirty="0">
                  <a:ln w="3200">
                    <a:solidFill>
                      <a:schemeClr val="bg2">
                        <a:shade val="75000"/>
                        <a:alpha val="25000"/>
                      </a:schemeClr>
                    </a:solidFill>
                    <a:prstDash val="solid"/>
                    <a:round/>
                  </a:ln>
                  <a:solidFill>
                    <a:schemeClr val="bg1"/>
                  </a:solidFill>
                  <a:effectLst>
                    <a:innerShdw blurRad="50800" dist="25400" dir="13500000">
                      <a:prstClr val="black">
                        <a:alpha val="70000"/>
                      </a:prstClr>
                    </a:innerShdw>
                  </a:effectLst>
                  <a:latin typeface="Constantia" pitchFamily="18" charset="0"/>
                </a:rPr>
                <a:t>Там, где</a:t>
              </a:r>
              <a:endParaRPr lang="ru-RU" sz="1400" i="0" dirty="0">
                <a:solidFill>
                  <a:schemeClr val="bg1"/>
                </a:solidFill>
              </a:endParaRPr>
            </a:p>
          </p:txBody>
        </p:sp>
        <p:graphicFrame>
          <p:nvGraphicFramePr>
            <p:cNvPr id="97334" name="Object 54"/>
            <p:cNvGraphicFramePr>
              <a:graphicFrameLocks noChangeAspect="1"/>
            </p:cNvGraphicFramePr>
            <p:nvPr/>
          </p:nvGraphicFramePr>
          <p:xfrm>
            <a:off x="2151063" y="4794250"/>
            <a:ext cx="1276350" cy="4048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7403" name="Формула" r:id="rId14" imgW="787320" imgH="228600" progId="Equation.3">
                    <p:embed/>
                  </p:oleObj>
                </mc:Choice>
                <mc:Fallback>
                  <p:oleObj name="Формула" r:id="rId14" imgW="787320" imgH="228600" progId="Equation.3">
                    <p:embed/>
                    <p:pic>
                      <p:nvPicPr>
                        <p:cNvPr id="0" name="Picture 5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51063" y="4794250"/>
                          <a:ext cx="1276350" cy="404813"/>
                        </a:xfrm>
                        <a:prstGeom prst="rect">
                          <a:avLst/>
                        </a:prstGeom>
                        <a:solidFill>
                          <a:schemeClr val="tx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97348" name="Прямая со стрелкой 32"/>
          <p:cNvCxnSpPr>
            <a:cxnSpLocks noChangeShapeType="1"/>
          </p:cNvCxnSpPr>
          <p:nvPr/>
        </p:nvCxnSpPr>
        <p:spPr bwMode="auto">
          <a:xfrm flipH="1">
            <a:off x="2928938" y="5429250"/>
            <a:ext cx="3146425" cy="409575"/>
          </a:xfrm>
          <a:prstGeom prst="straightConnector1">
            <a:avLst/>
          </a:prstGeom>
          <a:noFill/>
          <a:ln w="22225" algn="ctr">
            <a:solidFill>
              <a:schemeClr val="accent1"/>
            </a:solidFill>
            <a:prstDash val="dash"/>
            <a:round/>
            <a:headEnd/>
            <a:tailEnd type="triangle" w="lg" len="lg"/>
          </a:ln>
        </p:spPr>
      </p:cxnSp>
      <p:grpSp>
        <p:nvGrpSpPr>
          <p:cNvPr id="97354" name="Group 74"/>
          <p:cNvGrpSpPr>
            <a:grpSpLocks/>
          </p:cNvGrpSpPr>
          <p:nvPr/>
        </p:nvGrpSpPr>
        <p:grpSpPr bwMode="auto">
          <a:xfrm>
            <a:off x="5180013" y="1897063"/>
            <a:ext cx="3914775" cy="2395537"/>
            <a:chOff x="3263" y="1194"/>
            <a:chExt cx="2466" cy="1509"/>
          </a:xfrm>
        </p:grpSpPr>
        <p:pic>
          <p:nvPicPr>
            <p:cNvPr id="97342" name="Picture 46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3263" y="1222"/>
              <a:ext cx="2466" cy="11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7343" name="Rectangle 41"/>
            <p:cNvSpPr>
              <a:spLocks noChangeArrowheads="1"/>
            </p:cNvSpPr>
            <p:nvPr/>
          </p:nvSpPr>
          <p:spPr bwMode="auto">
            <a:xfrm>
              <a:off x="3841" y="1194"/>
              <a:ext cx="810" cy="17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dirty="0"/>
            </a:p>
          </p:txBody>
        </p:sp>
        <p:graphicFrame>
          <p:nvGraphicFramePr>
            <p:cNvPr id="97329" name="Object 49"/>
            <p:cNvGraphicFramePr>
              <a:graphicFrameLocks noChangeAspect="1"/>
            </p:cNvGraphicFramePr>
            <p:nvPr/>
          </p:nvGraphicFramePr>
          <p:xfrm>
            <a:off x="4275" y="1665"/>
            <a:ext cx="597" cy="2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7404" name="Формула" r:id="rId17" imgW="583920" imgH="241200" progId="Equation.3">
                    <p:embed/>
                  </p:oleObj>
                </mc:Choice>
                <mc:Fallback>
                  <p:oleObj name="Формула" r:id="rId17" imgW="583920" imgH="241200" progId="Equation.3">
                    <p:embed/>
                    <p:pic>
                      <p:nvPicPr>
                        <p:cNvPr id="0" name="Picture 4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75" y="1665"/>
                          <a:ext cx="597" cy="24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7330" name="Object 50"/>
            <p:cNvGraphicFramePr>
              <a:graphicFrameLocks noChangeAspect="1"/>
            </p:cNvGraphicFramePr>
            <p:nvPr/>
          </p:nvGraphicFramePr>
          <p:xfrm>
            <a:off x="3285" y="2250"/>
            <a:ext cx="597" cy="2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7405" name="Формула" r:id="rId19" imgW="583920" imgH="241200" progId="Equation.3">
                    <p:embed/>
                  </p:oleObj>
                </mc:Choice>
                <mc:Fallback>
                  <p:oleObj name="Формула" r:id="rId19" imgW="583920" imgH="241200" progId="Equation.3">
                    <p:embed/>
                    <p:pic>
                      <p:nvPicPr>
                        <p:cNvPr id="0" name="Picture 5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85" y="2250"/>
                          <a:ext cx="597" cy="244"/>
                        </a:xfrm>
                        <a:prstGeom prst="rect">
                          <a:avLst/>
                        </a:prstGeom>
                        <a:solidFill>
                          <a:schemeClr val="tx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7331" name="Object 51"/>
            <p:cNvGraphicFramePr>
              <a:graphicFrameLocks noChangeAspect="1"/>
            </p:cNvGraphicFramePr>
            <p:nvPr/>
          </p:nvGraphicFramePr>
          <p:xfrm>
            <a:off x="4673" y="2392"/>
            <a:ext cx="882" cy="2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7406" name="Формула" r:id="rId21" imgW="863280" imgH="228600" progId="Equation.3">
                    <p:embed/>
                  </p:oleObj>
                </mc:Choice>
                <mc:Fallback>
                  <p:oleObj name="Формула" r:id="rId21" imgW="863280" imgH="228600" progId="Equation.3">
                    <p:embed/>
                    <p:pic>
                      <p:nvPicPr>
                        <p:cNvPr id="0" name="Picture 5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73" y="2392"/>
                          <a:ext cx="882" cy="255"/>
                        </a:xfrm>
                        <a:prstGeom prst="rect">
                          <a:avLst/>
                        </a:prstGeom>
                        <a:solidFill>
                          <a:schemeClr val="tx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5" name="Овал 24"/>
            <p:cNvSpPr/>
            <p:nvPr/>
          </p:nvSpPr>
          <p:spPr>
            <a:xfrm>
              <a:off x="4566" y="2343"/>
              <a:ext cx="1125" cy="360"/>
            </a:xfrm>
            <a:prstGeom prst="ellipse">
              <a:avLst/>
            </a:pr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graphicFrame>
          <p:nvGraphicFramePr>
            <p:cNvPr id="97353" name="Object 73"/>
            <p:cNvGraphicFramePr>
              <a:graphicFrameLocks noChangeAspect="1"/>
            </p:cNvGraphicFramePr>
            <p:nvPr/>
          </p:nvGraphicFramePr>
          <p:xfrm>
            <a:off x="4302" y="2000"/>
            <a:ext cx="298" cy="2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7407" name="Формула" r:id="rId23" imgW="291960" imgH="190440" progId="Equation.3">
                    <p:embed/>
                  </p:oleObj>
                </mc:Choice>
                <mc:Fallback>
                  <p:oleObj name="Формула" r:id="rId23" imgW="291960" imgH="190440" progId="Equation.3">
                    <p:embed/>
                    <p:pic>
                      <p:nvPicPr>
                        <p:cNvPr id="0" name="Picture 7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02" y="2000"/>
                          <a:ext cx="298" cy="21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tx1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4_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4_Бумажная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9982</TotalTime>
  <Words>209</Words>
  <Application>Microsoft Office PowerPoint</Application>
  <PresentationFormat>Экран (4:3)</PresentationFormat>
  <Paragraphs>43</Paragraphs>
  <Slides>7</Slides>
  <Notes>0</Notes>
  <HiddenSlides>0</HiddenSlides>
  <MMClips>2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7" baseType="lpstr">
      <vt:lpstr>Arial</vt:lpstr>
      <vt:lpstr>Calibri</vt:lpstr>
      <vt:lpstr>Cambria</vt:lpstr>
      <vt:lpstr>Comic Sans MS</vt:lpstr>
      <vt:lpstr>Constantia</vt:lpstr>
      <vt:lpstr>Symbol</vt:lpstr>
      <vt:lpstr>Times New Roman</vt:lpstr>
      <vt:lpstr>Wingdings 2</vt:lpstr>
      <vt:lpstr>4_Бумажная</vt:lpstr>
      <vt:lpstr>Формула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Волны</dc:title>
  <dc:creator>Ilya</dc:creator>
  <cp:lastModifiedBy>Андрей</cp:lastModifiedBy>
  <cp:revision>390</cp:revision>
  <dcterms:created xsi:type="dcterms:W3CDTF">2010-10-03T06:36:32Z</dcterms:created>
  <dcterms:modified xsi:type="dcterms:W3CDTF">2023-12-21T15:24:24Z</dcterms:modified>
</cp:coreProperties>
</file>