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12" r:id="rId1"/>
  </p:sldMasterIdLst>
  <p:notesMasterIdLst>
    <p:notesMasterId r:id="rId16"/>
  </p:notesMasterIdLst>
  <p:sldIdLst>
    <p:sldId id="346" r:id="rId2"/>
    <p:sldId id="375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10" r:id="rId14"/>
    <p:sldId id="41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63" autoAdjust="0"/>
    <p:restoredTop sz="97552" autoAdjust="0"/>
  </p:normalViewPr>
  <p:slideViewPr>
    <p:cSldViewPr>
      <p:cViewPr varScale="1">
        <p:scale>
          <a:sx n="70" d="100"/>
          <a:sy n="70" d="100"/>
        </p:scale>
        <p:origin x="14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CA342430-F8E7-43A8-96C9-11B4DCF26A9F}" type="datetimeFigureOut">
              <a:rPr lang="ru-RU"/>
              <a:pPr>
                <a:defRPr/>
              </a:pPr>
              <a:t>19.12.2023</a:t>
            </a:fld>
            <a:endParaRPr lang="ru-R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FEF82621-78DB-4302-9A50-53DFE2AD5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44EA0-ABA0-49B9-BEC9-844E9005F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D5E7-C40C-4B64-8810-46D28F31003A}" type="datetime1">
              <a:rPr lang="ru-RU"/>
              <a:pPr>
                <a:defRPr/>
              </a:pPr>
              <a:t>19.12.2023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736CBB-BFAA-4E0B-A40E-0D6FF3FD90CF}" type="datetime1">
              <a:rPr lang="ru-RU"/>
              <a:pPr/>
              <a:t>19.12.2023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E3F21-D422-4A57-8B5C-2D98243355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D62F77-91D6-41F9-91EA-B536E4DFD449}" type="datetime1">
              <a:rPr lang="ru-RU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19952-9900-4418-92FC-34EC06F8D5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7875C5A-BC2B-48F8-B1EF-C1D10FA33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Дата 6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225DD46-5B83-40AF-AA3C-113A39761B4C}" type="datetime1">
              <a:rPr lang="ru-RU"/>
              <a:pPr>
                <a:defRPr/>
              </a:pPr>
              <a:t>19.12.2023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.jpe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.jpe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.jpe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81925" name="Rectangle 5"/>
          <p:cNvSpPr>
            <a:spLocks/>
          </p:cNvSpPr>
          <p:nvPr/>
        </p:nvSpPr>
        <p:spPr bwMode="auto">
          <a:xfrm>
            <a:off x="827088" y="188913"/>
            <a:ext cx="7343775" cy="776287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3600" b="1" i="1" dirty="0" smtClean="0">
                <a:latin typeface="Constantia" pitchFamily="18" charset="0"/>
              </a:rPr>
              <a:t>Лекция </a:t>
            </a:r>
            <a:r>
              <a:rPr lang="en-US" sz="3600" b="1" i="1" dirty="0" smtClean="0">
                <a:latin typeface="Constantia" pitchFamily="18" charset="0"/>
              </a:rPr>
              <a:t>15</a:t>
            </a:r>
            <a:r>
              <a:rPr lang="ru-RU" sz="3600" b="1" i="1" dirty="0" smtClean="0">
                <a:latin typeface="Constantia" pitchFamily="18" charset="0"/>
              </a:rPr>
              <a:t>. </a:t>
            </a:r>
            <a:r>
              <a:rPr lang="ru-RU" sz="3600" b="1" i="1" dirty="0">
                <a:latin typeface="Constantia" pitchFamily="18" charset="0"/>
              </a:rPr>
              <a:t>Дифракция Френеля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/>
          </p:cNvSpPr>
          <p:nvPr/>
        </p:nvSpPr>
        <p:spPr bwMode="auto">
          <a:xfrm>
            <a:off x="357158" y="214290"/>
            <a:ext cx="8501122" cy="428628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 algn="ctr" eaLnBrk="0" hangingPunct="0">
              <a:defRPr/>
            </a:pP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§ 2.</a:t>
            </a:r>
            <a:r>
              <a:rPr kumimoji="0" lang="ru-RU" sz="24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Дифракция Френеля на круглом отверстии или диске</a:t>
            </a:r>
          </a:p>
        </p:txBody>
      </p:sp>
      <p:pic>
        <p:nvPicPr>
          <p:cNvPr id="6" name="Picture 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285860"/>
            <a:ext cx="4671531" cy="4741872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85786" y="785794"/>
            <a:ext cx="6572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Интерференционная 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/>
              </a:rPr>
              <a:t>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Дифракционная картина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4357686" y="2714620"/>
            <a:ext cx="3000396" cy="9286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429520" y="2143116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6000" b="1" i="1" dirty="0" smtClean="0">
                <a:solidFill>
                  <a:srgbClr val="00B0F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00034" y="214290"/>
            <a:ext cx="8353425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Constantia" pitchFamily="18" charset="0"/>
              </a:rPr>
              <a:t>Дифракция на круглом </a:t>
            </a:r>
            <a:r>
              <a:rPr lang="ru-RU" sz="2400" b="1" i="1" dirty="0" smtClean="0">
                <a:solidFill>
                  <a:srgbClr val="FF0000"/>
                </a:solidFill>
                <a:latin typeface="Constantia" pitchFamily="18" charset="0"/>
              </a:rPr>
              <a:t>отверстии </a:t>
            </a:r>
            <a:r>
              <a:rPr lang="ru-RU" sz="2400" b="1" i="1" dirty="0" smtClean="0">
                <a:solidFill>
                  <a:srgbClr val="0000FF"/>
                </a:solidFill>
                <a:latin typeface="Constantia" pitchFamily="18" charset="0"/>
              </a:rPr>
              <a:t>– что видим</a:t>
            </a:r>
            <a:r>
              <a:rPr lang="ru-RU" sz="2400" i="1" dirty="0" smtClean="0">
                <a:solidFill>
                  <a:srgbClr val="0000FF"/>
                </a:solidFill>
                <a:latin typeface="Constantia" pitchFamily="18" charset="0"/>
              </a:rPr>
              <a:t> ?</a:t>
            </a:r>
            <a:endParaRPr lang="ru-RU" sz="2400" b="1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143636" y="3214686"/>
            <a:ext cx="1955822" cy="83099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Constantia" pitchFamily="18" charset="0"/>
              </a:rPr>
              <a:t>В центре </a:t>
            </a:r>
            <a:endParaRPr lang="en-US" sz="2400" b="1" i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  <a:t>минимум</a:t>
            </a:r>
            <a:endParaRPr lang="ru-RU" sz="2400" b="1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grpSp>
        <p:nvGrpSpPr>
          <p:cNvPr id="2" name="Группа 24"/>
          <p:cNvGrpSpPr/>
          <p:nvPr/>
        </p:nvGrpSpPr>
        <p:grpSpPr>
          <a:xfrm>
            <a:off x="0" y="642918"/>
            <a:ext cx="3421063" cy="4714908"/>
            <a:chOff x="0" y="642918"/>
            <a:chExt cx="3421063" cy="4714908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0" y="3208338"/>
              <a:ext cx="184731" cy="36933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0" y="3213100"/>
              <a:ext cx="184731" cy="36933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65214"/>
              <a:ext cx="3306763" cy="4392612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395288" y="1201733"/>
              <a:ext cx="360362" cy="151288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395288" y="3500438"/>
              <a:ext cx="360362" cy="151288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1403350" y="642918"/>
              <a:ext cx="433388" cy="4572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 dirty="0">
                  <a:solidFill>
                    <a:srgbClr val="0000FF"/>
                  </a:solidFill>
                  <a:latin typeface="Constantia" pitchFamily="18" charset="0"/>
                  <a:cs typeface="Arial" charset="0"/>
                </a:rPr>
                <a:t>I</a:t>
              </a:r>
              <a:endParaRPr lang="ru-RU" sz="2400" i="1" dirty="0">
                <a:solidFill>
                  <a:srgbClr val="0000FF"/>
                </a:solidFill>
                <a:latin typeface="Constantia" pitchFamily="18" charset="0"/>
                <a:cs typeface="Arial" charset="0"/>
              </a:endParaRP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1403350" y="3186114"/>
              <a:ext cx="433388" cy="4572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 dirty="0">
                  <a:solidFill>
                    <a:srgbClr val="0000FF"/>
                  </a:solidFill>
                  <a:latin typeface="Constantia" pitchFamily="18" charset="0"/>
                  <a:cs typeface="Arial" charset="0"/>
                </a:rPr>
                <a:t>I</a:t>
              </a:r>
              <a:endParaRPr lang="ru-RU" sz="2400" i="1" dirty="0">
                <a:solidFill>
                  <a:srgbClr val="0000FF"/>
                </a:solidFill>
                <a:latin typeface="Constantia" pitchFamily="18" charset="0"/>
                <a:cs typeface="Arial" charset="0"/>
              </a:endParaRP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2987675" y="2500306"/>
              <a:ext cx="433388" cy="4572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 dirty="0">
                  <a:solidFill>
                    <a:srgbClr val="0000FF"/>
                  </a:solidFill>
                  <a:latin typeface="Constantia" pitchFamily="18" charset="0"/>
                  <a:cs typeface="Arial" charset="0"/>
                </a:rPr>
                <a:t>r</a:t>
              </a:r>
              <a:endParaRPr lang="ru-RU" sz="2400" i="1" dirty="0">
                <a:solidFill>
                  <a:srgbClr val="0000FF"/>
                </a:solidFill>
                <a:latin typeface="Constantia" pitchFamily="18" charset="0"/>
                <a:cs typeface="Arial" charset="0"/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2987675" y="4686312"/>
              <a:ext cx="433388" cy="4572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 dirty="0">
                  <a:solidFill>
                    <a:srgbClr val="0000FF"/>
                  </a:solidFill>
                  <a:latin typeface="Constantia" pitchFamily="18" charset="0"/>
                  <a:cs typeface="Arial" charset="0"/>
                </a:rPr>
                <a:t>r</a:t>
              </a:r>
              <a:endParaRPr lang="ru-RU" sz="2400" i="1" dirty="0">
                <a:solidFill>
                  <a:srgbClr val="0000FF"/>
                </a:solidFill>
                <a:latin typeface="Constantia" pitchFamily="18" charset="0"/>
                <a:cs typeface="Arial" charset="0"/>
              </a:endParaRPr>
            </a:p>
          </p:txBody>
        </p:sp>
      </p:grp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624287" y="1285860"/>
            <a:ext cx="4448175" cy="1899520"/>
            <a:chOff x="1631" y="8593"/>
            <a:chExt cx="7005" cy="2993"/>
          </a:xfrm>
        </p:grpSpPr>
        <p:pic>
          <p:nvPicPr>
            <p:cNvPr id="254978" name="Picture 2" descr="Новый рисунок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31" y="8609"/>
              <a:ext cx="3140" cy="2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4979" name="Picture 3" descr="Новый рисунок (1)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22" y="8593"/>
              <a:ext cx="3114" cy="2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3428992" y="3214686"/>
            <a:ext cx="2357454" cy="83099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Constantia" pitchFamily="18" charset="0"/>
              </a:rPr>
              <a:t>В центре </a:t>
            </a:r>
            <a:endParaRPr lang="en-US" sz="2400" b="1" i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onstantia" pitchFamily="18" charset="0"/>
              </a:rPr>
              <a:t>максимум</a:t>
            </a:r>
            <a:endParaRPr lang="ru-RU" sz="24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5451710" y="3120794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6000" b="1" i="1" dirty="0" smtClean="0">
                <a:solidFill>
                  <a:srgbClr val="00B0F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??</a:t>
            </a:r>
          </a:p>
        </p:txBody>
      </p:sp>
      <p:pic>
        <p:nvPicPr>
          <p:cNvPr id="28" name="Picture 71" descr="Дифракция свет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7362" y="4714908"/>
            <a:ext cx="2143116" cy="2143116"/>
          </a:xfrm>
          <a:prstGeom prst="rect">
            <a:avLst/>
          </a:prstGeom>
          <a:noFill/>
        </p:spPr>
      </p:pic>
      <p:sp>
        <p:nvSpPr>
          <p:cNvPr id="29" name="Rectangle 85"/>
          <p:cNvSpPr>
            <a:spLocks noChangeArrowheads="1"/>
          </p:cNvSpPr>
          <p:nvPr/>
        </p:nvSpPr>
        <p:spPr bwMode="auto">
          <a:xfrm>
            <a:off x="3929058" y="4429132"/>
            <a:ext cx="4429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Constantia" pitchFamily="18" charset="0"/>
              </a:rPr>
              <a:t>…</a:t>
            </a:r>
            <a:r>
              <a:rPr lang="ru-RU" sz="2400" b="1" i="1" dirty="0" smtClean="0">
                <a:solidFill>
                  <a:srgbClr val="FF0000"/>
                </a:solidFill>
                <a:latin typeface="Constantia" pitchFamily="18" charset="0"/>
              </a:rPr>
              <a:t> и на щели так бывает</a:t>
            </a:r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:</a:t>
            </a:r>
            <a:endParaRPr lang="ru-RU" sz="2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1331913" y="1000108"/>
            <a:ext cx="6048375" cy="5427663"/>
            <a:chOff x="839" y="824"/>
            <a:chExt cx="3810" cy="3419"/>
          </a:xfrm>
        </p:grpSpPr>
        <p:sp>
          <p:nvSpPr>
            <p:cNvPr id="199685" name="Line 5"/>
            <p:cNvSpPr>
              <a:spLocks noChangeShapeType="1"/>
            </p:cNvSpPr>
            <p:nvPr/>
          </p:nvSpPr>
          <p:spPr bwMode="auto">
            <a:xfrm rot="5400000">
              <a:off x="2557" y="259"/>
              <a:ext cx="1" cy="34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9686" name="Line 6"/>
            <p:cNvSpPr>
              <a:spLocks noChangeShapeType="1"/>
            </p:cNvSpPr>
            <p:nvPr/>
          </p:nvSpPr>
          <p:spPr bwMode="auto">
            <a:xfrm>
              <a:off x="1976" y="1198"/>
              <a:ext cx="1779" cy="7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9687" name="Text Box 7"/>
            <p:cNvSpPr txBox="1">
              <a:spLocks noChangeArrowheads="1"/>
            </p:cNvSpPr>
            <p:nvPr/>
          </p:nvSpPr>
          <p:spPr bwMode="auto">
            <a:xfrm>
              <a:off x="3686" y="1873"/>
              <a:ext cx="219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  <a:endParaRPr lang="ru-RU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199688" name="Text Box 8"/>
            <p:cNvSpPr txBox="1">
              <a:spLocks noChangeArrowheads="1"/>
            </p:cNvSpPr>
            <p:nvPr/>
          </p:nvSpPr>
          <p:spPr bwMode="auto">
            <a:xfrm>
              <a:off x="3693" y="1664"/>
              <a:ext cx="321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i="1" dirty="0">
                  <a:solidFill>
                    <a:schemeClr val="bg1"/>
                  </a:solidFill>
                  <a:latin typeface="Times New Roman" pitchFamily="18" charset="0"/>
                </a:rPr>
                <a:t>O</a:t>
              </a:r>
              <a:endParaRPr lang="ru-RU" sz="2400" i="1" dirty="0">
                <a:solidFill>
                  <a:schemeClr val="bg1"/>
                </a:solidFill>
              </a:endParaRPr>
            </a:p>
          </p:txBody>
        </p:sp>
        <p:sp>
          <p:nvSpPr>
            <p:cNvPr id="199689" name="Text Box 9"/>
            <p:cNvSpPr txBox="1">
              <a:spLocks noChangeArrowheads="1"/>
            </p:cNvSpPr>
            <p:nvPr/>
          </p:nvSpPr>
          <p:spPr bwMode="auto">
            <a:xfrm>
              <a:off x="2066" y="1437"/>
              <a:ext cx="347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i="1" dirty="0">
                  <a:solidFill>
                    <a:schemeClr val="bg1"/>
                  </a:solidFill>
                  <a:latin typeface="Times New Roman" pitchFamily="18" charset="0"/>
                </a:rPr>
                <a:t>r</a:t>
              </a:r>
              <a:r>
                <a:rPr lang="en-US" sz="2000" i="1" baseline="-25000" dirty="0">
                  <a:solidFill>
                    <a:schemeClr val="bg1"/>
                  </a:solidFill>
                  <a:latin typeface="Times New Roman" pitchFamily="18" charset="0"/>
                </a:rPr>
                <a:t>m</a:t>
              </a:r>
              <a:endParaRPr lang="ru-RU" sz="2000" i="1" dirty="0">
                <a:solidFill>
                  <a:schemeClr val="bg1"/>
                </a:solidFill>
              </a:endParaRPr>
            </a:p>
          </p:txBody>
        </p:sp>
        <p:sp>
          <p:nvSpPr>
            <p:cNvPr id="199690" name="Text Box 10"/>
            <p:cNvSpPr txBox="1">
              <a:spLocks noChangeArrowheads="1"/>
            </p:cNvSpPr>
            <p:nvPr/>
          </p:nvSpPr>
          <p:spPr bwMode="auto">
            <a:xfrm>
              <a:off x="2773" y="2010"/>
              <a:ext cx="242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 i="1" dirty="0">
                  <a:solidFill>
                    <a:srgbClr val="0000FF"/>
                  </a:solidFill>
                  <a:latin typeface="Times New Roman" pitchFamily="18" charset="0"/>
                </a:rPr>
                <a:t>l</a:t>
              </a:r>
              <a:endParaRPr lang="ru-RU" sz="2400" b="1" i="1" dirty="0">
                <a:solidFill>
                  <a:srgbClr val="0000FF"/>
                </a:solidFill>
              </a:endParaRPr>
            </a:p>
          </p:txBody>
        </p:sp>
        <p:sp>
          <p:nvSpPr>
            <p:cNvPr id="199691" name="Text Box 11"/>
            <p:cNvSpPr txBox="1">
              <a:spLocks noChangeArrowheads="1"/>
            </p:cNvSpPr>
            <p:nvPr/>
          </p:nvSpPr>
          <p:spPr bwMode="auto">
            <a:xfrm>
              <a:off x="2501" y="1135"/>
              <a:ext cx="969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i="1" dirty="0">
                  <a:solidFill>
                    <a:srgbClr val="C00000"/>
                  </a:solidFill>
                  <a:latin typeface="Times New Roman" pitchFamily="18" charset="0"/>
                </a:rPr>
                <a:t>l + m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sym typeface="Symbol" pitchFamily="18" charset="2"/>
                </a:rPr>
                <a:t></a:t>
              </a:r>
              <a:r>
                <a:rPr lang="en-US" sz="2400" i="1" dirty="0">
                  <a:solidFill>
                    <a:srgbClr val="C00000"/>
                  </a:solidFill>
                  <a:latin typeface="Times New Roman" pitchFamily="18" charset="0"/>
                  <a:sym typeface="Symbol" pitchFamily="18" charset="2"/>
                </a:rPr>
                <a:t>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</a:rPr>
                <a:t>/2</a:t>
              </a:r>
              <a:endParaRPr lang="ru-RU" sz="2400" i="1" dirty="0">
                <a:solidFill>
                  <a:srgbClr val="C00000"/>
                </a:solidFill>
              </a:endParaRPr>
            </a:p>
          </p:txBody>
        </p:sp>
        <p:sp>
          <p:nvSpPr>
            <p:cNvPr id="199692" name="AutoShape 12"/>
            <p:cNvSpPr>
              <a:spLocks/>
            </p:cNvSpPr>
            <p:nvPr/>
          </p:nvSpPr>
          <p:spPr bwMode="auto">
            <a:xfrm flipH="1">
              <a:off x="1969" y="1195"/>
              <a:ext cx="99" cy="770"/>
            </a:xfrm>
            <a:prstGeom prst="leftBrace">
              <a:avLst>
                <a:gd name="adj1" fmla="val 6481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9693" name="AutoShape 13"/>
            <p:cNvSpPr>
              <a:spLocks/>
            </p:cNvSpPr>
            <p:nvPr/>
          </p:nvSpPr>
          <p:spPr bwMode="auto">
            <a:xfrm rot="-5400000">
              <a:off x="2819" y="1133"/>
              <a:ext cx="92" cy="1777"/>
            </a:xfrm>
            <a:prstGeom prst="leftBrace">
              <a:avLst>
                <a:gd name="adj1" fmla="val 16096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9694" name="Text Box 14"/>
            <p:cNvSpPr txBox="1">
              <a:spLocks noChangeArrowheads="1"/>
            </p:cNvSpPr>
            <p:nvPr/>
          </p:nvSpPr>
          <p:spPr bwMode="auto">
            <a:xfrm>
              <a:off x="1948" y="2451"/>
              <a:ext cx="30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</a:t>
              </a:r>
              <a:endParaRPr lang="ru-RU" sz="2400" i="1" dirty="0">
                <a:solidFill>
                  <a:schemeClr val="bg1"/>
                </a:solidFill>
              </a:endParaRPr>
            </a:p>
          </p:txBody>
        </p:sp>
        <p:sp>
          <p:nvSpPr>
            <p:cNvPr id="199695" name="Text Box 15"/>
            <p:cNvSpPr txBox="1">
              <a:spLocks noChangeArrowheads="1"/>
            </p:cNvSpPr>
            <p:nvPr/>
          </p:nvSpPr>
          <p:spPr bwMode="auto">
            <a:xfrm>
              <a:off x="2949" y="2850"/>
              <a:ext cx="1700" cy="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“i ”– </a:t>
              </a:r>
              <a:r>
                <a:rPr lang="ru-RU" sz="20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й 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ru-RU" sz="20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источник </a:t>
              </a:r>
              <a:r>
                <a:rPr lang="en-US" sz="20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ru-RU" sz="20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и </a:t>
              </a:r>
              <a:r>
                <a:rPr lang="ru-RU" sz="2000" b="1" i="1" dirty="0" smtClean="0">
                  <a:solidFill>
                    <a:schemeClr val="tx1">
                      <a:lumMod val="65000"/>
                    </a:schemeClr>
                  </a:solidFill>
                  <a:latin typeface="Times New Roman" pitchFamily="18" charset="0"/>
                </a:rPr>
                <a:t>несколько </a:t>
              </a:r>
              <a:r>
                <a:rPr lang="ru-RU" sz="2000" b="1" i="1" dirty="0">
                  <a:solidFill>
                    <a:schemeClr val="tx1">
                      <a:lumMod val="65000"/>
                    </a:schemeClr>
                  </a:solidFill>
                  <a:latin typeface="Times New Roman" pitchFamily="18" charset="0"/>
                </a:rPr>
                <a:t>первых зон Френеля внутри отверстия</a:t>
              </a:r>
              <a:endParaRPr lang="ru-RU" sz="2000" i="1" dirty="0">
                <a:solidFill>
                  <a:schemeClr val="tx1">
                    <a:lumMod val="65000"/>
                  </a:schemeClr>
                </a:solidFill>
              </a:endParaRPr>
            </a:p>
          </p:txBody>
        </p:sp>
        <p:sp>
          <p:nvSpPr>
            <p:cNvPr id="199696" name="Line 16"/>
            <p:cNvSpPr>
              <a:spLocks noChangeShapeType="1"/>
            </p:cNvSpPr>
            <p:nvPr/>
          </p:nvSpPr>
          <p:spPr bwMode="auto">
            <a:xfrm>
              <a:off x="1963" y="997"/>
              <a:ext cx="0" cy="18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9697" name="Line 17"/>
            <p:cNvSpPr>
              <a:spLocks noChangeShapeType="1"/>
            </p:cNvSpPr>
            <p:nvPr/>
          </p:nvSpPr>
          <p:spPr bwMode="auto">
            <a:xfrm>
              <a:off x="1980" y="1679"/>
              <a:ext cx="1762" cy="299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9698" name="Text Box 18"/>
            <p:cNvSpPr txBox="1">
              <a:spLocks noChangeArrowheads="1"/>
            </p:cNvSpPr>
            <p:nvPr/>
          </p:nvSpPr>
          <p:spPr bwMode="auto">
            <a:xfrm>
              <a:off x="2430" y="1554"/>
              <a:ext cx="598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i="1" dirty="0">
                  <a:solidFill>
                    <a:srgbClr val="0000FF"/>
                  </a:solidFill>
                  <a:latin typeface="Times New Roman" pitchFamily="18" charset="0"/>
                </a:rPr>
                <a:t>l + </a:t>
              </a:r>
              <a:r>
                <a:rPr lang="en-US" sz="2000" dirty="0" smtClean="0">
                  <a:solidFill>
                    <a:srgbClr val="0000FF"/>
                  </a:solidFill>
                  <a:latin typeface="Times New Roman" pitchFamily="18" charset="0"/>
                  <a:sym typeface="Symbol"/>
                </a:rPr>
                <a:t></a:t>
              </a:r>
              <a:r>
                <a:rPr lang="en-US" sz="2000" i="1" baseline="-25000" dirty="0" smtClean="0">
                  <a:solidFill>
                    <a:srgbClr val="0000FF"/>
                  </a:solidFill>
                  <a:latin typeface="Times New Roman" pitchFamily="18" charset="0"/>
                </a:rPr>
                <a:t>i</a:t>
              </a:r>
              <a:endParaRPr lang="ru-RU" sz="2000" i="1" dirty="0">
                <a:solidFill>
                  <a:srgbClr val="0000FF"/>
                </a:solidFill>
              </a:endParaRPr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073" y="1191"/>
              <a:ext cx="893" cy="205"/>
              <a:chOff x="3466" y="3760"/>
              <a:chExt cx="1031" cy="254"/>
            </a:xfrm>
          </p:grpSpPr>
          <p:sp>
            <p:nvSpPr>
              <p:cNvPr id="199701" name="Line 21"/>
              <p:cNvSpPr>
                <a:spLocks noChangeShapeType="1"/>
              </p:cNvSpPr>
              <p:nvPr/>
            </p:nvSpPr>
            <p:spPr bwMode="auto">
              <a:xfrm>
                <a:off x="3466" y="3760"/>
                <a:ext cx="1027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9702" name="Line 22"/>
              <p:cNvSpPr>
                <a:spLocks noChangeShapeType="1"/>
              </p:cNvSpPr>
              <p:nvPr/>
            </p:nvSpPr>
            <p:spPr bwMode="auto">
              <a:xfrm>
                <a:off x="3470" y="4013"/>
                <a:ext cx="1027" cy="1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1067" y="1584"/>
              <a:ext cx="893" cy="206"/>
              <a:chOff x="3466" y="3760"/>
              <a:chExt cx="1031" cy="254"/>
            </a:xfrm>
          </p:grpSpPr>
          <p:sp>
            <p:nvSpPr>
              <p:cNvPr id="199704" name="Line 24"/>
              <p:cNvSpPr>
                <a:spLocks noChangeShapeType="1"/>
              </p:cNvSpPr>
              <p:nvPr/>
            </p:nvSpPr>
            <p:spPr bwMode="auto">
              <a:xfrm>
                <a:off x="3466" y="3760"/>
                <a:ext cx="1027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9705" name="Line 25"/>
              <p:cNvSpPr>
                <a:spLocks noChangeShapeType="1"/>
              </p:cNvSpPr>
              <p:nvPr/>
            </p:nvSpPr>
            <p:spPr bwMode="auto">
              <a:xfrm>
                <a:off x="3470" y="4013"/>
                <a:ext cx="1027" cy="1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9706" name="Line 26"/>
            <p:cNvSpPr>
              <a:spLocks noChangeShapeType="1"/>
            </p:cNvSpPr>
            <p:nvPr/>
          </p:nvSpPr>
          <p:spPr bwMode="auto">
            <a:xfrm>
              <a:off x="1076" y="2172"/>
              <a:ext cx="889" cy="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1067" y="2373"/>
              <a:ext cx="893" cy="205"/>
              <a:chOff x="3466" y="3760"/>
              <a:chExt cx="1031" cy="254"/>
            </a:xfrm>
          </p:grpSpPr>
          <p:sp>
            <p:nvSpPr>
              <p:cNvPr id="199708" name="Line 28"/>
              <p:cNvSpPr>
                <a:spLocks noChangeShapeType="1"/>
              </p:cNvSpPr>
              <p:nvPr/>
            </p:nvSpPr>
            <p:spPr bwMode="auto">
              <a:xfrm>
                <a:off x="3466" y="3760"/>
                <a:ext cx="1027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9709" name="Line 29"/>
              <p:cNvSpPr>
                <a:spLocks noChangeShapeType="1"/>
              </p:cNvSpPr>
              <p:nvPr/>
            </p:nvSpPr>
            <p:spPr bwMode="auto">
              <a:xfrm>
                <a:off x="3470" y="4013"/>
                <a:ext cx="1027" cy="1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9710" name="Text Box 30"/>
            <p:cNvSpPr txBox="1">
              <a:spLocks noChangeArrowheads="1"/>
            </p:cNvSpPr>
            <p:nvPr/>
          </p:nvSpPr>
          <p:spPr bwMode="auto">
            <a:xfrm>
              <a:off x="1700" y="1762"/>
              <a:ext cx="37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i="1" dirty="0">
                  <a:solidFill>
                    <a:schemeClr val="bg1"/>
                  </a:solidFill>
                  <a:latin typeface="Times New Roman" pitchFamily="18" charset="0"/>
                </a:rPr>
                <a:t>О</a:t>
              </a:r>
              <a:r>
                <a:rPr lang="ru-RU" sz="2000" i="1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</a:t>
              </a:r>
              <a:endParaRPr lang="ru-RU" sz="2000" i="1" dirty="0">
                <a:solidFill>
                  <a:schemeClr val="bg1"/>
                </a:solidFill>
              </a:endParaRPr>
            </a:p>
          </p:txBody>
        </p:sp>
        <p:sp>
          <p:nvSpPr>
            <p:cNvPr id="199711" name="Text Box 31"/>
            <p:cNvSpPr txBox="1">
              <a:spLocks noChangeArrowheads="1"/>
            </p:cNvSpPr>
            <p:nvPr/>
          </p:nvSpPr>
          <p:spPr bwMode="auto">
            <a:xfrm>
              <a:off x="1888" y="1886"/>
              <a:ext cx="22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  <a:endParaRPr lang="ru-RU" sz="1200" i="1" dirty="0">
                <a:solidFill>
                  <a:schemeClr val="bg1"/>
                </a:solidFill>
              </a:endParaRPr>
            </a:p>
          </p:txBody>
        </p:sp>
        <p:sp>
          <p:nvSpPr>
            <p:cNvPr id="199712" name="Text Box 32"/>
            <p:cNvSpPr txBox="1">
              <a:spLocks noChangeArrowheads="1"/>
            </p:cNvSpPr>
            <p:nvPr/>
          </p:nvSpPr>
          <p:spPr bwMode="auto">
            <a:xfrm>
              <a:off x="1928" y="957"/>
              <a:ext cx="412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i="1" dirty="0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  <a:r>
                <a:rPr lang="en-US" sz="2000" i="1" baseline="-25000" dirty="0">
                  <a:solidFill>
                    <a:schemeClr val="bg1"/>
                  </a:solidFill>
                  <a:latin typeface="Times New Roman" pitchFamily="18" charset="0"/>
                </a:rPr>
                <a:t>m</a:t>
              </a:r>
              <a:endParaRPr lang="ru-RU" sz="2000" i="1" dirty="0">
                <a:solidFill>
                  <a:schemeClr val="bg1"/>
                </a:solidFill>
              </a:endParaRPr>
            </a:p>
          </p:txBody>
        </p:sp>
        <p:sp>
          <p:nvSpPr>
            <p:cNvPr id="199713" name="Rectangle 33"/>
            <p:cNvSpPr>
              <a:spLocks noChangeArrowheads="1"/>
            </p:cNvSpPr>
            <p:nvPr/>
          </p:nvSpPr>
          <p:spPr bwMode="auto">
            <a:xfrm>
              <a:off x="1195" y="2855"/>
              <a:ext cx="1519" cy="13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9714" name="Oval 34"/>
            <p:cNvSpPr>
              <a:spLocks noChangeArrowheads="1"/>
            </p:cNvSpPr>
            <p:nvPr/>
          </p:nvSpPr>
          <p:spPr bwMode="auto">
            <a:xfrm>
              <a:off x="1565" y="3184"/>
              <a:ext cx="804" cy="760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9715" name="Oval 35"/>
            <p:cNvSpPr>
              <a:spLocks noChangeArrowheads="1"/>
            </p:cNvSpPr>
            <p:nvPr/>
          </p:nvSpPr>
          <p:spPr bwMode="auto">
            <a:xfrm>
              <a:off x="1627" y="3245"/>
              <a:ext cx="682" cy="645"/>
            </a:xfrm>
            <a:prstGeom prst="ellipse">
              <a:avLst/>
            </a:prstGeom>
            <a:solidFill>
              <a:srgbClr val="FFFFFF"/>
            </a:solidFill>
            <a:ln w="1587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9716" name="Oval 36"/>
            <p:cNvSpPr>
              <a:spLocks noChangeArrowheads="1"/>
            </p:cNvSpPr>
            <p:nvPr/>
          </p:nvSpPr>
          <p:spPr bwMode="auto">
            <a:xfrm>
              <a:off x="1679" y="3296"/>
              <a:ext cx="575" cy="545"/>
            </a:xfrm>
            <a:prstGeom prst="ellipse">
              <a:avLst/>
            </a:prstGeom>
            <a:solidFill>
              <a:srgbClr val="FFFFFF"/>
            </a:solidFill>
            <a:ln w="1587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9717" name="Oval 37"/>
            <p:cNvSpPr>
              <a:spLocks noChangeArrowheads="1"/>
            </p:cNvSpPr>
            <p:nvPr/>
          </p:nvSpPr>
          <p:spPr bwMode="auto">
            <a:xfrm>
              <a:off x="1750" y="3375"/>
              <a:ext cx="428" cy="386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9718" name="Line 38"/>
            <p:cNvSpPr>
              <a:spLocks noChangeShapeType="1"/>
            </p:cNvSpPr>
            <p:nvPr/>
          </p:nvSpPr>
          <p:spPr bwMode="auto">
            <a:xfrm>
              <a:off x="1968" y="2976"/>
              <a:ext cx="6" cy="11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9719" name="Text Box 39"/>
            <p:cNvSpPr txBox="1">
              <a:spLocks noChangeArrowheads="1"/>
            </p:cNvSpPr>
            <p:nvPr/>
          </p:nvSpPr>
          <p:spPr bwMode="auto">
            <a:xfrm>
              <a:off x="1902" y="3490"/>
              <a:ext cx="202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00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  <a:endParaRPr lang="ru-RU" sz="1000" i="1" dirty="0">
                <a:solidFill>
                  <a:schemeClr val="bg1"/>
                </a:solidFill>
              </a:endParaRPr>
            </a:p>
          </p:txBody>
        </p:sp>
        <p:sp>
          <p:nvSpPr>
            <p:cNvPr id="199721" name="Line 41"/>
            <p:cNvSpPr>
              <a:spLocks noChangeShapeType="1"/>
            </p:cNvSpPr>
            <p:nvPr/>
          </p:nvSpPr>
          <p:spPr bwMode="auto">
            <a:xfrm flipH="1" flipV="1">
              <a:off x="1675" y="3314"/>
              <a:ext cx="293" cy="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9722" name="Text Box 42"/>
            <p:cNvSpPr txBox="1">
              <a:spLocks noChangeArrowheads="1"/>
            </p:cNvSpPr>
            <p:nvPr/>
          </p:nvSpPr>
          <p:spPr bwMode="auto">
            <a:xfrm>
              <a:off x="1800" y="3209"/>
              <a:ext cx="215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i="1" dirty="0">
                  <a:solidFill>
                    <a:schemeClr val="bg1"/>
                  </a:solidFill>
                  <a:latin typeface="Times New Roman" pitchFamily="18" charset="0"/>
                </a:rPr>
                <a:t>r</a:t>
              </a:r>
              <a:endParaRPr lang="ru-RU" sz="2400" i="1" dirty="0">
                <a:solidFill>
                  <a:schemeClr val="bg1"/>
                </a:solidFill>
              </a:endParaRPr>
            </a:p>
          </p:txBody>
        </p:sp>
        <p:sp>
          <p:nvSpPr>
            <p:cNvPr id="199723" name="Text Box 43"/>
            <p:cNvSpPr txBox="1">
              <a:spLocks noChangeArrowheads="1"/>
            </p:cNvSpPr>
            <p:nvPr/>
          </p:nvSpPr>
          <p:spPr bwMode="auto">
            <a:xfrm>
              <a:off x="1001" y="824"/>
              <a:ext cx="564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 i="1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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</a:rPr>
                <a:t>,</a:t>
              </a:r>
              <a:r>
                <a:rPr lang="ru-RU" sz="2800" i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2800" i="1" dirty="0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  <a:r>
                <a:rPr lang="ru-RU" sz="2800" baseline="-25000" dirty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199724" name="Line 44"/>
            <p:cNvSpPr>
              <a:spLocks noChangeShapeType="1"/>
            </p:cNvSpPr>
            <p:nvPr/>
          </p:nvSpPr>
          <p:spPr bwMode="auto">
            <a:xfrm>
              <a:off x="1066" y="1979"/>
              <a:ext cx="889" cy="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ctangle 3"/>
          <p:cNvSpPr>
            <a:spLocks/>
          </p:cNvSpPr>
          <p:nvPr/>
        </p:nvSpPr>
        <p:spPr bwMode="auto">
          <a:xfrm>
            <a:off x="4143372" y="785794"/>
            <a:ext cx="478634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b="1" i="1" u="sng" dirty="0">
                <a:solidFill>
                  <a:srgbClr val="FF0000"/>
                </a:solidFill>
                <a:latin typeface="Constantia" pitchFamily="18" charset="0"/>
              </a:rPr>
              <a:t>Вторичные </a:t>
            </a:r>
            <a:r>
              <a:rPr lang="ru-RU" b="1" i="1" u="sng" dirty="0" smtClean="0">
                <a:solidFill>
                  <a:srgbClr val="FF0000"/>
                </a:solidFill>
                <a:latin typeface="Constantia" pitchFamily="18" charset="0"/>
              </a:rPr>
              <a:t> источники</a:t>
            </a: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  </a:t>
            </a:r>
            <a:r>
              <a:rPr lang="ru-RU" i="1" dirty="0" smtClean="0">
                <a:solidFill>
                  <a:srgbClr val="FF0000"/>
                </a:solidFill>
                <a:latin typeface="Constantia" pitchFamily="18" charset="0"/>
              </a:rPr>
              <a:t>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и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зоны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Френеля</a:t>
            </a:r>
            <a:r>
              <a:rPr lang="ru-RU" i="1" dirty="0" smtClean="0">
                <a:solidFill>
                  <a:srgbClr val="FF0000"/>
                </a:solidFill>
                <a:latin typeface="Constantia" pitchFamily="18" charset="0"/>
              </a:rPr>
              <a:t>)</a:t>
            </a:r>
            <a:endParaRPr lang="ru-RU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2857488" y="2113620"/>
            <a:ext cx="384176" cy="55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i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2953418" y="5198622"/>
            <a:ext cx="357190" cy="31840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Rectangle 5"/>
          <p:cNvSpPr txBox="1">
            <a:spLocks/>
          </p:cNvSpPr>
          <p:nvPr/>
        </p:nvSpPr>
        <p:spPr bwMode="auto">
          <a:xfrm>
            <a:off x="428596" y="357166"/>
            <a:ext cx="3429024" cy="428628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2.1. Спираль Френеля 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Прямая со стрелкой 49"/>
          <p:cNvCxnSpPr>
            <a:endCxn id="199719" idx="3"/>
          </p:cNvCxnSpPr>
          <p:nvPr/>
        </p:nvCxnSpPr>
        <p:spPr>
          <a:xfrm rot="10800000" flipV="1">
            <a:off x="3340102" y="4643446"/>
            <a:ext cx="1517651" cy="7151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2997034" y="2189988"/>
            <a:ext cx="3603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</a:t>
            </a: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2983962" y="3159502"/>
            <a:ext cx="3603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</a:t>
            </a: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53" name="Line 17"/>
          <p:cNvSpPr>
            <a:spLocks noChangeShapeType="1"/>
          </p:cNvSpPr>
          <p:nvPr/>
        </p:nvSpPr>
        <p:spPr bwMode="auto">
          <a:xfrm flipV="1">
            <a:off x="3143240" y="2844127"/>
            <a:ext cx="2797186" cy="474653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2857488" y="3042536"/>
            <a:ext cx="384176" cy="55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i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59" name="Rectangle 43"/>
          <p:cNvSpPr>
            <a:spLocks noChangeArrowheads="1"/>
          </p:cNvSpPr>
          <p:nvPr/>
        </p:nvSpPr>
        <p:spPr bwMode="auto">
          <a:xfrm>
            <a:off x="500034" y="285728"/>
            <a:ext cx="817086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Constantia" pitchFamily="18" charset="0"/>
              </a:rPr>
              <a:t>Спираль Френеля – </a:t>
            </a: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векторы-колебания  </a:t>
            </a:r>
            <a:r>
              <a:rPr lang="ru-RU" b="1" i="1" dirty="0">
                <a:solidFill>
                  <a:srgbClr val="FF0000"/>
                </a:solidFill>
                <a:latin typeface="Constantia" pitchFamily="18" charset="0"/>
              </a:rPr>
              <a:t>для </a:t>
            </a: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 центра </a:t>
            </a:r>
            <a:r>
              <a:rPr lang="ru-RU" b="1" i="1" dirty="0">
                <a:solidFill>
                  <a:srgbClr val="FF0000"/>
                </a:solidFill>
                <a:latin typeface="Constantia" pitchFamily="18" charset="0"/>
              </a:rPr>
              <a:t>дифракционной </a:t>
            </a: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 картины</a:t>
            </a:r>
            <a:endParaRPr lang="ru-RU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88460" name="Rectangle 44"/>
          <p:cNvSpPr>
            <a:spLocks noChangeArrowheads="1"/>
          </p:cNvSpPr>
          <p:nvPr/>
        </p:nvSpPr>
        <p:spPr bwMode="auto">
          <a:xfrm>
            <a:off x="1571604" y="4214818"/>
            <a:ext cx="2663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cs typeface="Arial" charset="0"/>
              </a:rPr>
              <a:t>Открытый волновой фронт</a:t>
            </a:r>
            <a:endParaRPr lang="ru-RU" b="1" i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88461" name="Rectangle 45"/>
          <p:cNvSpPr>
            <a:spLocks noChangeArrowheads="1"/>
          </p:cNvSpPr>
          <p:nvPr/>
        </p:nvSpPr>
        <p:spPr bwMode="auto">
          <a:xfrm>
            <a:off x="3203575" y="3868738"/>
            <a:ext cx="287338" cy="730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8462" name="Rectangle 46"/>
          <p:cNvSpPr>
            <a:spLocks noChangeArrowheads="1"/>
          </p:cNvSpPr>
          <p:nvPr/>
        </p:nvSpPr>
        <p:spPr bwMode="auto">
          <a:xfrm>
            <a:off x="4187825" y="1244827"/>
            <a:ext cx="287338" cy="730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8463" name="Rectangle 47"/>
          <p:cNvSpPr>
            <a:spLocks noChangeArrowheads="1"/>
          </p:cNvSpPr>
          <p:nvPr/>
        </p:nvSpPr>
        <p:spPr bwMode="auto">
          <a:xfrm>
            <a:off x="4427538" y="3284538"/>
            <a:ext cx="287337" cy="730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8464" name="Rectangle 48"/>
          <p:cNvSpPr>
            <a:spLocks noChangeArrowheads="1"/>
          </p:cNvSpPr>
          <p:nvPr/>
        </p:nvSpPr>
        <p:spPr bwMode="auto">
          <a:xfrm>
            <a:off x="4364038" y="5853113"/>
            <a:ext cx="287337" cy="730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8465" name="Rectangle 49"/>
          <p:cNvSpPr>
            <a:spLocks noChangeArrowheads="1"/>
          </p:cNvSpPr>
          <p:nvPr/>
        </p:nvSpPr>
        <p:spPr bwMode="auto">
          <a:xfrm>
            <a:off x="5611813" y="1765300"/>
            <a:ext cx="287337" cy="730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5745626" y="3516766"/>
            <a:ext cx="500066" cy="142877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1504242" y="3514728"/>
            <a:ext cx="500066" cy="142877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785786" y="1214422"/>
            <a:ext cx="5000660" cy="4786346"/>
            <a:chOff x="1521" y="595"/>
            <a:chExt cx="4655" cy="4587"/>
          </a:xfrm>
        </p:grpSpPr>
        <p:sp>
          <p:nvSpPr>
            <p:cNvPr id="215208" name="Text Box 168"/>
            <p:cNvSpPr txBox="1">
              <a:spLocks noChangeArrowheads="1"/>
            </p:cNvSpPr>
            <p:nvPr/>
          </p:nvSpPr>
          <p:spPr bwMode="auto">
            <a:xfrm>
              <a:off x="3308" y="2231"/>
              <a:ext cx="1020" cy="1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09" name="Line 169"/>
            <p:cNvSpPr>
              <a:spLocks noChangeShapeType="1"/>
            </p:cNvSpPr>
            <p:nvPr/>
          </p:nvSpPr>
          <p:spPr bwMode="auto">
            <a:xfrm>
              <a:off x="3394" y="1261"/>
              <a:ext cx="42" cy="2116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Group 170"/>
            <p:cNvGrpSpPr>
              <a:grpSpLocks/>
            </p:cNvGrpSpPr>
            <p:nvPr/>
          </p:nvGrpSpPr>
          <p:grpSpPr bwMode="auto">
            <a:xfrm>
              <a:off x="3417" y="1259"/>
              <a:ext cx="1950" cy="3923"/>
              <a:chOff x="4590" y="4127"/>
              <a:chExt cx="1557" cy="3005"/>
            </a:xfrm>
          </p:grpSpPr>
          <p:sp>
            <p:nvSpPr>
              <p:cNvPr id="215211" name="Line 171"/>
              <p:cNvSpPr>
                <a:spLocks noChangeShapeType="1"/>
              </p:cNvSpPr>
              <p:nvPr/>
            </p:nvSpPr>
            <p:spPr bwMode="auto">
              <a:xfrm>
                <a:off x="4590" y="412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12" name="Line 172"/>
              <p:cNvSpPr>
                <a:spLocks noChangeShapeType="1"/>
              </p:cNvSpPr>
              <p:nvPr/>
            </p:nvSpPr>
            <p:spPr bwMode="auto">
              <a:xfrm rot="480000">
                <a:off x="4791" y="414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13" name="Line 173"/>
              <p:cNvSpPr>
                <a:spLocks noChangeShapeType="1"/>
              </p:cNvSpPr>
              <p:nvPr/>
            </p:nvSpPr>
            <p:spPr bwMode="auto">
              <a:xfrm rot="1080000">
                <a:off x="4986" y="41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14" name="Line 174"/>
              <p:cNvSpPr>
                <a:spLocks noChangeShapeType="1"/>
              </p:cNvSpPr>
              <p:nvPr/>
            </p:nvSpPr>
            <p:spPr bwMode="auto">
              <a:xfrm rot="1680000">
                <a:off x="5174" y="426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15" name="Line 175"/>
              <p:cNvSpPr>
                <a:spLocks noChangeShapeType="1"/>
              </p:cNvSpPr>
              <p:nvPr/>
            </p:nvSpPr>
            <p:spPr bwMode="auto">
              <a:xfrm rot="2160000">
                <a:off x="5349" y="437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16" name="Line 176"/>
              <p:cNvSpPr>
                <a:spLocks noChangeShapeType="1"/>
              </p:cNvSpPr>
              <p:nvPr/>
            </p:nvSpPr>
            <p:spPr bwMode="auto">
              <a:xfrm rot="2520000">
                <a:off x="5519" y="44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17" name="Line 177"/>
              <p:cNvSpPr>
                <a:spLocks noChangeShapeType="1"/>
              </p:cNvSpPr>
              <p:nvPr/>
            </p:nvSpPr>
            <p:spPr bwMode="auto">
              <a:xfrm rot="2773540">
                <a:off x="5672" y="4644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18" name="Line 178"/>
              <p:cNvSpPr>
                <a:spLocks noChangeShapeType="1"/>
              </p:cNvSpPr>
              <p:nvPr/>
            </p:nvSpPr>
            <p:spPr bwMode="auto">
              <a:xfrm rot="3253540">
                <a:off x="5810" y="4821"/>
                <a:ext cx="199" cy="1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19" name="Line 179"/>
              <p:cNvSpPr>
                <a:spLocks noChangeShapeType="1"/>
              </p:cNvSpPr>
              <p:nvPr/>
            </p:nvSpPr>
            <p:spPr bwMode="auto">
              <a:xfrm rot="3853540">
                <a:off x="5907" y="49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20" name="Line 180"/>
              <p:cNvSpPr>
                <a:spLocks noChangeShapeType="1"/>
              </p:cNvSpPr>
              <p:nvPr/>
            </p:nvSpPr>
            <p:spPr bwMode="auto">
              <a:xfrm rot="4453540">
                <a:off x="5986" y="519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21" name="Line 181"/>
              <p:cNvSpPr>
                <a:spLocks noChangeShapeType="1"/>
              </p:cNvSpPr>
              <p:nvPr/>
            </p:nvSpPr>
            <p:spPr bwMode="auto">
              <a:xfrm rot="4933540">
                <a:off x="6027" y="53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22" name="Line 182"/>
              <p:cNvSpPr>
                <a:spLocks noChangeShapeType="1"/>
              </p:cNvSpPr>
              <p:nvPr/>
            </p:nvSpPr>
            <p:spPr bwMode="auto">
              <a:xfrm rot="5293540">
                <a:off x="6047" y="560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23" name="Line 183"/>
              <p:cNvSpPr>
                <a:spLocks noChangeShapeType="1"/>
              </p:cNvSpPr>
              <p:nvPr/>
            </p:nvSpPr>
            <p:spPr bwMode="auto">
              <a:xfrm rot="5734343">
                <a:off x="6035" y="581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24" name="Line 184"/>
              <p:cNvSpPr>
                <a:spLocks noChangeShapeType="1"/>
              </p:cNvSpPr>
              <p:nvPr/>
            </p:nvSpPr>
            <p:spPr bwMode="auto">
              <a:xfrm rot="6214343">
                <a:off x="5996" y="602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25" name="Line 185"/>
              <p:cNvSpPr>
                <a:spLocks noChangeShapeType="1"/>
              </p:cNvSpPr>
              <p:nvPr/>
            </p:nvSpPr>
            <p:spPr bwMode="auto">
              <a:xfrm rot="6814343">
                <a:off x="5925" y="621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26" name="Line 186"/>
              <p:cNvSpPr>
                <a:spLocks noChangeShapeType="1"/>
              </p:cNvSpPr>
              <p:nvPr/>
            </p:nvSpPr>
            <p:spPr bwMode="auto">
              <a:xfrm rot="7414343">
                <a:off x="5836" y="639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27" name="Line 187"/>
              <p:cNvSpPr>
                <a:spLocks noChangeShapeType="1"/>
              </p:cNvSpPr>
              <p:nvPr/>
            </p:nvSpPr>
            <p:spPr bwMode="auto">
              <a:xfrm rot="7894343">
                <a:off x="5710" y="6555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28" name="Line 188"/>
              <p:cNvSpPr>
                <a:spLocks noChangeShapeType="1"/>
              </p:cNvSpPr>
              <p:nvPr/>
            </p:nvSpPr>
            <p:spPr bwMode="auto">
              <a:xfrm rot="8254343">
                <a:off x="5576" y="6713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29" name="Line 189"/>
              <p:cNvSpPr>
                <a:spLocks noChangeShapeType="1"/>
              </p:cNvSpPr>
              <p:nvPr/>
            </p:nvSpPr>
            <p:spPr bwMode="auto">
              <a:xfrm rot="8507883">
                <a:off x="5401" y="684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30" name="Line 190"/>
              <p:cNvSpPr>
                <a:spLocks noChangeShapeType="1"/>
              </p:cNvSpPr>
              <p:nvPr/>
            </p:nvSpPr>
            <p:spPr bwMode="auto">
              <a:xfrm rot="8987883">
                <a:off x="5213" y="695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31" name="Line 191"/>
              <p:cNvSpPr>
                <a:spLocks noChangeShapeType="1"/>
              </p:cNvSpPr>
              <p:nvPr/>
            </p:nvSpPr>
            <p:spPr bwMode="auto">
              <a:xfrm rot="9587883">
                <a:off x="5027" y="703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32" name="Line 192"/>
              <p:cNvSpPr>
                <a:spLocks noChangeShapeType="1"/>
              </p:cNvSpPr>
              <p:nvPr/>
            </p:nvSpPr>
            <p:spPr bwMode="auto">
              <a:xfrm rot="10080000">
                <a:off x="4823" y="70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33" name="Line 193"/>
              <p:cNvSpPr>
                <a:spLocks noChangeShapeType="1"/>
              </p:cNvSpPr>
              <p:nvPr/>
            </p:nvSpPr>
            <p:spPr bwMode="auto">
              <a:xfrm rot="10667883">
                <a:off x="4604" y="7131"/>
                <a:ext cx="199" cy="1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Group 194"/>
            <p:cNvGrpSpPr>
              <a:grpSpLocks/>
            </p:cNvGrpSpPr>
            <p:nvPr/>
          </p:nvGrpSpPr>
          <p:grpSpPr bwMode="auto">
            <a:xfrm flipH="1" flipV="1">
              <a:off x="1521" y="1445"/>
              <a:ext cx="1915" cy="3726"/>
              <a:chOff x="4590" y="4127"/>
              <a:chExt cx="1557" cy="3005"/>
            </a:xfrm>
          </p:grpSpPr>
          <p:sp>
            <p:nvSpPr>
              <p:cNvPr id="215235" name="Line 195"/>
              <p:cNvSpPr>
                <a:spLocks noChangeShapeType="1"/>
              </p:cNvSpPr>
              <p:nvPr/>
            </p:nvSpPr>
            <p:spPr bwMode="auto">
              <a:xfrm>
                <a:off x="4590" y="412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36" name="Line 196"/>
              <p:cNvSpPr>
                <a:spLocks noChangeShapeType="1"/>
              </p:cNvSpPr>
              <p:nvPr/>
            </p:nvSpPr>
            <p:spPr bwMode="auto">
              <a:xfrm rot="480000">
                <a:off x="4791" y="414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37" name="Line 197"/>
              <p:cNvSpPr>
                <a:spLocks noChangeShapeType="1"/>
              </p:cNvSpPr>
              <p:nvPr/>
            </p:nvSpPr>
            <p:spPr bwMode="auto">
              <a:xfrm rot="1080000">
                <a:off x="4986" y="41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38" name="Line 198"/>
              <p:cNvSpPr>
                <a:spLocks noChangeShapeType="1"/>
              </p:cNvSpPr>
              <p:nvPr/>
            </p:nvSpPr>
            <p:spPr bwMode="auto">
              <a:xfrm rot="1680000">
                <a:off x="5174" y="426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39" name="Line 199"/>
              <p:cNvSpPr>
                <a:spLocks noChangeShapeType="1"/>
              </p:cNvSpPr>
              <p:nvPr/>
            </p:nvSpPr>
            <p:spPr bwMode="auto">
              <a:xfrm rot="2160000">
                <a:off x="5349" y="437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40" name="Line 200"/>
              <p:cNvSpPr>
                <a:spLocks noChangeShapeType="1"/>
              </p:cNvSpPr>
              <p:nvPr/>
            </p:nvSpPr>
            <p:spPr bwMode="auto">
              <a:xfrm rot="2520000">
                <a:off x="5519" y="44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41" name="Line 201"/>
              <p:cNvSpPr>
                <a:spLocks noChangeShapeType="1"/>
              </p:cNvSpPr>
              <p:nvPr/>
            </p:nvSpPr>
            <p:spPr bwMode="auto">
              <a:xfrm rot="2773540">
                <a:off x="5672" y="4644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42" name="Line 202"/>
              <p:cNvSpPr>
                <a:spLocks noChangeShapeType="1"/>
              </p:cNvSpPr>
              <p:nvPr/>
            </p:nvSpPr>
            <p:spPr bwMode="auto">
              <a:xfrm rot="3253540">
                <a:off x="5810" y="482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43" name="Line 203"/>
              <p:cNvSpPr>
                <a:spLocks noChangeShapeType="1"/>
              </p:cNvSpPr>
              <p:nvPr/>
            </p:nvSpPr>
            <p:spPr bwMode="auto">
              <a:xfrm rot="3853540">
                <a:off x="5907" y="49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44" name="Line 204"/>
              <p:cNvSpPr>
                <a:spLocks noChangeShapeType="1"/>
              </p:cNvSpPr>
              <p:nvPr/>
            </p:nvSpPr>
            <p:spPr bwMode="auto">
              <a:xfrm rot="4453540">
                <a:off x="5986" y="519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45" name="Line 205"/>
              <p:cNvSpPr>
                <a:spLocks noChangeShapeType="1"/>
              </p:cNvSpPr>
              <p:nvPr/>
            </p:nvSpPr>
            <p:spPr bwMode="auto">
              <a:xfrm rot="4933540">
                <a:off x="6027" y="53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46" name="Line 206"/>
              <p:cNvSpPr>
                <a:spLocks noChangeShapeType="1"/>
              </p:cNvSpPr>
              <p:nvPr/>
            </p:nvSpPr>
            <p:spPr bwMode="auto">
              <a:xfrm rot="5293540">
                <a:off x="6047" y="560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47" name="Line 207"/>
              <p:cNvSpPr>
                <a:spLocks noChangeShapeType="1"/>
              </p:cNvSpPr>
              <p:nvPr/>
            </p:nvSpPr>
            <p:spPr bwMode="auto">
              <a:xfrm rot="5734343">
                <a:off x="6035" y="581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48" name="Line 208"/>
              <p:cNvSpPr>
                <a:spLocks noChangeShapeType="1"/>
              </p:cNvSpPr>
              <p:nvPr/>
            </p:nvSpPr>
            <p:spPr bwMode="auto">
              <a:xfrm rot="6214343">
                <a:off x="5996" y="602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49" name="Line 209"/>
              <p:cNvSpPr>
                <a:spLocks noChangeShapeType="1"/>
              </p:cNvSpPr>
              <p:nvPr/>
            </p:nvSpPr>
            <p:spPr bwMode="auto">
              <a:xfrm rot="6814343">
                <a:off x="5925" y="621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50" name="Line 210"/>
              <p:cNvSpPr>
                <a:spLocks noChangeShapeType="1"/>
              </p:cNvSpPr>
              <p:nvPr/>
            </p:nvSpPr>
            <p:spPr bwMode="auto">
              <a:xfrm rot="7414343">
                <a:off x="5836" y="639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51" name="Line 211"/>
              <p:cNvSpPr>
                <a:spLocks noChangeShapeType="1"/>
              </p:cNvSpPr>
              <p:nvPr/>
            </p:nvSpPr>
            <p:spPr bwMode="auto">
              <a:xfrm rot="7894343">
                <a:off x="5710" y="6555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52" name="Line 212"/>
              <p:cNvSpPr>
                <a:spLocks noChangeShapeType="1"/>
              </p:cNvSpPr>
              <p:nvPr/>
            </p:nvSpPr>
            <p:spPr bwMode="auto">
              <a:xfrm rot="8254343">
                <a:off x="5576" y="6713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53" name="Line 213"/>
              <p:cNvSpPr>
                <a:spLocks noChangeShapeType="1"/>
              </p:cNvSpPr>
              <p:nvPr/>
            </p:nvSpPr>
            <p:spPr bwMode="auto">
              <a:xfrm rot="8507883">
                <a:off x="5401" y="684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54" name="Line 214"/>
              <p:cNvSpPr>
                <a:spLocks noChangeShapeType="1"/>
              </p:cNvSpPr>
              <p:nvPr/>
            </p:nvSpPr>
            <p:spPr bwMode="auto">
              <a:xfrm rot="8987883">
                <a:off x="5213" y="695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55" name="Line 215"/>
              <p:cNvSpPr>
                <a:spLocks noChangeShapeType="1"/>
              </p:cNvSpPr>
              <p:nvPr/>
            </p:nvSpPr>
            <p:spPr bwMode="auto">
              <a:xfrm rot="9587883">
                <a:off x="5027" y="703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56" name="Line 216"/>
              <p:cNvSpPr>
                <a:spLocks noChangeShapeType="1"/>
              </p:cNvSpPr>
              <p:nvPr/>
            </p:nvSpPr>
            <p:spPr bwMode="auto">
              <a:xfrm rot="10080000">
                <a:off x="4823" y="70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57" name="Line 217"/>
              <p:cNvSpPr>
                <a:spLocks noChangeShapeType="1"/>
              </p:cNvSpPr>
              <p:nvPr/>
            </p:nvSpPr>
            <p:spPr bwMode="auto">
              <a:xfrm rot="10667883">
                <a:off x="4604" y="7131"/>
                <a:ext cx="199" cy="1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 218"/>
            <p:cNvGrpSpPr>
              <a:grpSpLocks/>
            </p:cNvGrpSpPr>
            <p:nvPr/>
          </p:nvGrpSpPr>
          <p:grpSpPr bwMode="auto">
            <a:xfrm rot="10800000" flipH="1" flipV="1">
              <a:off x="3404" y="1411"/>
              <a:ext cx="1855" cy="3641"/>
              <a:chOff x="4590" y="4127"/>
              <a:chExt cx="1557" cy="3005"/>
            </a:xfrm>
          </p:grpSpPr>
          <p:sp>
            <p:nvSpPr>
              <p:cNvPr id="215259" name="Line 219"/>
              <p:cNvSpPr>
                <a:spLocks noChangeShapeType="1"/>
              </p:cNvSpPr>
              <p:nvPr/>
            </p:nvSpPr>
            <p:spPr bwMode="auto">
              <a:xfrm>
                <a:off x="4590" y="412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60" name="Line 220"/>
              <p:cNvSpPr>
                <a:spLocks noChangeShapeType="1"/>
              </p:cNvSpPr>
              <p:nvPr/>
            </p:nvSpPr>
            <p:spPr bwMode="auto">
              <a:xfrm rot="480000">
                <a:off x="4791" y="414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61" name="Line 221"/>
              <p:cNvSpPr>
                <a:spLocks noChangeShapeType="1"/>
              </p:cNvSpPr>
              <p:nvPr/>
            </p:nvSpPr>
            <p:spPr bwMode="auto">
              <a:xfrm rot="1080000">
                <a:off x="4986" y="41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62" name="Line 222"/>
              <p:cNvSpPr>
                <a:spLocks noChangeShapeType="1"/>
              </p:cNvSpPr>
              <p:nvPr/>
            </p:nvSpPr>
            <p:spPr bwMode="auto">
              <a:xfrm rot="1680000">
                <a:off x="5174" y="426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63" name="Line 223"/>
              <p:cNvSpPr>
                <a:spLocks noChangeShapeType="1"/>
              </p:cNvSpPr>
              <p:nvPr/>
            </p:nvSpPr>
            <p:spPr bwMode="auto">
              <a:xfrm rot="2160000">
                <a:off x="5349" y="437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64" name="Line 224"/>
              <p:cNvSpPr>
                <a:spLocks noChangeShapeType="1"/>
              </p:cNvSpPr>
              <p:nvPr/>
            </p:nvSpPr>
            <p:spPr bwMode="auto">
              <a:xfrm rot="2520000">
                <a:off x="5519" y="44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65" name="Line 225"/>
              <p:cNvSpPr>
                <a:spLocks noChangeShapeType="1"/>
              </p:cNvSpPr>
              <p:nvPr/>
            </p:nvSpPr>
            <p:spPr bwMode="auto">
              <a:xfrm rot="2773540">
                <a:off x="5672" y="4644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66" name="Line 226"/>
              <p:cNvSpPr>
                <a:spLocks noChangeShapeType="1"/>
              </p:cNvSpPr>
              <p:nvPr/>
            </p:nvSpPr>
            <p:spPr bwMode="auto">
              <a:xfrm rot="3253540">
                <a:off x="5810" y="482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67" name="Line 227"/>
              <p:cNvSpPr>
                <a:spLocks noChangeShapeType="1"/>
              </p:cNvSpPr>
              <p:nvPr/>
            </p:nvSpPr>
            <p:spPr bwMode="auto">
              <a:xfrm rot="3853540">
                <a:off x="5907" y="49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68" name="Line 228"/>
              <p:cNvSpPr>
                <a:spLocks noChangeShapeType="1"/>
              </p:cNvSpPr>
              <p:nvPr/>
            </p:nvSpPr>
            <p:spPr bwMode="auto">
              <a:xfrm rot="4453540">
                <a:off x="5986" y="519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69" name="Line 229"/>
              <p:cNvSpPr>
                <a:spLocks noChangeShapeType="1"/>
              </p:cNvSpPr>
              <p:nvPr/>
            </p:nvSpPr>
            <p:spPr bwMode="auto">
              <a:xfrm rot="4933540">
                <a:off x="6027" y="53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70" name="Line 230"/>
              <p:cNvSpPr>
                <a:spLocks noChangeShapeType="1"/>
              </p:cNvSpPr>
              <p:nvPr/>
            </p:nvSpPr>
            <p:spPr bwMode="auto">
              <a:xfrm rot="5293540">
                <a:off x="6047" y="560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71" name="Line 231"/>
              <p:cNvSpPr>
                <a:spLocks noChangeShapeType="1"/>
              </p:cNvSpPr>
              <p:nvPr/>
            </p:nvSpPr>
            <p:spPr bwMode="auto">
              <a:xfrm rot="5734343">
                <a:off x="6035" y="581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72" name="Line 232"/>
              <p:cNvSpPr>
                <a:spLocks noChangeShapeType="1"/>
              </p:cNvSpPr>
              <p:nvPr/>
            </p:nvSpPr>
            <p:spPr bwMode="auto">
              <a:xfrm rot="6214343">
                <a:off x="5996" y="602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73" name="Line 233"/>
              <p:cNvSpPr>
                <a:spLocks noChangeShapeType="1"/>
              </p:cNvSpPr>
              <p:nvPr/>
            </p:nvSpPr>
            <p:spPr bwMode="auto">
              <a:xfrm rot="6814343">
                <a:off x="5925" y="621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74" name="Line 234"/>
              <p:cNvSpPr>
                <a:spLocks noChangeShapeType="1"/>
              </p:cNvSpPr>
              <p:nvPr/>
            </p:nvSpPr>
            <p:spPr bwMode="auto">
              <a:xfrm rot="7414343">
                <a:off x="5836" y="639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75" name="Line 235"/>
              <p:cNvSpPr>
                <a:spLocks noChangeShapeType="1"/>
              </p:cNvSpPr>
              <p:nvPr/>
            </p:nvSpPr>
            <p:spPr bwMode="auto">
              <a:xfrm rot="7894343">
                <a:off x="5710" y="6555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76" name="Line 236"/>
              <p:cNvSpPr>
                <a:spLocks noChangeShapeType="1"/>
              </p:cNvSpPr>
              <p:nvPr/>
            </p:nvSpPr>
            <p:spPr bwMode="auto">
              <a:xfrm rot="8254343">
                <a:off x="5576" y="6713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77" name="Line 237"/>
              <p:cNvSpPr>
                <a:spLocks noChangeShapeType="1"/>
              </p:cNvSpPr>
              <p:nvPr/>
            </p:nvSpPr>
            <p:spPr bwMode="auto">
              <a:xfrm rot="8507883">
                <a:off x="5401" y="684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78" name="Line 238"/>
              <p:cNvSpPr>
                <a:spLocks noChangeShapeType="1"/>
              </p:cNvSpPr>
              <p:nvPr/>
            </p:nvSpPr>
            <p:spPr bwMode="auto">
              <a:xfrm rot="8987883">
                <a:off x="5213" y="695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79" name="Line 239"/>
              <p:cNvSpPr>
                <a:spLocks noChangeShapeType="1"/>
              </p:cNvSpPr>
              <p:nvPr/>
            </p:nvSpPr>
            <p:spPr bwMode="auto">
              <a:xfrm rot="9587883">
                <a:off x="5027" y="703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80" name="Line 240"/>
              <p:cNvSpPr>
                <a:spLocks noChangeShapeType="1"/>
              </p:cNvSpPr>
              <p:nvPr/>
            </p:nvSpPr>
            <p:spPr bwMode="auto">
              <a:xfrm rot="10080000">
                <a:off x="4823" y="70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81" name="Line 241"/>
              <p:cNvSpPr>
                <a:spLocks noChangeShapeType="1"/>
              </p:cNvSpPr>
              <p:nvPr/>
            </p:nvSpPr>
            <p:spPr bwMode="auto">
              <a:xfrm rot="10667883">
                <a:off x="4604" y="713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 242"/>
            <p:cNvGrpSpPr>
              <a:grpSpLocks/>
            </p:cNvGrpSpPr>
            <p:nvPr/>
          </p:nvGrpSpPr>
          <p:grpSpPr bwMode="auto">
            <a:xfrm rot="21600000" flipH="1" flipV="1">
              <a:off x="1725" y="1608"/>
              <a:ext cx="1651" cy="3425"/>
              <a:chOff x="4590" y="4127"/>
              <a:chExt cx="1557" cy="3005"/>
            </a:xfrm>
          </p:grpSpPr>
          <p:sp>
            <p:nvSpPr>
              <p:cNvPr id="215283" name="Line 243"/>
              <p:cNvSpPr>
                <a:spLocks noChangeShapeType="1"/>
              </p:cNvSpPr>
              <p:nvPr/>
            </p:nvSpPr>
            <p:spPr bwMode="auto">
              <a:xfrm>
                <a:off x="4590" y="412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84" name="Line 244"/>
              <p:cNvSpPr>
                <a:spLocks noChangeShapeType="1"/>
              </p:cNvSpPr>
              <p:nvPr/>
            </p:nvSpPr>
            <p:spPr bwMode="auto">
              <a:xfrm rot="480000">
                <a:off x="4791" y="414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85" name="Line 245"/>
              <p:cNvSpPr>
                <a:spLocks noChangeShapeType="1"/>
              </p:cNvSpPr>
              <p:nvPr/>
            </p:nvSpPr>
            <p:spPr bwMode="auto">
              <a:xfrm rot="1080000">
                <a:off x="4986" y="41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86" name="Line 246"/>
              <p:cNvSpPr>
                <a:spLocks noChangeShapeType="1"/>
              </p:cNvSpPr>
              <p:nvPr/>
            </p:nvSpPr>
            <p:spPr bwMode="auto">
              <a:xfrm rot="1680000">
                <a:off x="5174" y="426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87" name="Line 247"/>
              <p:cNvSpPr>
                <a:spLocks noChangeShapeType="1"/>
              </p:cNvSpPr>
              <p:nvPr/>
            </p:nvSpPr>
            <p:spPr bwMode="auto">
              <a:xfrm rot="2160000">
                <a:off x="5349" y="437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88" name="Line 248"/>
              <p:cNvSpPr>
                <a:spLocks noChangeShapeType="1"/>
              </p:cNvSpPr>
              <p:nvPr/>
            </p:nvSpPr>
            <p:spPr bwMode="auto">
              <a:xfrm rot="2520000">
                <a:off x="5519" y="44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89" name="Line 249"/>
              <p:cNvSpPr>
                <a:spLocks noChangeShapeType="1"/>
              </p:cNvSpPr>
              <p:nvPr/>
            </p:nvSpPr>
            <p:spPr bwMode="auto">
              <a:xfrm rot="2773540">
                <a:off x="5672" y="4644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90" name="Line 250"/>
              <p:cNvSpPr>
                <a:spLocks noChangeShapeType="1"/>
              </p:cNvSpPr>
              <p:nvPr/>
            </p:nvSpPr>
            <p:spPr bwMode="auto">
              <a:xfrm rot="3253540">
                <a:off x="5810" y="482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91" name="Line 251"/>
              <p:cNvSpPr>
                <a:spLocks noChangeShapeType="1"/>
              </p:cNvSpPr>
              <p:nvPr/>
            </p:nvSpPr>
            <p:spPr bwMode="auto">
              <a:xfrm rot="3853540">
                <a:off x="5907" y="49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92" name="Line 252"/>
              <p:cNvSpPr>
                <a:spLocks noChangeShapeType="1"/>
              </p:cNvSpPr>
              <p:nvPr/>
            </p:nvSpPr>
            <p:spPr bwMode="auto">
              <a:xfrm rot="4453540">
                <a:off x="5986" y="519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93" name="Line 253"/>
              <p:cNvSpPr>
                <a:spLocks noChangeShapeType="1"/>
              </p:cNvSpPr>
              <p:nvPr/>
            </p:nvSpPr>
            <p:spPr bwMode="auto">
              <a:xfrm rot="4933540">
                <a:off x="6027" y="53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94" name="Line 254"/>
              <p:cNvSpPr>
                <a:spLocks noChangeShapeType="1"/>
              </p:cNvSpPr>
              <p:nvPr/>
            </p:nvSpPr>
            <p:spPr bwMode="auto">
              <a:xfrm rot="5293540">
                <a:off x="6047" y="560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95" name="Line 255"/>
              <p:cNvSpPr>
                <a:spLocks noChangeShapeType="1"/>
              </p:cNvSpPr>
              <p:nvPr/>
            </p:nvSpPr>
            <p:spPr bwMode="auto">
              <a:xfrm rot="5734343">
                <a:off x="6035" y="581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96" name="Line 256"/>
              <p:cNvSpPr>
                <a:spLocks noChangeShapeType="1"/>
              </p:cNvSpPr>
              <p:nvPr/>
            </p:nvSpPr>
            <p:spPr bwMode="auto">
              <a:xfrm rot="6214343">
                <a:off x="5996" y="602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97" name="Line 257"/>
              <p:cNvSpPr>
                <a:spLocks noChangeShapeType="1"/>
              </p:cNvSpPr>
              <p:nvPr/>
            </p:nvSpPr>
            <p:spPr bwMode="auto">
              <a:xfrm rot="6814343">
                <a:off x="5925" y="621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98" name="Line 258"/>
              <p:cNvSpPr>
                <a:spLocks noChangeShapeType="1"/>
              </p:cNvSpPr>
              <p:nvPr/>
            </p:nvSpPr>
            <p:spPr bwMode="auto">
              <a:xfrm rot="7414343">
                <a:off x="5836" y="639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299" name="Line 259"/>
              <p:cNvSpPr>
                <a:spLocks noChangeShapeType="1"/>
              </p:cNvSpPr>
              <p:nvPr/>
            </p:nvSpPr>
            <p:spPr bwMode="auto">
              <a:xfrm rot="7894343">
                <a:off x="5710" y="6555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00" name="Line 260"/>
              <p:cNvSpPr>
                <a:spLocks noChangeShapeType="1"/>
              </p:cNvSpPr>
              <p:nvPr/>
            </p:nvSpPr>
            <p:spPr bwMode="auto">
              <a:xfrm rot="8254343">
                <a:off x="5576" y="6713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01" name="Line 261"/>
              <p:cNvSpPr>
                <a:spLocks noChangeShapeType="1"/>
              </p:cNvSpPr>
              <p:nvPr/>
            </p:nvSpPr>
            <p:spPr bwMode="auto">
              <a:xfrm rot="8507883">
                <a:off x="5401" y="684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02" name="Line 262"/>
              <p:cNvSpPr>
                <a:spLocks noChangeShapeType="1"/>
              </p:cNvSpPr>
              <p:nvPr/>
            </p:nvSpPr>
            <p:spPr bwMode="auto">
              <a:xfrm rot="8987883">
                <a:off x="5213" y="695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03" name="Line 263"/>
              <p:cNvSpPr>
                <a:spLocks noChangeShapeType="1"/>
              </p:cNvSpPr>
              <p:nvPr/>
            </p:nvSpPr>
            <p:spPr bwMode="auto">
              <a:xfrm rot="9587883">
                <a:off x="5027" y="703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04" name="Line 264"/>
              <p:cNvSpPr>
                <a:spLocks noChangeShapeType="1"/>
              </p:cNvSpPr>
              <p:nvPr/>
            </p:nvSpPr>
            <p:spPr bwMode="auto">
              <a:xfrm rot="10080000">
                <a:off x="4823" y="70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05" name="Line 265"/>
              <p:cNvSpPr>
                <a:spLocks noChangeShapeType="1"/>
              </p:cNvSpPr>
              <p:nvPr/>
            </p:nvSpPr>
            <p:spPr bwMode="auto">
              <a:xfrm rot="10667883">
                <a:off x="4604" y="713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266"/>
            <p:cNvGrpSpPr>
              <a:grpSpLocks/>
            </p:cNvGrpSpPr>
            <p:nvPr/>
          </p:nvGrpSpPr>
          <p:grpSpPr bwMode="auto">
            <a:xfrm rot="10800000" flipH="1" flipV="1">
              <a:off x="3412" y="1597"/>
              <a:ext cx="1691" cy="3277"/>
              <a:chOff x="4590" y="4127"/>
              <a:chExt cx="1557" cy="3005"/>
            </a:xfrm>
          </p:grpSpPr>
          <p:sp>
            <p:nvSpPr>
              <p:cNvPr id="215307" name="Line 267"/>
              <p:cNvSpPr>
                <a:spLocks noChangeShapeType="1"/>
              </p:cNvSpPr>
              <p:nvPr/>
            </p:nvSpPr>
            <p:spPr bwMode="auto">
              <a:xfrm>
                <a:off x="4590" y="412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08" name="Line 268"/>
              <p:cNvSpPr>
                <a:spLocks noChangeShapeType="1"/>
              </p:cNvSpPr>
              <p:nvPr/>
            </p:nvSpPr>
            <p:spPr bwMode="auto">
              <a:xfrm rot="480000">
                <a:off x="4791" y="414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09" name="Line 269"/>
              <p:cNvSpPr>
                <a:spLocks noChangeShapeType="1"/>
              </p:cNvSpPr>
              <p:nvPr/>
            </p:nvSpPr>
            <p:spPr bwMode="auto">
              <a:xfrm rot="1080000">
                <a:off x="4986" y="41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10" name="Line 270"/>
              <p:cNvSpPr>
                <a:spLocks noChangeShapeType="1"/>
              </p:cNvSpPr>
              <p:nvPr/>
            </p:nvSpPr>
            <p:spPr bwMode="auto">
              <a:xfrm rot="1680000">
                <a:off x="5174" y="426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11" name="Line 271"/>
              <p:cNvSpPr>
                <a:spLocks noChangeShapeType="1"/>
              </p:cNvSpPr>
              <p:nvPr/>
            </p:nvSpPr>
            <p:spPr bwMode="auto">
              <a:xfrm rot="2160000">
                <a:off x="5349" y="437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12" name="Line 272"/>
              <p:cNvSpPr>
                <a:spLocks noChangeShapeType="1"/>
              </p:cNvSpPr>
              <p:nvPr/>
            </p:nvSpPr>
            <p:spPr bwMode="auto">
              <a:xfrm rot="2520000">
                <a:off x="5519" y="44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13" name="Line 273"/>
              <p:cNvSpPr>
                <a:spLocks noChangeShapeType="1"/>
              </p:cNvSpPr>
              <p:nvPr/>
            </p:nvSpPr>
            <p:spPr bwMode="auto">
              <a:xfrm rot="2773540">
                <a:off x="5672" y="4644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14" name="Line 274"/>
              <p:cNvSpPr>
                <a:spLocks noChangeShapeType="1"/>
              </p:cNvSpPr>
              <p:nvPr/>
            </p:nvSpPr>
            <p:spPr bwMode="auto">
              <a:xfrm rot="3253540">
                <a:off x="5810" y="482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15" name="Line 275"/>
              <p:cNvSpPr>
                <a:spLocks noChangeShapeType="1"/>
              </p:cNvSpPr>
              <p:nvPr/>
            </p:nvSpPr>
            <p:spPr bwMode="auto">
              <a:xfrm rot="3853540">
                <a:off x="5907" y="49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16" name="Line 276"/>
              <p:cNvSpPr>
                <a:spLocks noChangeShapeType="1"/>
              </p:cNvSpPr>
              <p:nvPr/>
            </p:nvSpPr>
            <p:spPr bwMode="auto">
              <a:xfrm rot="4453540">
                <a:off x="5986" y="519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17" name="Line 277"/>
              <p:cNvSpPr>
                <a:spLocks noChangeShapeType="1"/>
              </p:cNvSpPr>
              <p:nvPr/>
            </p:nvSpPr>
            <p:spPr bwMode="auto">
              <a:xfrm rot="4933540">
                <a:off x="6027" y="53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18" name="Line 278"/>
              <p:cNvSpPr>
                <a:spLocks noChangeShapeType="1"/>
              </p:cNvSpPr>
              <p:nvPr/>
            </p:nvSpPr>
            <p:spPr bwMode="auto">
              <a:xfrm rot="5293540">
                <a:off x="6047" y="560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19" name="Line 279"/>
              <p:cNvSpPr>
                <a:spLocks noChangeShapeType="1"/>
              </p:cNvSpPr>
              <p:nvPr/>
            </p:nvSpPr>
            <p:spPr bwMode="auto">
              <a:xfrm rot="5734343">
                <a:off x="6035" y="581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20" name="Line 280"/>
              <p:cNvSpPr>
                <a:spLocks noChangeShapeType="1"/>
              </p:cNvSpPr>
              <p:nvPr/>
            </p:nvSpPr>
            <p:spPr bwMode="auto">
              <a:xfrm rot="6214343">
                <a:off x="5996" y="602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21" name="Line 281"/>
              <p:cNvSpPr>
                <a:spLocks noChangeShapeType="1"/>
              </p:cNvSpPr>
              <p:nvPr/>
            </p:nvSpPr>
            <p:spPr bwMode="auto">
              <a:xfrm rot="6814343">
                <a:off x="5925" y="621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22" name="Line 282"/>
              <p:cNvSpPr>
                <a:spLocks noChangeShapeType="1"/>
              </p:cNvSpPr>
              <p:nvPr/>
            </p:nvSpPr>
            <p:spPr bwMode="auto">
              <a:xfrm rot="7414343">
                <a:off x="5836" y="639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23" name="Line 283"/>
              <p:cNvSpPr>
                <a:spLocks noChangeShapeType="1"/>
              </p:cNvSpPr>
              <p:nvPr/>
            </p:nvSpPr>
            <p:spPr bwMode="auto">
              <a:xfrm rot="7894343">
                <a:off x="5710" y="6555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24" name="Line 284"/>
              <p:cNvSpPr>
                <a:spLocks noChangeShapeType="1"/>
              </p:cNvSpPr>
              <p:nvPr/>
            </p:nvSpPr>
            <p:spPr bwMode="auto">
              <a:xfrm rot="8254343">
                <a:off x="5576" y="6713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25" name="Line 285"/>
              <p:cNvSpPr>
                <a:spLocks noChangeShapeType="1"/>
              </p:cNvSpPr>
              <p:nvPr/>
            </p:nvSpPr>
            <p:spPr bwMode="auto">
              <a:xfrm rot="8507883">
                <a:off x="5401" y="684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26" name="Line 286"/>
              <p:cNvSpPr>
                <a:spLocks noChangeShapeType="1"/>
              </p:cNvSpPr>
              <p:nvPr/>
            </p:nvSpPr>
            <p:spPr bwMode="auto">
              <a:xfrm rot="8987883">
                <a:off x="5213" y="695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27" name="Line 287"/>
              <p:cNvSpPr>
                <a:spLocks noChangeShapeType="1"/>
              </p:cNvSpPr>
              <p:nvPr/>
            </p:nvSpPr>
            <p:spPr bwMode="auto">
              <a:xfrm rot="9587883">
                <a:off x="5027" y="703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28" name="Line 288"/>
              <p:cNvSpPr>
                <a:spLocks noChangeShapeType="1"/>
              </p:cNvSpPr>
              <p:nvPr/>
            </p:nvSpPr>
            <p:spPr bwMode="auto">
              <a:xfrm rot="10080000">
                <a:off x="4823" y="70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29" name="Line 289"/>
              <p:cNvSpPr>
                <a:spLocks noChangeShapeType="1"/>
              </p:cNvSpPr>
              <p:nvPr/>
            </p:nvSpPr>
            <p:spPr bwMode="auto">
              <a:xfrm rot="10667883">
                <a:off x="4604" y="713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290"/>
            <p:cNvGrpSpPr>
              <a:grpSpLocks/>
            </p:cNvGrpSpPr>
            <p:nvPr/>
          </p:nvGrpSpPr>
          <p:grpSpPr bwMode="auto">
            <a:xfrm rot="21600000" flipH="1" flipV="1">
              <a:off x="1894" y="1749"/>
              <a:ext cx="1487" cy="3106"/>
              <a:chOff x="4590" y="4127"/>
              <a:chExt cx="1557" cy="3005"/>
            </a:xfrm>
          </p:grpSpPr>
          <p:sp>
            <p:nvSpPr>
              <p:cNvPr id="215331" name="Line 291"/>
              <p:cNvSpPr>
                <a:spLocks noChangeShapeType="1"/>
              </p:cNvSpPr>
              <p:nvPr/>
            </p:nvSpPr>
            <p:spPr bwMode="auto">
              <a:xfrm>
                <a:off x="4590" y="412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32" name="Line 292"/>
              <p:cNvSpPr>
                <a:spLocks noChangeShapeType="1"/>
              </p:cNvSpPr>
              <p:nvPr/>
            </p:nvSpPr>
            <p:spPr bwMode="auto">
              <a:xfrm rot="480000">
                <a:off x="4791" y="414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33" name="Line 293"/>
              <p:cNvSpPr>
                <a:spLocks noChangeShapeType="1"/>
              </p:cNvSpPr>
              <p:nvPr/>
            </p:nvSpPr>
            <p:spPr bwMode="auto">
              <a:xfrm rot="1080000">
                <a:off x="4986" y="41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34" name="Line 294"/>
              <p:cNvSpPr>
                <a:spLocks noChangeShapeType="1"/>
              </p:cNvSpPr>
              <p:nvPr/>
            </p:nvSpPr>
            <p:spPr bwMode="auto">
              <a:xfrm rot="1680000">
                <a:off x="5174" y="426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35" name="Line 295"/>
              <p:cNvSpPr>
                <a:spLocks noChangeShapeType="1"/>
              </p:cNvSpPr>
              <p:nvPr/>
            </p:nvSpPr>
            <p:spPr bwMode="auto">
              <a:xfrm rot="2160000">
                <a:off x="5349" y="437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36" name="Line 296"/>
              <p:cNvSpPr>
                <a:spLocks noChangeShapeType="1"/>
              </p:cNvSpPr>
              <p:nvPr/>
            </p:nvSpPr>
            <p:spPr bwMode="auto">
              <a:xfrm rot="2520000">
                <a:off x="5519" y="44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37" name="Line 297"/>
              <p:cNvSpPr>
                <a:spLocks noChangeShapeType="1"/>
              </p:cNvSpPr>
              <p:nvPr/>
            </p:nvSpPr>
            <p:spPr bwMode="auto">
              <a:xfrm rot="2773540">
                <a:off x="5672" y="4644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38" name="Line 298"/>
              <p:cNvSpPr>
                <a:spLocks noChangeShapeType="1"/>
              </p:cNvSpPr>
              <p:nvPr/>
            </p:nvSpPr>
            <p:spPr bwMode="auto">
              <a:xfrm rot="3253540">
                <a:off x="5810" y="482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39" name="Line 299"/>
              <p:cNvSpPr>
                <a:spLocks noChangeShapeType="1"/>
              </p:cNvSpPr>
              <p:nvPr/>
            </p:nvSpPr>
            <p:spPr bwMode="auto">
              <a:xfrm rot="3853540">
                <a:off x="5907" y="49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40" name="Line 300"/>
              <p:cNvSpPr>
                <a:spLocks noChangeShapeType="1"/>
              </p:cNvSpPr>
              <p:nvPr/>
            </p:nvSpPr>
            <p:spPr bwMode="auto">
              <a:xfrm rot="4453540">
                <a:off x="5986" y="519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41" name="Line 301"/>
              <p:cNvSpPr>
                <a:spLocks noChangeShapeType="1"/>
              </p:cNvSpPr>
              <p:nvPr/>
            </p:nvSpPr>
            <p:spPr bwMode="auto">
              <a:xfrm rot="4933540">
                <a:off x="6027" y="53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42" name="Line 302"/>
              <p:cNvSpPr>
                <a:spLocks noChangeShapeType="1"/>
              </p:cNvSpPr>
              <p:nvPr/>
            </p:nvSpPr>
            <p:spPr bwMode="auto">
              <a:xfrm rot="5293540">
                <a:off x="6047" y="560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43" name="Line 303"/>
              <p:cNvSpPr>
                <a:spLocks noChangeShapeType="1"/>
              </p:cNvSpPr>
              <p:nvPr/>
            </p:nvSpPr>
            <p:spPr bwMode="auto">
              <a:xfrm rot="5734343">
                <a:off x="6035" y="581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44" name="Line 304"/>
              <p:cNvSpPr>
                <a:spLocks noChangeShapeType="1"/>
              </p:cNvSpPr>
              <p:nvPr/>
            </p:nvSpPr>
            <p:spPr bwMode="auto">
              <a:xfrm rot="6214343">
                <a:off x="5996" y="602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45" name="Line 305"/>
              <p:cNvSpPr>
                <a:spLocks noChangeShapeType="1"/>
              </p:cNvSpPr>
              <p:nvPr/>
            </p:nvSpPr>
            <p:spPr bwMode="auto">
              <a:xfrm rot="6814343">
                <a:off x="5925" y="621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46" name="Line 306"/>
              <p:cNvSpPr>
                <a:spLocks noChangeShapeType="1"/>
              </p:cNvSpPr>
              <p:nvPr/>
            </p:nvSpPr>
            <p:spPr bwMode="auto">
              <a:xfrm rot="7414343">
                <a:off x="5836" y="639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47" name="Line 307"/>
              <p:cNvSpPr>
                <a:spLocks noChangeShapeType="1"/>
              </p:cNvSpPr>
              <p:nvPr/>
            </p:nvSpPr>
            <p:spPr bwMode="auto">
              <a:xfrm rot="7894343">
                <a:off x="5710" y="6555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48" name="Line 308"/>
              <p:cNvSpPr>
                <a:spLocks noChangeShapeType="1"/>
              </p:cNvSpPr>
              <p:nvPr/>
            </p:nvSpPr>
            <p:spPr bwMode="auto">
              <a:xfrm rot="8254343">
                <a:off x="5576" y="6713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49" name="Line 309"/>
              <p:cNvSpPr>
                <a:spLocks noChangeShapeType="1"/>
              </p:cNvSpPr>
              <p:nvPr/>
            </p:nvSpPr>
            <p:spPr bwMode="auto">
              <a:xfrm rot="8507883">
                <a:off x="5401" y="684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50" name="Line 310"/>
              <p:cNvSpPr>
                <a:spLocks noChangeShapeType="1"/>
              </p:cNvSpPr>
              <p:nvPr/>
            </p:nvSpPr>
            <p:spPr bwMode="auto">
              <a:xfrm rot="8987883">
                <a:off x="5213" y="695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51" name="Line 311"/>
              <p:cNvSpPr>
                <a:spLocks noChangeShapeType="1"/>
              </p:cNvSpPr>
              <p:nvPr/>
            </p:nvSpPr>
            <p:spPr bwMode="auto">
              <a:xfrm rot="9587883">
                <a:off x="5027" y="703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52" name="Line 312"/>
              <p:cNvSpPr>
                <a:spLocks noChangeShapeType="1"/>
              </p:cNvSpPr>
              <p:nvPr/>
            </p:nvSpPr>
            <p:spPr bwMode="auto">
              <a:xfrm rot="10080000">
                <a:off x="4823" y="70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53" name="Line 313"/>
              <p:cNvSpPr>
                <a:spLocks noChangeShapeType="1"/>
              </p:cNvSpPr>
              <p:nvPr/>
            </p:nvSpPr>
            <p:spPr bwMode="auto">
              <a:xfrm rot="10667883">
                <a:off x="4604" y="713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314"/>
            <p:cNvGrpSpPr>
              <a:grpSpLocks/>
            </p:cNvGrpSpPr>
            <p:nvPr/>
          </p:nvGrpSpPr>
          <p:grpSpPr bwMode="auto">
            <a:xfrm>
              <a:off x="2024" y="1742"/>
              <a:ext cx="2928" cy="2956"/>
              <a:chOff x="9324" y="5122"/>
              <a:chExt cx="1806" cy="1730"/>
            </a:xfrm>
          </p:grpSpPr>
          <p:sp>
            <p:nvSpPr>
              <p:cNvPr id="215355" name="Arc 315"/>
              <p:cNvSpPr>
                <a:spLocks/>
              </p:cNvSpPr>
              <p:nvPr/>
            </p:nvSpPr>
            <p:spPr bwMode="auto">
              <a:xfrm>
                <a:off x="10185" y="5122"/>
                <a:ext cx="945" cy="172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200"/>
                  <a:gd name="T2" fmla="*/ 39 w 21600"/>
                  <a:gd name="T3" fmla="*/ 43200 h 43200"/>
                  <a:gd name="T4" fmla="*/ 0 w 216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4"/>
                      <a:pt x="11953" y="43178"/>
                      <a:pt x="38" y="43199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4"/>
                      <a:pt x="11953" y="43178"/>
                      <a:pt x="38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56" name="Arc 316"/>
              <p:cNvSpPr>
                <a:spLocks/>
              </p:cNvSpPr>
              <p:nvPr/>
            </p:nvSpPr>
            <p:spPr bwMode="auto">
              <a:xfrm rot="10800000">
                <a:off x="9324" y="5199"/>
                <a:ext cx="857" cy="165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200"/>
                  <a:gd name="T2" fmla="*/ 39 w 21600"/>
                  <a:gd name="T3" fmla="*/ 43200 h 43200"/>
                  <a:gd name="T4" fmla="*/ 0 w 216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4"/>
                      <a:pt x="11953" y="43178"/>
                      <a:pt x="38" y="43199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4"/>
                      <a:pt x="11953" y="43178"/>
                      <a:pt x="38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57" name="Arc 317"/>
              <p:cNvSpPr>
                <a:spLocks/>
              </p:cNvSpPr>
              <p:nvPr/>
            </p:nvSpPr>
            <p:spPr bwMode="auto">
              <a:xfrm rot="21600000">
                <a:off x="10188" y="5201"/>
                <a:ext cx="857" cy="156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200"/>
                  <a:gd name="T2" fmla="*/ 39 w 21600"/>
                  <a:gd name="T3" fmla="*/ 43200 h 43200"/>
                  <a:gd name="T4" fmla="*/ 0 w 216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4"/>
                      <a:pt x="11953" y="43178"/>
                      <a:pt x="38" y="43199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14"/>
                      <a:pt x="11953" y="43178"/>
                      <a:pt x="38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58" name="Arc 318"/>
              <p:cNvSpPr>
                <a:spLocks/>
              </p:cNvSpPr>
              <p:nvPr/>
            </p:nvSpPr>
            <p:spPr bwMode="auto">
              <a:xfrm rot="32400000">
                <a:off x="9428" y="5281"/>
                <a:ext cx="769" cy="14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47"/>
                  <a:gd name="T2" fmla="*/ 1507 w 21600"/>
                  <a:gd name="T3" fmla="*/ 43147 h 43147"/>
                  <a:gd name="T4" fmla="*/ 0 w 21600"/>
                  <a:gd name="T5" fmla="*/ 21600 h 43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4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</a:path>
                  <a:path w="21600" h="4314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59" name="Arc 319"/>
              <p:cNvSpPr>
                <a:spLocks/>
              </p:cNvSpPr>
              <p:nvPr/>
            </p:nvSpPr>
            <p:spPr bwMode="auto">
              <a:xfrm rot="43200000">
                <a:off x="10181" y="5282"/>
                <a:ext cx="769" cy="139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47"/>
                  <a:gd name="T2" fmla="*/ 1507 w 21600"/>
                  <a:gd name="T3" fmla="*/ 43147 h 43147"/>
                  <a:gd name="T4" fmla="*/ 0 w 21600"/>
                  <a:gd name="T5" fmla="*/ 21600 h 43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4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</a:path>
                  <a:path w="21600" h="4314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60" name="Arc 320"/>
              <p:cNvSpPr>
                <a:spLocks/>
              </p:cNvSpPr>
              <p:nvPr/>
            </p:nvSpPr>
            <p:spPr bwMode="auto">
              <a:xfrm rot="54000000">
                <a:off x="9545" y="5384"/>
                <a:ext cx="681" cy="129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47"/>
                  <a:gd name="T2" fmla="*/ 1507 w 21600"/>
                  <a:gd name="T3" fmla="*/ 43147 h 43147"/>
                  <a:gd name="T4" fmla="*/ 0 w 21600"/>
                  <a:gd name="T5" fmla="*/ 21600 h 43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4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</a:path>
                  <a:path w="21600" h="4314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61" name="Arc 321"/>
              <p:cNvSpPr>
                <a:spLocks/>
              </p:cNvSpPr>
              <p:nvPr/>
            </p:nvSpPr>
            <p:spPr bwMode="auto">
              <a:xfrm rot="64800000">
                <a:off x="10198" y="5386"/>
                <a:ext cx="656" cy="12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47"/>
                  <a:gd name="T2" fmla="*/ 1507 w 21600"/>
                  <a:gd name="T3" fmla="*/ 43147 h 43147"/>
                  <a:gd name="T4" fmla="*/ 0 w 21600"/>
                  <a:gd name="T5" fmla="*/ 21600 h 43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4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</a:path>
                  <a:path w="21600" h="4314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62" name="Arc 322"/>
              <p:cNvSpPr>
                <a:spLocks/>
              </p:cNvSpPr>
              <p:nvPr/>
            </p:nvSpPr>
            <p:spPr bwMode="auto">
              <a:xfrm rot="75600000">
                <a:off x="9649" y="5475"/>
                <a:ext cx="581" cy="112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47"/>
                  <a:gd name="T2" fmla="*/ 1507 w 21600"/>
                  <a:gd name="T3" fmla="*/ 43147 h 43147"/>
                  <a:gd name="T4" fmla="*/ 0 w 21600"/>
                  <a:gd name="T5" fmla="*/ 21600 h 43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4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</a:path>
                  <a:path w="21600" h="4314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63" name="Arc 323"/>
              <p:cNvSpPr>
                <a:spLocks/>
              </p:cNvSpPr>
              <p:nvPr/>
            </p:nvSpPr>
            <p:spPr bwMode="auto">
              <a:xfrm rot="86400000">
                <a:off x="10202" y="5477"/>
                <a:ext cx="543" cy="10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47"/>
                  <a:gd name="T2" fmla="*/ 1507 w 21600"/>
                  <a:gd name="T3" fmla="*/ 43147 h 43147"/>
                  <a:gd name="T4" fmla="*/ 0 w 21600"/>
                  <a:gd name="T5" fmla="*/ 21600 h 43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4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</a:path>
                  <a:path w="21600" h="4314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64" name="Arc 324"/>
              <p:cNvSpPr>
                <a:spLocks/>
              </p:cNvSpPr>
              <p:nvPr/>
            </p:nvSpPr>
            <p:spPr bwMode="auto">
              <a:xfrm rot="97200000">
                <a:off x="9754" y="5581"/>
                <a:ext cx="480" cy="91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47"/>
                  <a:gd name="T2" fmla="*/ 1507 w 21600"/>
                  <a:gd name="T3" fmla="*/ 43147 h 43147"/>
                  <a:gd name="T4" fmla="*/ 0 w 21600"/>
                  <a:gd name="T5" fmla="*/ 21600 h 43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4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</a:path>
                  <a:path w="21600" h="4314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65" name="Arc 325"/>
              <p:cNvSpPr>
                <a:spLocks/>
              </p:cNvSpPr>
              <p:nvPr/>
            </p:nvSpPr>
            <p:spPr bwMode="auto">
              <a:xfrm rot="108000000">
                <a:off x="10176" y="5587"/>
                <a:ext cx="455" cy="81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47"/>
                  <a:gd name="T2" fmla="*/ 1507 w 21600"/>
                  <a:gd name="T3" fmla="*/ 43147 h 43147"/>
                  <a:gd name="T4" fmla="*/ 0 w 21600"/>
                  <a:gd name="T5" fmla="*/ 21600 h 43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4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</a:path>
                  <a:path w="21600" h="4314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44"/>
                      <a:pt x="12823" y="42355"/>
                      <a:pt x="1507" y="4314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66" name="Arc 326"/>
              <p:cNvSpPr>
                <a:spLocks/>
              </p:cNvSpPr>
              <p:nvPr/>
            </p:nvSpPr>
            <p:spPr bwMode="auto">
              <a:xfrm rot="118800000">
                <a:off x="9842" y="5680"/>
                <a:ext cx="379" cy="71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49"/>
                  <a:gd name="T2" fmla="*/ 1481 w 21600"/>
                  <a:gd name="T3" fmla="*/ 43149 h 43149"/>
                  <a:gd name="T4" fmla="*/ 0 w 21600"/>
                  <a:gd name="T5" fmla="*/ 21600 h 43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4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54"/>
                      <a:pt x="12808" y="42370"/>
                      <a:pt x="1481" y="43149"/>
                    </a:cubicBezTo>
                  </a:path>
                  <a:path w="21600" h="4314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54"/>
                      <a:pt x="12808" y="42370"/>
                      <a:pt x="1481" y="4314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67" name="Arc 327"/>
              <p:cNvSpPr>
                <a:spLocks/>
              </p:cNvSpPr>
              <p:nvPr/>
            </p:nvSpPr>
            <p:spPr bwMode="auto">
              <a:xfrm rot="129600000">
                <a:off x="10186" y="5686"/>
                <a:ext cx="353" cy="62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49"/>
                  <a:gd name="T2" fmla="*/ 1481 w 21600"/>
                  <a:gd name="T3" fmla="*/ 43149 h 43149"/>
                  <a:gd name="T4" fmla="*/ 0 w 21600"/>
                  <a:gd name="T5" fmla="*/ 21600 h 43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4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54"/>
                      <a:pt x="12808" y="42370"/>
                      <a:pt x="1481" y="43149"/>
                    </a:cubicBezTo>
                  </a:path>
                  <a:path w="21600" h="4314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954"/>
                      <a:pt x="12808" y="42370"/>
                      <a:pt x="1481" y="4314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68" name="Arc 328"/>
              <p:cNvSpPr>
                <a:spLocks/>
              </p:cNvSpPr>
              <p:nvPr/>
            </p:nvSpPr>
            <p:spPr bwMode="auto">
              <a:xfrm rot="140400000">
                <a:off x="9943" y="5787"/>
                <a:ext cx="316" cy="51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2396"/>
                  <a:gd name="T2" fmla="*/ 5838 w 21600"/>
                  <a:gd name="T3" fmla="*/ 42396 h 42396"/>
                  <a:gd name="T4" fmla="*/ 0 w 21600"/>
                  <a:gd name="T5" fmla="*/ 21600 h 4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39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1280"/>
                      <a:pt x="15158" y="39779"/>
                      <a:pt x="5838" y="42396"/>
                    </a:cubicBezTo>
                  </a:path>
                  <a:path w="21600" h="4239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1280"/>
                      <a:pt x="15158" y="39779"/>
                      <a:pt x="5838" y="4239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69" name="Arc 329"/>
              <p:cNvSpPr>
                <a:spLocks/>
              </p:cNvSpPr>
              <p:nvPr/>
            </p:nvSpPr>
            <p:spPr bwMode="auto">
              <a:xfrm rot="151200000">
                <a:off x="10183" y="5793"/>
                <a:ext cx="240" cy="4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2396"/>
                  <a:gd name="T2" fmla="*/ 5838 w 21600"/>
                  <a:gd name="T3" fmla="*/ 42396 h 42396"/>
                  <a:gd name="T4" fmla="*/ 0 w 21600"/>
                  <a:gd name="T5" fmla="*/ 21600 h 4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39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1280"/>
                      <a:pt x="15158" y="39779"/>
                      <a:pt x="5838" y="42396"/>
                    </a:cubicBezTo>
                  </a:path>
                  <a:path w="21600" h="4239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1280"/>
                      <a:pt x="15158" y="39779"/>
                      <a:pt x="5838" y="4239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70" name="Arc 330"/>
              <p:cNvSpPr>
                <a:spLocks/>
              </p:cNvSpPr>
              <p:nvPr/>
            </p:nvSpPr>
            <p:spPr bwMode="auto">
              <a:xfrm rot="161289023">
                <a:off x="10056" y="5921"/>
                <a:ext cx="177" cy="2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2961"/>
                  <a:gd name="T2" fmla="*/ 3201 w 21600"/>
                  <a:gd name="T3" fmla="*/ 42961 h 42961"/>
                  <a:gd name="T4" fmla="*/ 0 w 21600"/>
                  <a:gd name="T5" fmla="*/ 21600 h 42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961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293"/>
                      <a:pt x="13776" y="41376"/>
                      <a:pt x="3201" y="42961"/>
                    </a:cubicBezTo>
                  </a:path>
                  <a:path w="21600" h="42961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293"/>
                      <a:pt x="13776" y="41376"/>
                      <a:pt x="3201" y="4296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371" name="Arc 331"/>
              <p:cNvSpPr>
                <a:spLocks/>
              </p:cNvSpPr>
              <p:nvPr/>
            </p:nvSpPr>
            <p:spPr bwMode="auto">
              <a:xfrm rot="172089023">
                <a:off x="10189" y="5904"/>
                <a:ext cx="129" cy="163"/>
              </a:xfrm>
              <a:custGeom>
                <a:avLst/>
                <a:gdLst>
                  <a:gd name="G0" fmla="+- 3063 0 0"/>
                  <a:gd name="G1" fmla="+- 21600 0 0"/>
                  <a:gd name="G2" fmla="+- 21600 0 0"/>
                  <a:gd name="T0" fmla="*/ 3063 w 24663"/>
                  <a:gd name="T1" fmla="*/ 0 h 43200"/>
                  <a:gd name="T2" fmla="*/ 0 w 24663"/>
                  <a:gd name="T3" fmla="*/ 42982 h 43200"/>
                  <a:gd name="T4" fmla="*/ 3063 w 24663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663" h="43200" fill="none" extrusionOk="0">
                    <a:moveTo>
                      <a:pt x="3062" y="0"/>
                    </a:moveTo>
                    <a:cubicBezTo>
                      <a:pt x="14992" y="0"/>
                      <a:pt x="24663" y="9670"/>
                      <a:pt x="24663" y="21600"/>
                    </a:cubicBezTo>
                    <a:cubicBezTo>
                      <a:pt x="24663" y="33529"/>
                      <a:pt x="14992" y="43200"/>
                      <a:pt x="3063" y="43200"/>
                    </a:cubicBezTo>
                    <a:cubicBezTo>
                      <a:pt x="2038" y="43200"/>
                      <a:pt x="1014" y="43127"/>
                      <a:pt x="0" y="42981"/>
                    </a:cubicBezTo>
                  </a:path>
                  <a:path w="24663" h="43200" stroke="0" extrusionOk="0">
                    <a:moveTo>
                      <a:pt x="3062" y="0"/>
                    </a:moveTo>
                    <a:cubicBezTo>
                      <a:pt x="14992" y="0"/>
                      <a:pt x="24663" y="9670"/>
                      <a:pt x="24663" y="21600"/>
                    </a:cubicBezTo>
                    <a:cubicBezTo>
                      <a:pt x="24663" y="33529"/>
                      <a:pt x="14992" y="43200"/>
                      <a:pt x="3063" y="43200"/>
                    </a:cubicBezTo>
                    <a:cubicBezTo>
                      <a:pt x="2038" y="43200"/>
                      <a:pt x="1014" y="43127"/>
                      <a:pt x="0" y="42981"/>
                    </a:cubicBezTo>
                    <a:lnTo>
                      <a:pt x="3063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5372" name="Freeform 332"/>
            <p:cNvSpPr>
              <a:spLocks/>
            </p:cNvSpPr>
            <p:nvPr/>
          </p:nvSpPr>
          <p:spPr bwMode="auto">
            <a:xfrm>
              <a:off x="3501" y="1026"/>
              <a:ext cx="326" cy="225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63" y="100"/>
                </a:cxn>
                <a:cxn ang="0">
                  <a:pos x="263" y="62"/>
                </a:cxn>
                <a:cxn ang="0">
                  <a:pos x="326" y="0"/>
                </a:cxn>
              </a:cxnLst>
              <a:rect l="0" t="0" r="r" b="b"/>
              <a:pathLst>
                <a:path w="326" h="225">
                  <a:moveTo>
                    <a:pt x="0" y="225"/>
                  </a:moveTo>
                  <a:cubicBezTo>
                    <a:pt x="9" y="176"/>
                    <a:pt x="19" y="127"/>
                    <a:pt x="63" y="100"/>
                  </a:cubicBezTo>
                  <a:cubicBezTo>
                    <a:pt x="107" y="73"/>
                    <a:pt x="219" y="79"/>
                    <a:pt x="263" y="62"/>
                  </a:cubicBezTo>
                  <a:cubicBezTo>
                    <a:pt x="307" y="45"/>
                    <a:pt x="309" y="15"/>
                    <a:pt x="32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15373" name="Text Box 333"/>
            <p:cNvSpPr txBox="1">
              <a:spLocks noChangeArrowheads="1"/>
            </p:cNvSpPr>
            <p:nvPr/>
          </p:nvSpPr>
          <p:spPr bwMode="auto">
            <a:xfrm>
              <a:off x="3717" y="595"/>
              <a:ext cx="172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74" name="Text Box 334"/>
            <p:cNvSpPr txBox="1">
              <a:spLocks noChangeArrowheads="1"/>
            </p:cNvSpPr>
            <p:nvPr/>
          </p:nvSpPr>
          <p:spPr bwMode="auto">
            <a:xfrm>
              <a:off x="5065" y="1331"/>
              <a:ext cx="172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75" name="Freeform 335"/>
            <p:cNvSpPr>
              <a:spLocks/>
            </p:cNvSpPr>
            <p:nvPr/>
          </p:nvSpPr>
          <p:spPr bwMode="auto">
            <a:xfrm rot="-11772495">
              <a:off x="5031" y="1857"/>
              <a:ext cx="326" cy="225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63" y="100"/>
                </a:cxn>
                <a:cxn ang="0">
                  <a:pos x="263" y="62"/>
                </a:cxn>
                <a:cxn ang="0">
                  <a:pos x="326" y="0"/>
                </a:cxn>
              </a:cxnLst>
              <a:rect l="0" t="0" r="r" b="b"/>
              <a:pathLst>
                <a:path w="326" h="225">
                  <a:moveTo>
                    <a:pt x="0" y="225"/>
                  </a:moveTo>
                  <a:cubicBezTo>
                    <a:pt x="9" y="176"/>
                    <a:pt x="19" y="127"/>
                    <a:pt x="63" y="100"/>
                  </a:cubicBezTo>
                  <a:cubicBezTo>
                    <a:pt x="107" y="73"/>
                    <a:pt x="219" y="79"/>
                    <a:pt x="263" y="62"/>
                  </a:cubicBezTo>
                  <a:cubicBezTo>
                    <a:pt x="307" y="45"/>
                    <a:pt x="309" y="15"/>
                    <a:pt x="32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15376" name="Line 336"/>
            <p:cNvSpPr>
              <a:spLocks noChangeShapeType="1"/>
            </p:cNvSpPr>
            <p:nvPr/>
          </p:nvSpPr>
          <p:spPr bwMode="auto">
            <a:xfrm rot="2773540">
              <a:off x="4908" y="2619"/>
              <a:ext cx="1061" cy="180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prstDash val="dash"/>
              <a:round/>
              <a:headEnd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15377" name="Line 337"/>
            <p:cNvSpPr>
              <a:spLocks noChangeShapeType="1"/>
            </p:cNvSpPr>
            <p:nvPr/>
          </p:nvSpPr>
          <p:spPr bwMode="auto">
            <a:xfrm flipH="1">
              <a:off x="5024" y="2063"/>
              <a:ext cx="1152" cy="1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prstDash val="dash"/>
              <a:round/>
              <a:headEnd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15378" name="Arc 338"/>
            <p:cNvSpPr>
              <a:spLocks/>
            </p:cNvSpPr>
            <p:nvPr/>
          </p:nvSpPr>
          <p:spPr bwMode="auto">
            <a:xfrm rot="4568339">
              <a:off x="5132" y="2072"/>
              <a:ext cx="173" cy="180"/>
            </a:xfrm>
            <a:custGeom>
              <a:avLst/>
              <a:gdLst>
                <a:gd name="G0" fmla="+- 390 0 0"/>
                <a:gd name="G1" fmla="+- 21600 0 0"/>
                <a:gd name="G2" fmla="+- 21600 0 0"/>
                <a:gd name="T0" fmla="*/ 0 w 21990"/>
                <a:gd name="T1" fmla="*/ 4 h 21600"/>
                <a:gd name="T2" fmla="*/ 21990 w 21990"/>
                <a:gd name="T3" fmla="*/ 21600 h 21600"/>
                <a:gd name="T4" fmla="*/ 390 w 219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90" h="21600" fill="none" extrusionOk="0">
                  <a:moveTo>
                    <a:pt x="-1" y="3"/>
                  </a:moveTo>
                  <a:cubicBezTo>
                    <a:pt x="129" y="1"/>
                    <a:pt x="259" y="-1"/>
                    <a:pt x="390" y="0"/>
                  </a:cubicBezTo>
                  <a:cubicBezTo>
                    <a:pt x="12319" y="0"/>
                    <a:pt x="21990" y="9670"/>
                    <a:pt x="21990" y="21600"/>
                  </a:cubicBezTo>
                </a:path>
                <a:path w="21990" h="21600" stroke="0" extrusionOk="0">
                  <a:moveTo>
                    <a:pt x="-1" y="3"/>
                  </a:moveTo>
                  <a:cubicBezTo>
                    <a:pt x="129" y="1"/>
                    <a:pt x="259" y="-1"/>
                    <a:pt x="390" y="0"/>
                  </a:cubicBezTo>
                  <a:cubicBezTo>
                    <a:pt x="12319" y="0"/>
                    <a:pt x="21990" y="9670"/>
                    <a:pt x="21990" y="21600"/>
                  </a:cubicBezTo>
                  <a:lnTo>
                    <a:pt x="39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15379" name="Text Box 339"/>
            <p:cNvSpPr txBox="1">
              <a:spLocks noChangeArrowheads="1"/>
            </p:cNvSpPr>
            <p:nvPr/>
          </p:nvSpPr>
          <p:spPr bwMode="auto">
            <a:xfrm>
              <a:off x="5241" y="2047"/>
              <a:ext cx="540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</a:t>
              </a:r>
              <a:r>
                <a:rPr kumimoji="0" lang="en-US" sz="1800" b="0" i="1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5381" name="Rectangle 3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15380" name="Object 340"/>
          <p:cNvGraphicFramePr>
            <a:graphicFrameLocks noChangeAspect="1"/>
          </p:cNvGraphicFramePr>
          <p:nvPr/>
        </p:nvGraphicFramePr>
        <p:xfrm>
          <a:off x="3305175" y="1285875"/>
          <a:ext cx="4651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42" name="Формула" r:id="rId4" imgW="291847" imgH="266469" progId="Equation.3">
                  <p:embed/>
                </p:oleObj>
              </mc:Choice>
              <mc:Fallback>
                <p:oleObj name="Формула" r:id="rId4" imgW="291847" imgH="26646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75" y="1285875"/>
                        <a:ext cx="465138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82" name="Object 342"/>
          <p:cNvGraphicFramePr>
            <a:graphicFrameLocks noChangeAspect="1"/>
          </p:cNvGraphicFramePr>
          <p:nvPr/>
        </p:nvGraphicFramePr>
        <p:xfrm>
          <a:off x="4729163" y="2071688"/>
          <a:ext cx="4635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43" name="Формула" r:id="rId6" imgW="291847" imgH="266469" progId="Equation.3">
                  <p:embed/>
                </p:oleObj>
              </mc:Choice>
              <mc:Fallback>
                <p:oleObj name="Формула" r:id="rId6" imgW="291847" imgH="26646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2071688"/>
                        <a:ext cx="4635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84" name="Text Box 344"/>
          <p:cNvSpPr txBox="1">
            <a:spLocks noChangeArrowheads="1"/>
          </p:cNvSpPr>
          <p:nvPr/>
        </p:nvSpPr>
        <p:spPr bwMode="auto">
          <a:xfrm>
            <a:off x="2894232" y="3357562"/>
            <a:ext cx="6429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r>
              <a:rPr kumimoji="0" lang="en-US" sz="32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0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6" name="Rectangle 44"/>
          <p:cNvSpPr>
            <a:spLocks noChangeArrowheads="1"/>
          </p:cNvSpPr>
          <p:nvPr/>
        </p:nvSpPr>
        <p:spPr bwMode="auto">
          <a:xfrm>
            <a:off x="5000628" y="4500570"/>
            <a:ext cx="3214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Работают</a:t>
            </a:r>
            <a:r>
              <a:rPr lang="en-US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ВСЕ </a:t>
            </a:r>
            <a:endParaRPr lang="en-US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вторичные  источники</a:t>
            </a:r>
            <a:endParaRPr lang="ru-RU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7" name="Rectangle 44"/>
          <p:cNvSpPr>
            <a:spLocks noChangeArrowheads="1"/>
          </p:cNvSpPr>
          <p:nvPr/>
        </p:nvSpPr>
        <p:spPr bwMode="auto">
          <a:xfrm>
            <a:off x="7715272" y="4523024"/>
            <a:ext cx="10001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!!</a:t>
            </a:r>
            <a:endParaRPr lang="ru-RU" sz="36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383" name="Object 343"/>
          <p:cNvGraphicFramePr>
            <a:graphicFrameLocks noChangeAspect="1"/>
          </p:cNvGraphicFramePr>
          <p:nvPr/>
        </p:nvGraphicFramePr>
        <p:xfrm>
          <a:off x="2857488" y="6072206"/>
          <a:ext cx="4635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44" name="Формула" r:id="rId8" imgW="291847" imgH="266469" progId="Equation.3">
                  <p:embed/>
                </p:oleObj>
              </mc:Choice>
              <mc:Fallback>
                <p:oleObj name="Формула" r:id="rId8" imgW="291847" imgH="26646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6072206"/>
                        <a:ext cx="4635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44"/>
          <p:cNvGraphicFramePr>
            <a:graphicFrameLocks noChangeAspect="1"/>
          </p:cNvGraphicFramePr>
          <p:nvPr/>
        </p:nvGraphicFramePr>
        <p:xfrm>
          <a:off x="1970088" y="1928813"/>
          <a:ext cx="5238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45" name="Формула" r:id="rId10" imgW="330057" imgH="266584" progId="Equation.3">
                  <p:embed/>
                </p:oleObj>
              </mc:Choice>
              <mc:Fallback>
                <p:oleObj name="Формула" r:id="rId10" imgW="330057" imgH="266584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088" y="1928813"/>
                        <a:ext cx="5238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" name="Text Box 344"/>
          <p:cNvSpPr txBox="1">
            <a:spLocks noChangeArrowheads="1"/>
          </p:cNvSpPr>
          <p:nvPr/>
        </p:nvSpPr>
        <p:spPr bwMode="auto">
          <a:xfrm>
            <a:off x="3214678" y="2643182"/>
            <a:ext cx="6429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Freeform 335"/>
          <p:cNvSpPr>
            <a:spLocks/>
          </p:cNvSpPr>
          <p:nvPr/>
        </p:nvSpPr>
        <p:spPr bwMode="auto">
          <a:xfrm rot="6416155" flipH="1">
            <a:off x="2917129" y="2895591"/>
            <a:ext cx="350207" cy="234778"/>
          </a:xfrm>
          <a:custGeom>
            <a:avLst/>
            <a:gdLst/>
            <a:ahLst/>
            <a:cxnLst>
              <a:cxn ang="0">
                <a:pos x="0" y="225"/>
              </a:cxn>
              <a:cxn ang="0">
                <a:pos x="63" y="100"/>
              </a:cxn>
              <a:cxn ang="0">
                <a:pos x="263" y="62"/>
              </a:cxn>
              <a:cxn ang="0">
                <a:pos x="326" y="0"/>
              </a:cxn>
            </a:cxnLst>
            <a:rect l="0" t="0" r="r" b="b"/>
            <a:pathLst>
              <a:path w="326" h="225">
                <a:moveTo>
                  <a:pt x="0" y="225"/>
                </a:moveTo>
                <a:cubicBezTo>
                  <a:pt x="9" y="176"/>
                  <a:pt x="19" y="127"/>
                  <a:pt x="63" y="100"/>
                </a:cubicBezTo>
                <a:cubicBezTo>
                  <a:pt x="107" y="73"/>
                  <a:pt x="219" y="79"/>
                  <a:pt x="263" y="62"/>
                </a:cubicBezTo>
                <a:cubicBezTo>
                  <a:pt x="307" y="45"/>
                  <a:pt x="309" y="15"/>
                  <a:pt x="326" y="0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07FF0-4B3E-49F9-BEF2-A0CB0C4A351A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8437" name="AutoShape 5"/>
          <p:cNvSpPr>
            <a:spLocks noChangeAspect="1" noChangeArrowheads="1"/>
          </p:cNvSpPr>
          <p:nvPr/>
        </p:nvSpPr>
        <p:spPr bwMode="auto">
          <a:xfrm>
            <a:off x="1042988" y="1268413"/>
            <a:ext cx="7129462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1165225" y="1997075"/>
            <a:ext cx="2698750" cy="27162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96969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2497138" y="2006600"/>
            <a:ext cx="1746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sm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rot="480000">
            <a:off x="2673350" y="2022475"/>
            <a:ext cx="174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rot="1080000">
            <a:off x="2844800" y="2070100"/>
            <a:ext cx="174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rot="1680000">
            <a:off x="3009900" y="2133600"/>
            <a:ext cx="1730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rot="2160000">
            <a:off x="3162300" y="2233613"/>
            <a:ext cx="174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rot="2520000">
            <a:off x="3311525" y="2338388"/>
            <a:ext cx="174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rot="3253540">
            <a:off x="3563938" y="2630488"/>
            <a:ext cx="1793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rot="3853540">
            <a:off x="3648869" y="2790032"/>
            <a:ext cx="1793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rot="4453540">
            <a:off x="3718719" y="2967831"/>
            <a:ext cx="1778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rot="4933540">
            <a:off x="3753644" y="3150394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rot="5293540">
            <a:off x="3771106" y="3334544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 rot="5734343">
            <a:off x="3760788" y="3522663"/>
            <a:ext cx="1793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rot="6214343">
            <a:off x="3726656" y="3712369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rot="6814343">
            <a:off x="3664744" y="3882232"/>
            <a:ext cx="1793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 rot="7414343">
            <a:off x="3586163" y="4043363"/>
            <a:ext cx="1793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rot="7894343">
            <a:off x="3475831" y="4191794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 rot="8254343">
            <a:off x="3360738" y="4333875"/>
            <a:ext cx="174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 rot="8507883">
            <a:off x="3208338" y="4456113"/>
            <a:ext cx="174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 rot="8987883">
            <a:off x="3043238" y="4552950"/>
            <a:ext cx="174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 rot="9587883">
            <a:off x="2881313" y="4624388"/>
            <a:ext cx="1730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 rot="10080000">
            <a:off x="2701925" y="4678363"/>
            <a:ext cx="174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 rot="10667883">
            <a:off x="2509838" y="4710113"/>
            <a:ext cx="1746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sm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>
            <a:off x="2503488" y="2008188"/>
            <a:ext cx="0" cy="27051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 flipV="1">
            <a:off x="1150938" y="3362325"/>
            <a:ext cx="2709862" cy="1588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67" name="Freeform 35"/>
          <p:cNvSpPr>
            <a:spLocks/>
          </p:cNvSpPr>
          <p:nvPr/>
        </p:nvSpPr>
        <p:spPr bwMode="auto">
          <a:xfrm>
            <a:off x="2557463" y="1763713"/>
            <a:ext cx="285750" cy="201612"/>
          </a:xfrm>
          <a:custGeom>
            <a:avLst/>
            <a:gdLst/>
            <a:ahLst/>
            <a:cxnLst>
              <a:cxn ang="0">
                <a:pos x="0" y="225"/>
              </a:cxn>
              <a:cxn ang="0">
                <a:pos x="63" y="100"/>
              </a:cxn>
              <a:cxn ang="0">
                <a:pos x="263" y="62"/>
              </a:cxn>
              <a:cxn ang="0">
                <a:pos x="326" y="0"/>
              </a:cxn>
            </a:cxnLst>
            <a:rect l="0" t="0" r="r" b="b"/>
            <a:pathLst>
              <a:path w="326" h="225">
                <a:moveTo>
                  <a:pt x="0" y="225"/>
                </a:moveTo>
                <a:cubicBezTo>
                  <a:pt x="9" y="176"/>
                  <a:pt x="19" y="127"/>
                  <a:pt x="63" y="100"/>
                </a:cubicBezTo>
                <a:cubicBezTo>
                  <a:pt x="107" y="73"/>
                  <a:pt x="219" y="79"/>
                  <a:pt x="263" y="62"/>
                </a:cubicBezTo>
                <a:cubicBezTo>
                  <a:pt x="307" y="45"/>
                  <a:pt x="309" y="15"/>
                  <a:pt x="326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68" name="Freeform 36"/>
          <p:cNvSpPr>
            <a:spLocks/>
          </p:cNvSpPr>
          <p:nvPr/>
        </p:nvSpPr>
        <p:spPr bwMode="auto">
          <a:xfrm rot="5400000" flipH="1">
            <a:off x="3480594" y="2169319"/>
            <a:ext cx="293688" cy="196850"/>
          </a:xfrm>
          <a:custGeom>
            <a:avLst/>
            <a:gdLst/>
            <a:ahLst/>
            <a:cxnLst>
              <a:cxn ang="0">
                <a:pos x="0" y="225"/>
              </a:cxn>
              <a:cxn ang="0">
                <a:pos x="63" y="100"/>
              </a:cxn>
              <a:cxn ang="0">
                <a:pos x="263" y="62"/>
              </a:cxn>
              <a:cxn ang="0">
                <a:pos x="326" y="0"/>
              </a:cxn>
            </a:cxnLst>
            <a:rect l="0" t="0" r="r" b="b"/>
            <a:pathLst>
              <a:path w="326" h="225">
                <a:moveTo>
                  <a:pt x="0" y="225"/>
                </a:moveTo>
                <a:cubicBezTo>
                  <a:pt x="9" y="176"/>
                  <a:pt x="19" y="127"/>
                  <a:pt x="63" y="100"/>
                </a:cubicBezTo>
                <a:cubicBezTo>
                  <a:pt x="107" y="73"/>
                  <a:pt x="219" y="79"/>
                  <a:pt x="263" y="62"/>
                </a:cubicBezTo>
                <a:cubicBezTo>
                  <a:pt x="307" y="45"/>
                  <a:pt x="309" y="15"/>
                  <a:pt x="326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3660775" y="1792288"/>
            <a:ext cx="65563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2786063" y="4870450"/>
            <a:ext cx="655637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471" name="Freeform 39"/>
          <p:cNvSpPr>
            <a:spLocks/>
          </p:cNvSpPr>
          <p:nvPr/>
        </p:nvSpPr>
        <p:spPr bwMode="auto">
          <a:xfrm rot="10145698" flipH="1">
            <a:off x="2670175" y="4710113"/>
            <a:ext cx="285750" cy="203200"/>
          </a:xfrm>
          <a:custGeom>
            <a:avLst/>
            <a:gdLst/>
            <a:ahLst/>
            <a:cxnLst>
              <a:cxn ang="0">
                <a:pos x="0" y="225"/>
              </a:cxn>
              <a:cxn ang="0">
                <a:pos x="63" y="100"/>
              </a:cxn>
              <a:cxn ang="0">
                <a:pos x="263" y="62"/>
              </a:cxn>
              <a:cxn ang="0">
                <a:pos x="326" y="0"/>
              </a:cxn>
            </a:cxnLst>
            <a:rect l="0" t="0" r="r" b="b"/>
            <a:pathLst>
              <a:path w="326" h="225">
                <a:moveTo>
                  <a:pt x="0" y="225"/>
                </a:moveTo>
                <a:cubicBezTo>
                  <a:pt x="9" y="176"/>
                  <a:pt x="19" y="127"/>
                  <a:pt x="63" y="100"/>
                </a:cubicBezTo>
                <a:cubicBezTo>
                  <a:pt x="107" y="73"/>
                  <a:pt x="219" y="79"/>
                  <a:pt x="263" y="62"/>
                </a:cubicBezTo>
                <a:cubicBezTo>
                  <a:pt x="307" y="45"/>
                  <a:pt x="309" y="15"/>
                  <a:pt x="326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1917700" y="340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474" name="Line 42"/>
          <p:cNvSpPr>
            <a:spLocks noChangeShapeType="1"/>
          </p:cNvSpPr>
          <p:nvPr/>
        </p:nvSpPr>
        <p:spPr bwMode="auto">
          <a:xfrm rot="2773540" flipH="1">
            <a:off x="3303588" y="2714625"/>
            <a:ext cx="998538" cy="39687"/>
          </a:xfrm>
          <a:prstGeom prst="line">
            <a:avLst/>
          </a:prstGeom>
          <a:noFill/>
          <a:ln w="25400">
            <a:solidFill>
              <a:srgbClr val="8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475" name="Line 43"/>
          <p:cNvSpPr>
            <a:spLocks noChangeShapeType="1"/>
          </p:cNvSpPr>
          <p:nvPr/>
        </p:nvSpPr>
        <p:spPr bwMode="auto">
          <a:xfrm flipH="1">
            <a:off x="3413125" y="2381250"/>
            <a:ext cx="1009650" cy="0"/>
          </a:xfrm>
          <a:prstGeom prst="line">
            <a:avLst/>
          </a:prstGeom>
          <a:noFill/>
          <a:ln w="25400">
            <a:solidFill>
              <a:srgbClr val="8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76" name="Arc 44"/>
          <p:cNvSpPr>
            <a:spLocks/>
          </p:cNvSpPr>
          <p:nvPr/>
        </p:nvSpPr>
        <p:spPr bwMode="auto">
          <a:xfrm rot="4568339">
            <a:off x="3618706" y="2397920"/>
            <a:ext cx="155575" cy="157162"/>
          </a:xfrm>
          <a:custGeom>
            <a:avLst/>
            <a:gdLst>
              <a:gd name="G0" fmla="+- 390 0 0"/>
              <a:gd name="G1" fmla="+- 21600 0 0"/>
              <a:gd name="G2" fmla="+- 21600 0 0"/>
              <a:gd name="T0" fmla="*/ 0 w 21990"/>
              <a:gd name="T1" fmla="*/ 4 h 21600"/>
              <a:gd name="T2" fmla="*/ 21990 w 21990"/>
              <a:gd name="T3" fmla="*/ 21600 h 21600"/>
              <a:gd name="T4" fmla="*/ 390 w 2199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990" h="21600" fill="none" extrusionOk="0">
                <a:moveTo>
                  <a:pt x="-1" y="3"/>
                </a:moveTo>
                <a:cubicBezTo>
                  <a:pt x="129" y="1"/>
                  <a:pt x="259" y="-1"/>
                  <a:pt x="390" y="0"/>
                </a:cubicBezTo>
                <a:cubicBezTo>
                  <a:pt x="12319" y="0"/>
                  <a:pt x="21990" y="9670"/>
                  <a:pt x="21990" y="21600"/>
                </a:cubicBezTo>
              </a:path>
              <a:path w="21990" h="21600" stroke="0" extrusionOk="0">
                <a:moveTo>
                  <a:pt x="-1" y="3"/>
                </a:moveTo>
                <a:cubicBezTo>
                  <a:pt x="129" y="1"/>
                  <a:pt x="259" y="-1"/>
                  <a:pt x="390" y="0"/>
                </a:cubicBezTo>
                <a:cubicBezTo>
                  <a:pt x="12319" y="0"/>
                  <a:pt x="21990" y="9670"/>
                  <a:pt x="21990" y="21600"/>
                </a:cubicBezTo>
                <a:lnTo>
                  <a:pt x="39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77" name="Text Box 45"/>
          <p:cNvSpPr txBox="1">
            <a:spLocks noChangeArrowheads="1"/>
          </p:cNvSpPr>
          <p:nvPr/>
        </p:nvSpPr>
        <p:spPr bwMode="auto">
          <a:xfrm>
            <a:off x="3679825" y="2349500"/>
            <a:ext cx="4905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</a:t>
            </a:r>
            <a:r>
              <a:rPr lang="en-US" sz="2400" i="1" baseline="-25000" dirty="0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971550" y="5562600"/>
            <a:ext cx="748823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srgbClr val="0000FF"/>
                </a:solidFill>
                <a:latin typeface="Constantia" pitchFamily="18" charset="0"/>
              </a:rPr>
              <a:t>Векторные диаграммы – открыта одна (</a:t>
            </a:r>
            <a:r>
              <a:rPr lang="ru-RU" i="1" dirty="0">
                <a:solidFill>
                  <a:srgbClr val="0000FF"/>
                </a:solidFill>
                <a:latin typeface="Times New Roman" pitchFamily="18" charset="0"/>
              </a:rPr>
              <a:t>а</a:t>
            </a:r>
            <a:r>
              <a:rPr lang="ru-RU" dirty="0">
                <a:solidFill>
                  <a:srgbClr val="0000FF"/>
                </a:solidFill>
                <a:latin typeface="Constantia" pitchFamily="18" charset="0"/>
              </a:rPr>
              <a:t>) и две (</a:t>
            </a:r>
            <a:r>
              <a:rPr lang="ru-RU" i="1" dirty="0">
                <a:solidFill>
                  <a:srgbClr val="0000FF"/>
                </a:solidFill>
                <a:latin typeface="Constantia" pitchFamily="18" charset="0"/>
              </a:rPr>
              <a:t>б</a:t>
            </a:r>
            <a:r>
              <a:rPr lang="ru-RU" dirty="0">
                <a:solidFill>
                  <a:srgbClr val="0000FF"/>
                </a:solidFill>
                <a:latin typeface="Constantia" pitchFamily="18" charset="0"/>
              </a:rPr>
              <a:t>) зоны Френеля</a:t>
            </a:r>
          </a:p>
        </p:txBody>
      </p:sp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1268413" y="4921250"/>
            <a:ext cx="6064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</a:rPr>
              <a:t>a)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6142038" y="1982788"/>
            <a:ext cx="1416050" cy="2741612"/>
            <a:chOff x="4590" y="4127"/>
            <a:chExt cx="1557" cy="3005"/>
          </a:xfrm>
        </p:grpSpPr>
        <p:sp>
          <p:nvSpPr>
            <p:cNvPr id="18481" name="Line 49"/>
            <p:cNvSpPr>
              <a:spLocks noChangeShapeType="1"/>
            </p:cNvSpPr>
            <p:nvPr/>
          </p:nvSpPr>
          <p:spPr bwMode="auto">
            <a:xfrm>
              <a:off x="4590" y="4127"/>
              <a:ext cx="199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82" name="Line 50"/>
            <p:cNvSpPr>
              <a:spLocks noChangeShapeType="1"/>
            </p:cNvSpPr>
            <p:nvPr/>
          </p:nvSpPr>
          <p:spPr bwMode="auto">
            <a:xfrm rot="480000">
              <a:off x="4791" y="4146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83" name="Line 51"/>
            <p:cNvSpPr>
              <a:spLocks noChangeShapeType="1"/>
            </p:cNvSpPr>
            <p:nvPr/>
          </p:nvSpPr>
          <p:spPr bwMode="auto">
            <a:xfrm rot="1080000">
              <a:off x="4986" y="4198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84" name="Line 52"/>
            <p:cNvSpPr>
              <a:spLocks noChangeShapeType="1"/>
            </p:cNvSpPr>
            <p:nvPr/>
          </p:nvSpPr>
          <p:spPr bwMode="auto">
            <a:xfrm rot="1680000">
              <a:off x="5174" y="4269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85" name="Line 53"/>
            <p:cNvSpPr>
              <a:spLocks noChangeShapeType="1"/>
            </p:cNvSpPr>
            <p:nvPr/>
          </p:nvSpPr>
          <p:spPr bwMode="auto">
            <a:xfrm rot="2160000">
              <a:off x="5349" y="4379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86" name="Line 54"/>
            <p:cNvSpPr>
              <a:spLocks noChangeShapeType="1"/>
            </p:cNvSpPr>
            <p:nvPr/>
          </p:nvSpPr>
          <p:spPr bwMode="auto">
            <a:xfrm rot="2520000">
              <a:off x="5519" y="4497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87" name="Line 55"/>
            <p:cNvSpPr>
              <a:spLocks noChangeShapeType="1"/>
            </p:cNvSpPr>
            <p:nvPr/>
          </p:nvSpPr>
          <p:spPr bwMode="auto">
            <a:xfrm rot="2773540">
              <a:off x="5672" y="4644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88" name="Line 56"/>
            <p:cNvSpPr>
              <a:spLocks noChangeShapeType="1"/>
            </p:cNvSpPr>
            <p:nvPr/>
          </p:nvSpPr>
          <p:spPr bwMode="auto">
            <a:xfrm rot="3253540">
              <a:off x="5810" y="4821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89" name="Line 57"/>
            <p:cNvSpPr>
              <a:spLocks noChangeShapeType="1"/>
            </p:cNvSpPr>
            <p:nvPr/>
          </p:nvSpPr>
          <p:spPr bwMode="auto">
            <a:xfrm rot="3853540">
              <a:off x="5907" y="4998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90" name="Line 58"/>
            <p:cNvSpPr>
              <a:spLocks noChangeShapeType="1"/>
            </p:cNvSpPr>
            <p:nvPr/>
          </p:nvSpPr>
          <p:spPr bwMode="auto">
            <a:xfrm rot="4453540">
              <a:off x="5986" y="5196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91" name="Line 59"/>
            <p:cNvSpPr>
              <a:spLocks noChangeShapeType="1"/>
            </p:cNvSpPr>
            <p:nvPr/>
          </p:nvSpPr>
          <p:spPr bwMode="auto">
            <a:xfrm rot="4933540">
              <a:off x="6027" y="5398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92" name="Line 60"/>
            <p:cNvSpPr>
              <a:spLocks noChangeShapeType="1"/>
            </p:cNvSpPr>
            <p:nvPr/>
          </p:nvSpPr>
          <p:spPr bwMode="auto">
            <a:xfrm rot="5293540">
              <a:off x="6047" y="5602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93" name="Line 61"/>
            <p:cNvSpPr>
              <a:spLocks noChangeShapeType="1"/>
            </p:cNvSpPr>
            <p:nvPr/>
          </p:nvSpPr>
          <p:spPr bwMode="auto">
            <a:xfrm rot="5734343">
              <a:off x="6035" y="5812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94" name="Line 62"/>
            <p:cNvSpPr>
              <a:spLocks noChangeShapeType="1"/>
            </p:cNvSpPr>
            <p:nvPr/>
          </p:nvSpPr>
          <p:spPr bwMode="auto">
            <a:xfrm rot="6214343">
              <a:off x="5996" y="6022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95" name="Line 63"/>
            <p:cNvSpPr>
              <a:spLocks noChangeShapeType="1"/>
            </p:cNvSpPr>
            <p:nvPr/>
          </p:nvSpPr>
          <p:spPr bwMode="auto">
            <a:xfrm rot="6814343">
              <a:off x="5925" y="6211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96" name="Line 64"/>
            <p:cNvSpPr>
              <a:spLocks noChangeShapeType="1"/>
            </p:cNvSpPr>
            <p:nvPr/>
          </p:nvSpPr>
          <p:spPr bwMode="auto">
            <a:xfrm rot="7414343">
              <a:off x="5836" y="6391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97" name="Line 65"/>
            <p:cNvSpPr>
              <a:spLocks noChangeShapeType="1"/>
            </p:cNvSpPr>
            <p:nvPr/>
          </p:nvSpPr>
          <p:spPr bwMode="auto">
            <a:xfrm rot="7894343">
              <a:off x="5710" y="6555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98" name="Line 66"/>
            <p:cNvSpPr>
              <a:spLocks noChangeShapeType="1"/>
            </p:cNvSpPr>
            <p:nvPr/>
          </p:nvSpPr>
          <p:spPr bwMode="auto">
            <a:xfrm rot="8254343">
              <a:off x="5576" y="6713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99" name="Line 67"/>
            <p:cNvSpPr>
              <a:spLocks noChangeShapeType="1"/>
            </p:cNvSpPr>
            <p:nvPr/>
          </p:nvSpPr>
          <p:spPr bwMode="auto">
            <a:xfrm rot="8507883">
              <a:off x="5401" y="6849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00" name="Line 68"/>
            <p:cNvSpPr>
              <a:spLocks noChangeShapeType="1"/>
            </p:cNvSpPr>
            <p:nvPr/>
          </p:nvSpPr>
          <p:spPr bwMode="auto">
            <a:xfrm rot="8987883">
              <a:off x="5213" y="6957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01" name="Line 69"/>
            <p:cNvSpPr>
              <a:spLocks noChangeShapeType="1"/>
            </p:cNvSpPr>
            <p:nvPr/>
          </p:nvSpPr>
          <p:spPr bwMode="auto">
            <a:xfrm rot="9587883">
              <a:off x="5027" y="7036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02" name="Line 70"/>
            <p:cNvSpPr>
              <a:spLocks noChangeShapeType="1"/>
            </p:cNvSpPr>
            <p:nvPr/>
          </p:nvSpPr>
          <p:spPr bwMode="auto">
            <a:xfrm rot="10080000">
              <a:off x="4823" y="7097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03" name="Line 71"/>
            <p:cNvSpPr>
              <a:spLocks noChangeShapeType="1"/>
            </p:cNvSpPr>
            <p:nvPr/>
          </p:nvSpPr>
          <p:spPr bwMode="auto">
            <a:xfrm rot="10667883">
              <a:off x="4604" y="7131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8504" name="Line 72"/>
          <p:cNvSpPr>
            <a:spLocks noChangeShapeType="1"/>
          </p:cNvSpPr>
          <p:nvPr/>
        </p:nvSpPr>
        <p:spPr bwMode="auto">
          <a:xfrm>
            <a:off x="6135688" y="1995488"/>
            <a:ext cx="1587" cy="274161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none" w="sm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505" name="Text Box 73"/>
          <p:cNvSpPr txBox="1">
            <a:spLocks noChangeArrowheads="1"/>
          </p:cNvSpPr>
          <p:nvPr/>
        </p:nvSpPr>
        <p:spPr bwMode="auto">
          <a:xfrm>
            <a:off x="6034088" y="22590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506" name="Freeform 74"/>
          <p:cNvSpPr>
            <a:spLocks/>
          </p:cNvSpPr>
          <p:nvPr/>
        </p:nvSpPr>
        <p:spPr bwMode="auto">
          <a:xfrm rot="4468553">
            <a:off x="6156326" y="2063750"/>
            <a:ext cx="296862" cy="204787"/>
          </a:xfrm>
          <a:custGeom>
            <a:avLst/>
            <a:gdLst/>
            <a:ahLst/>
            <a:cxnLst>
              <a:cxn ang="0">
                <a:pos x="0" y="225"/>
              </a:cxn>
              <a:cxn ang="0">
                <a:pos x="63" y="100"/>
              </a:cxn>
              <a:cxn ang="0">
                <a:pos x="263" y="62"/>
              </a:cxn>
              <a:cxn ang="0">
                <a:pos x="326" y="0"/>
              </a:cxn>
            </a:cxnLst>
            <a:rect l="0" t="0" r="r" b="b"/>
            <a:pathLst>
              <a:path w="326" h="225">
                <a:moveTo>
                  <a:pt x="0" y="225"/>
                </a:moveTo>
                <a:cubicBezTo>
                  <a:pt x="9" y="176"/>
                  <a:pt x="19" y="127"/>
                  <a:pt x="63" y="100"/>
                </a:cubicBezTo>
                <a:cubicBezTo>
                  <a:pt x="107" y="73"/>
                  <a:pt x="219" y="79"/>
                  <a:pt x="263" y="62"/>
                </a:cubicBezTo>
                <a:cubicBezTo>
                  <a:pt x="307" y="45"/>
                  <a:pt x="309" y="15"/>
                  <a:pt x="326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 flipH="1" flipV="1">
            <a:off x="4852988" y="2112963"/>
            <a:ext cx="1303337" cy="2605087"/>
            <a:chOff x="4590" y="4127"/>
            <a:chExt cx="1557" cy="3005"/>
          </a:xfrm>
        </p:grpSpPr>
        <p:sp>
          <p:nvSpPr>
            <p:cNvPr id="18508" name="Line 76"/>
            <p:cNvSpPr>
              <a:spLocks noChangeShapeType="1"/>
            </p:cNvSpPr>
            <p:nvPr/>
          </p:nvSpPr>
          <p:spPr bwMode="auto">
            <a:xfrm>
              <a:off x="4590" y="4127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09" name="Line 77"/>
            <p:cNvSpPr>
              <a:spLocks noChangeShapeType="1"/>
            </p:cNvSpPr>
            <p:nvPr/>
          </p:nvSpPr>
          <p:spPr bwMode="auto">
            <a:xfrm rot="480000">
              <a:off x="4791" y="4146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10" name="Line 78"/>
            <p:cNvSpPr>
              <a:spLocks noChangeShapeType="1"/>
            </p:cNvSpPr>
            <p:nvPr/>
          </p:nvSpPr>
          <p:spPr bwMode="auto">
            <a:xfrm rot="1080000">
              <a:off x="4986" y="4198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11" name="Line 79"/>
            <p:cNvSpPr>
              <a:spLocks noChangeShapeType="1"/>
            </p:cNvSpPr>
            <p:nvPr/>
          </p:nvSpPr>
          <p:spPr bwMode="auto">
            <a:xfrm rot="1680000">
              <a:off x="5174" y="4269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12" name="Line 80"/>
            <p:cNvSpPr>
              <a:spLocks noChangeShapeType="1"/>
            </p:cNvSpPr>
            <p:nvPr/>
          </p:nvSpPr>
          <p:spPr bwMode="auto">
            <a:xfrm rot="2160000">
              <a:off x="5349" y="4379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13" name="Line 81"/>
            <p:cNvSpPr>
              <a:spLocks noChangeShapeType="1"/>
            </p:cNvSpPr>
            <p:nvPr/>
          </p:nvSpPr>
          <p:spPr bwMode="auto">
            <a:xfrm rot="2520000">
              <a:off x="5519" y="4497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14" name="Line 82"/>
            <p:cNvSpPr>
              <a:spLocks noChangeShapeType="1"/>
            </p:cNvSpPr>
            <p:nvPr/>
          </p:nvSpPr>
          <p:spPr bwMode="auto">
            <a:xfrm rot="2773540">
              <a:off x="5672" y="4644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15" name="Line 83"/>
            <p:cNvSpPr>
              <a:spLocks noChangeShapeType="1"/>
            </p:cNvSpPr>
            <p:nvPr/>
          </p:nvSpPr>
          <p:spPr bwMode="auto">
            <a:xfrm rot="3253540">
              <a:off x="5810" y="4821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16" name="Line 84"/>
            <p:cNvSpPr>
              <a:spLocks noChangeShapeType="1"/>
            </p:cNvSpPr>
            <p:nvPr/>
          </p:nvSpPr>
          <p:spPr bwMode="auto">
            <a:xfrm rot="3853540">
              <a:off x="5907" y="4998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17" name="Line 85"/>
            <p:cNvSpPr>
              <a:spLocks noChangeShapeType="1"/>
            </p:cNvSpPr>
            <p:nvPr/>
          </p:nvSpPr>
          <p:spPr bwMode="auto">
            <a:xfrm rot="4453540">
              <a:off x="5986" y="5196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18" name="Line 86"/>
            <p:cNvSpPr>
              <a:spLocks noChangeShapeType="1"/>
            </p:cNvSpPr>
            <p:nvPr/>
          </p:nvSpPr>
          <p:spPr bwMode="auto">
            <a:xfrm rot="4933540">
              <a:off x="6027" y="5398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19" name="Line 87"/>
            <p:cNvSpPr>
              <a:spLocks noChangeShapeType="1"/>
            </p:cNvSpPr>
            <p:nvPr/>
          </p:nvSpPr>
          <p:spPr bwMode="auto">
            <a:xfrm rot="5293540">
              <a:off x="6047" y="5602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20" name="Line 88"/>
            <p:cNvSpPr>
              <a:spLocks noChangeShapeType="1"/>
            </p:cNvSpPr>
            <p:nvPr/>
          </p:nvSpPr>
          <p:spPr bwMode="auto">
            <a:xfrm rot="5734343">
              <a:off x="6035" y="5812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21" name="Line 89"/>
            <p:cNvSpPr>
              <a:spLocks noChangeShapeType="1"/>
            </p:cNvSpPr>
            <p:nvPr/>
          </p:nvSpPr>
          <p:spPr bwMode="auto">
            <a:xfrm rot="6214343">
              <a:off x="5996" y="6022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22" name="Line 90"/>
            <p:cNvSpPr>
              <a:spLocks noChangeShapeType="1"/>
            </p:cNvSpPr>
            <p:nvPr/>
          </p:nvSpPr>
          <p:spPr bwMode="auto">
            <a:xfrm rot="6814343">
              <a:off x="5925" y="6211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23" name="Line 91"/>
            <p:cNvSpPr>
              <a:spLocks noChangeShapeType="1"/>
            </p:cNvSpPr>
            <p:nvPr/>
          </p:nvSpPr>
          <p:spPr bwMode="auto">
            <a:xfrm rot="7414343">
              <a:off x="5836" y="6391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24" name="Line 92"/>
            <p:cNvSpPr>
              <a:spLocks noChangeShapeType="1"/>
            </p:cNvSpPr>
            <p:nvPr/>
          </p:nvSpPr>
          <p:spPr bwMode="auto">
            <a:xfrm rot="7894343">
              <a:off x="5710" y="6555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25" name="Line 93"/>
            <p:cNvSpPr>
              <a:spLocks noChangeShapeType="1"/>
            </p:cNvSpPr>
            <p:nvPr/>
          </p:nvSpPr>
          <p:spPr bwMode="auto">
            <a:xfrm rot="8254343">
              <a:off x="5576" y="6713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26" name="Line 94"/>
            <p:cNvSpPr>
              <a:spLocks noChangeShapeType="1"/>
            </p:cNvSpPr>
            <p:nvPr/>
          </p:nvSpPr>
          <p:spPr bwMode="auto">
            <a:xfrm rot="8507883">
              <a:off x="5401" y="6849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27" name="Line 95"/>
            <p:cNvSpPr>
              <a:spLocks noChangeShapeType="1"/>
            </p:cNvSpPr>
            <p:nvPr/>
          </p:nvSpPr>
          <p:spPr bwMode="auto">
            <a:xfrm rot="8987883">
              <a:off x="5213" y="6957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28" name="Line 96"/>
            <p:cNvSpPr>
              <a:spLocks noChangeShapeType="1"/>
            </p:cNvSpPr>
            <p:nvPr/>
          </p:nvSpPr>
          <p:spPr bwMode="auto">
            <a:xfrm rot="9587883">
              <a:off x="5027" y="7036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29" name="Line 97"/>
            <p:cNvSpPr>
              <a:spLocks noChangeShapeType="1"/>
            </p:cNvSpPr>
            <p:nvPr/>
          </p:nvSpPr>
          <p:spPr bwMode="auto">
            <a:xfrm rot="10080000">
              <a:off x="4823" y="7097"/>
              <a:ext cx="1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30" name="Line 98"/>
            <p:cNvSpPr>
              <a:spLocks noChangeShapeType="1"/>
            </p:cNvSpPr>
            <p:nvPr/>
          </p:nvSpPr>
          <p:spPr bwMode="auto">
            <a:xfrm rot="10667883">
              <a:off x="4604" y="7131"/>
              <a:ext cx="199" cy="1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 type="triangle" w="med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8531" name="Line 99"/>
          <p:cNvSpPr>
            <a:spLocks noChangeShapeType="1"/>
          </p:cNvSpPr>
          <p:nvPr/>
        </p:nvSpPr>
        <p:spPr bwMode="auto">
          <a:xfrm>
            <a:off x="6140450" y="1987550"/>
            <a:ext cx="1588" cy="13652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532" name="Text Box 100"/>
          <p:cNvSpPr txBox="1">
            <a:spLocks noChangeArrowheads="1"/>
          </p:cNvSpPr>
          <p:nvPr/>
        </p:nvSpPr>
        <p:spPr bwMode="auto">
          <a:xfrm>
            <a:off x="5073650" y="4919663"/>
            <a:ext cx="614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</a:rPr>
              <a:t>б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8533" name="Object 340"/>
          <p:cNvGraphicFramePr>
            <a:graphicFrameLocks noChangeAspect="1"/>
          </p:cNvGraphicFramePr>
          <p:nvPr/>
        </p:nvGraphicFramePr>
        <p:xfrm>
          <a:off x="2911475" y="1439863"/>
          <a:ext cx="4651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65" name="Формула" r:id="rId4" imgW="291847" imgH="266469" progId="Equation.3">
                  <p:embed/>
                </p:oleObj>
              </mc:Choice>
              <mc:Fallback>
                <p:oleObj name="Формула" r:id="rId4" imgW="291847" imgH="26646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75" y="1439863"/>
                        <a:ext cx="465138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4" name="Object 340"/>
          <p:cNvGraphicFramePr>
            <a:graphicFrameLocks noChangeAspect="1"/>
          </p:cNvGraphicFramePr>
          <p:nvPr/>
        </p:nvGraphicFramePr>
        <p:xfrm>
          <a:off x="3729038" y="1782763"/>
          <a:ext cx="423862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66" name="Формула" r:id="rId6" imgW="266469" imgH="253780" progId="Equation.3">
                  <p:embed/>
                </p:oleObj>
              </mc:Choice>
              <mc:Fallback>
                <p:oleObj name="Формула" r:id="rId6" imgW="266469" imgH="2537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1782763"/>
                        <a:ext cx="423862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" name="Object 340"/>
          <p:cNvGraphicFramePr>
            <a:graphicFrameLocks noChangeAspect="1"/>
          </p:cNvGraphicFramePr>
          <p:nvPr/>
        </p:nvGraphicFramePr>
        <p:xfrm>
          <a:off x="3006725" y="4733925"/>
          <a:ext cx="4254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67" name="Формула" r:id="rId8" imgW="266469" imgH="253780" progId="Equation.3">
                  <p:embed/>
                </p:oleObj>
              </mc:Choice>
              <mc:Fallback>
                <p:oleObj name="Формула" r:id="rId8" imgW="266469" imgH="2537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25" y="4733925"/>
                        <a:ext cx="42545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7" name="Line 105"/>
          <p:cNvSpPr>
            <a:spLocks noChangeShapeType="1"/>
          </p:cNvSpPr>
          <p:nvPr/>
        </p:nvSpPr>
        <p:spPr bwMode="auto">
          <a:xfrm rot="2773540">
            <a:off x="3444082" y="2470944"/>
            <a:ext cx="1778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538" name="Text Box 344"/>
          <p:cNvSpPr txBox="1">
            <a:spLocks noChangeArrowheads="1"/>
          </p:cNvSpPr>
          <p:nvPr/>
        </p:nvSpPr>
        <p:spPr bwMode="auto">
          <a:xfrm>
            <a:off x="2555875" y="3505200"/>
            <a:ext cx="81438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sz="3200" i="1" baseline="-25000" dirty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en-US" sz="3200" baseline="-25000" dirty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8539" name="Text Box 344"/>
          <p:cNvSpPr txBox="1">
            <a:spLocks noChangeArrowheads="1"/>
          </p:cNvSpPr>
          <p:nvPr/>
        </p:nvSpPr>
        <p:spPr bwMode="auto">
          <a:xfrm>
            <a:off x="6227763" y="2200275"/>
            <a:ext cx="13684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sz="3200" i="1" baseline="-25000" dirty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en-US" sz="3200" baseline="-25000" dirty="0">
                <a:solidFill>
                  <a:srgbClr val="FF0000"/>
                </a:solidFill>
                <a:latin typeface="Times New Roman" pitchFamily="18" charset="0"/>
              </a:rPr>
              <a:t>(I+II)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8540" name="Rectangle 5"/>
          <p:cNvSpPr txBox="1">
            <a:spLocks/>
          </p:cNvSpPr>
          <p:nvPr/>
        </p:nvSpPr>
        <p:spPr bwMode="auto">
          <a:xfrm>
            <a:off x="428625" y="357188"/>
            <a:ext cx="3429000" cy="428625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dirty="0">
                <a:solidFill>
                  <a:srgbClr val="800000"/>
                </a:solidFill>
                <a:ea typeface="Times New Roman" pitchFamily="18" charset="0"/>
              </a:rPr>
              <a:t>2.</a:t>
            </a:r>
            <a:r>
              <a:rPr lang="en-US" b="1" dirty="0">
                <a:solidFill>
                  <a:srgbClr val="800000"/>
                </a:solidFill>
                <a:ea typeface="Times New Roman" pitchFamily="18" charset="0"/>
              </a:rPr>
              <a:t>2</a:t>
            </a:r>
            <a:r>
              <a:rPr lang="ru-RU" b="1" dirty="0">
                <a:solidFill>
                  <a:srgbClr val="800000"/>
                </a:solidFill>
                <a:ea typeface="Times New Roman" pitchFamily="18" charset="0"/>
              </a:rPr>
              <a:t>. Основные результаты </a:t>
            </a:r>
            <a:endParaRPr lang="ru-RU" sz="700" dirty="0"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8F76C2C-57E5-468C-8DD8-E4687B100608}" type="slidenum">
              <a:rPr lang="ru-RU" sz="1600" i="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600" i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i="0" dirty="0"/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i="0" dirty="0"/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285720" y="285728"/>
            <a:ext cx="46365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4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.2.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2.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Другой пример: </a:t>
            </a:r>
            <a:r>
              <a:rPr lang="en-US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“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Кольца Ньютона</a:t>
            </a:r>
            <a:r>
              <a:rPr lang="en-US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”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graphicFrame>
        <p:nvGraphicFramePr>
          <p:cNvPr id="38" name="Object 3"/>
          <p:cNvGraphicFramePr>
            <a:graphicFrameLocks noChangeAspect="1"/>
          </p:cNvGraphicFramePr>
          <p:nvPr/>
        </p:nvGraphicFramePr>
        <p:xfrm>
          <a:off x="7635154" y="4786322"/>
          <a:ext cx="1437440" cy="1071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21" name="Формула" r:id="rId4" imgW="520474" imgH="393529" progId="Equation.3">
                  <p:embed/>
                </p:oleObj>
              </mc:Choice>
              <mc:Fallback>
                <p:oleObj name="Формула" r:id="rId4" imgW="520474" imgH="393529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154" y="4786322"/>
                        <a:ext cx="1437440" cy="10715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Скругленный прямоугольник 38"/>
          <p:cNvSpPr/>
          <p:nvPr/>
        </p:nvSpPr>
        <p:spPr>
          <a:xfrm>
            <a:off x="7643834" y="4786322"/>
            <a:ext cx="1420656" cy="1200152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4161645" y="357166"/>
            <a:ext cx="5357851" cy="1357322"/>
            <a:chOff x="4214810" y="357166"/>
            <a:chExt cx="5357851" cy="1357322"/>
          </a:xfrm>
        </p:grpSpPr>
        <p:grpSp>
          <p:nvGrpSpPr>
            <p:cNvPr id="5" name="Группа 55"/>
            <p:cNvGrpSpPr/>
            <p:nvPr/>
          </p:nvGrpSpPr>
          <p:grpSpPr>
            <a:xfrm>
              <a:off x="4214810" y="357166"/>
              <a:ext cx="5357851" cy="1214446"/>
              <a:chOff x="1118484" y="4143379"/>
              <a:chExt cx="3558660" cy="1214446"/>
            </a:xfrm>
          </p:grpSpPr>
          <p:sp>
            <p:nvSpPr>
              <p:cNvPr id="34" name="Rectangle 4"/>
              <p:cNvSpPr>
                <a:spLocks/>
              </p:cNvSpPr>
              <p:nvPr/>
            </p:nvSpPr>
            <p:spPr bwMode="auto">
              <a:xfrm>
                <a:off x="1199363" y="4143379"/>
                <a:ext cx="3477781" cy="571504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min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: 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2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h = m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sym typeface="Symbol"/>
                  </a:rPr>
                  <a:t></a:t>
                </a:r>
                <a:r>
                  <a:rPr lang="en-US" sz="2400" baseline="-25000" dirty="0" smtClean="0">
                    <a:solidFill>
                      <a:srgbClr val="0000FF"/>
                    </a:solidFill>
                    <a:latin typeface="Times New Roman" pitchFamily="18" charset="0"/>
                    <a:sym typeface="Symbol"/>
                  </a:rPr>
                  <a:t>0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ru-RU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,  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m</a:t>
                </a:r>
                <a:r>
                  <a:rPr lang="ru-RU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=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0, </a:t>
                </a:r>
                <a:r>
                  <a:rPr lang="ru-RU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1, 2, …</a:t>
                </a:r>
                <a:r>
                  <a:rPr lang="ru-RU" sz="2400" baseline="-25000" dirty="0" smtClean="0">
                    <a:solidFill>
                      <a:srgbClr val="0000FF"/>
                    </a:solidFill>
                    <a:latin typeface="Times New Roman" pitchFamily="18" charset="0"/>
                    <a:sym typeface="Symbol"/>
                  </a:rPr>
                  <a:t>    </a:t>
                </a:r>
                <a:endParaRPr lang="ru-RU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Rectangle 4"/>
              <p:cNvSpPr>
                <a:spLocks/>
              </p:cNvSpPr>
              <p:nvPr/>
            </p:nvSpPr>
            <p:spPr bwMode="auto">
              <a:xfrm>
                <a:off x="1118484" y="4854587"/>
                <a:ext cx="3416313" cy="50323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max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: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2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h</a:t>
                </a:r>
                <a:r>
                  <a:rPr lang="ru-RU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=</a:t>
                </a:r>
                <a:r>
                  <a:rPr lang="ru-RU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               , 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m</a:t>
                </a:r>
                <a:r>
                  <a:rPr lang="ru-RU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= </a:t>
                </a:r>
                <a:r>
                  <a:rPr lang="ru-RU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1, 2,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3, </a:t>
                </a:r>
                <a:r>
                  <a:rPr lang="ru-RU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…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         </a:t>
                </a:r>
                <a:endParaRPr lang="ru-RU" sz="24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269316" name="Object 4"/>
            <p:cNvGraphicFramePr>
              <a:graphicFrameLocks noChangeAspect="1"/>
            </p:cNvGraphicFramePr>
            <p:nvPr/>
          </p:nvGraphicFramePr>
          <p:xfrm>
            <a:off x="5888132" y="1000108"/>
            <a:ext cx="1095382" cy="714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322" name="Формула" r:id="rId6" imgW="660113" imgH="431613" progId="Equation.3">
                    <p:embed/>
                  </p:oleObj>
                </mc:Choice>
                <mc:Fallback>
                  <p:oleObj name="Формула" r:id="rId6" imgW="660113" imgH="431613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8132" y="1000108"/>
                          <a:ext cx="1095382" cy="7143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Группа 45"/>
          <p:cNvGrpSpPr/>
          <p:nvPr/>
        </p:nvGrpSpPr>
        <p:grpSpPr>
          <a:xfrm>
            <a:off x="285720" y="936625"/>
            <a:ext cx="7286675" cy="5849938"/>
            <a:chOff x="285720" y="936625"/>
            <a:chExt cx="7286675" cy="5849938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285720" y="1314472"/>
              <a:ext cx="7286675" cy="5329238"/>
              <a:chOff x="285720" y="1314472"/>
              <a:chExt cx="7286675" cy="5329238"/>
            </a:xfrm>
          </p:grpSpPr>
          <p:grpSp>
            <p:nvGrpSpPr>
              <p:cNvPr id="2" name="Группа 31"/>
              <p:cNvGrpSpPr/>
              <p:nvPr/>
            </p:nvGrpSpPr>
            <p:grpSpPr>
              <a:xfrm>
                <a:off x="285720" y="1314472"/>
                <a:ext cx="7227887" cy="5329238"/>
                <a:chOff x="896938" y="908050"/>
                <a:chExt cx="7227887" cy="5329238"/>
              </a:xfrm>
            </p:grpSpPr>
            <p:sp>
              <p:nvSpPr>
                <p:cNvPr id="26666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5203825" y="2870200"/>
                  <a:ext cx="458788" cy="55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800" i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R</a:t>
                  </a:r>
                  <a:endParaRPr lang="ru-RU" sz="2800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67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027488" y="908050"/>
                  <a:ext cx="528637" cy="5032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2800" i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О</a:t>
                  </a:r>
                  <a:endParaRPr lang="ru-RU" sz="2800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69" name="Rectangle 45" descr="10%"/>
                <p:cNvSpPr>
                  <a:spLocks noChangeArrowheads="1"/>
                </p:cNvSpPr>
                <p:nvPr/>
              </p:nvSpPr>
              <p:spPr bwMode="auto">
                <a:xfrm>
                  <a:off x="950913" y="5478463"/>
                  <a:ext cx="7173912" cy="758825"/>
                </a:xfrm>
                <a:prstGeom prst="rect">
                  <a:avLst/>
                </a:prstGeom>
                <a:blipFill dpi="0" rotWithShape="0">
                  <a:blip r:embed="rId8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i="1" dirty="0"/>
                </a:p>
              </p:txBody>
            </p:sp>
            <p:sp>
              <p:nvSpPr>
                <p:cNvPr id="26670" name="Arc 46"/>
                <p:cNvSpPr>
                  <a:spLocks/>
                </p:cNvSpPr>
                <p:nvPr/>
              </p:nvSpPr>
              <p:spPr bwMode="auto">
                <a:xfrm flipV="1">
                  <a:off x="900113" y="1660525"/>
                  <a:ext cx="7158037" cy="3806825"/>
                </a:xfrm>
                <a:custGeom>
                  <a:avLst/>
                  <a:gdLst>
                    <a:gd name="G0" fmla="+- 16243 0 0"/>
                    <a:gd name="G1" fmla="+- 21600 0 0"/>
                    <a:gd name="G2" fmla="+- 21600 0 0"/>
                    <a:gd name="T0" fmla="*/ 0 w 32626"/>
                    <a:gd name="T1" fmla="*/ 7362 h 21600"/>
                    <a:gd name="T2" fmla="*/ 32626 w 32626"/>
                    <a:gd name="T3" fmla="*/ 7523 h 21600"/>
                    <a:gd name="T4" fmla="*/ 16243 w 32626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2626" h="21600" fill="none" extrusionOk="0">
                      <a:moveTo>
                        <a:pt x="-1" y="7361"/>
                      </a:moveTo>
                      <a:cubicBezTo>
                        <a:pt x="4101" y="2683"/>
                        <a:pt x="10021" y="-1"/>
                        <a:pt x="16243" y="0"/>
                      </a:cubicBezTo>
                      <a:cubicBezTo>
                        <a:pt x="22539" y="0"/>
                        <a:pt x="28522" y="2747"/>
                        <a:pt x="32625" y="7523"/>
                      </a:cubicBezTo>
                    </a:path>
                    <a:path w="32626" h="21600" stroke="0" extrusionOk="0">
                      <a:moveTo>
                        <a:pt x="-1" y="7361"/>
                      </a:moveTo>
                      <a:cubicBezTo>
                        <a:pt x="4101" y="2683"/>
                        <a:pt x="10021" y="-1"/>
                        <a:pt x="16243" y="0"/>
                      </a:cubicBezTo>
                      <a:cubicBezTo>
                        <a:pt x="22539" y="0"/>
                        <a:pt x="28522" y="2747"/>
                        <a:pt x="32625" y="7523"/>
                      </a:cubicBezTo>
                      <a:lnTo>
                        <a:pt x="16243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i="1" dirty="0"/>
                </a:p>
              </p:txBody>
            </p:sp>
            <p:sp>
              <p:nvSpPr>
                <p:cNvPr id="26671" name="Line 47"/>
                <p:cNvSpPr>
                  <a:spLocks noChangeShapeType="1"/>
                </p:cNvSpPr>
                <p:nvPr/>
              </p:nvSpPr>
              <p:spPr bwMode="auto">
                <a:xfrm>
                  <a:off x="896938" y="4154488"/>
                  <a:ext cx="7158037" cy="158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i="1" dirty="0"/>
                </a:p>
              </p:txBody>
            </p:sp>
            <p:sp>
              <p:nvSpPr>
                <p:cNvPr id="26672" name="Line 48"/>
                <p:cNvSpPr>
                  <a:spLocks noChangeShapeType="1"/>
                </p:cNvSpPr>
                <p:nvPr/>
              </p:nvSpPr>
              <p:spPr bwMode="auto">
                <a:xfrm flipH="1" flipV="1">
                  <a:off x="4548514" y="1275113"/>
                  <a:ext cx="1441424" cy="397989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i="1" dirty="0"/>
                </a:p>
              </p:txBody>
            </p:sp>
            <p:sp>
              <p:nvSpPr>
                <p:cNvPr id="26673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5981700" y="5287963"/>
                  <a:ext cx="0" cy="4699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i="1" dirty="0"/>
                </a:p>
              </p:txBody>
            </p:sp>
            <p:sp>
              <p:nvSpPr>
                <p:cNvPr id="26675" name="Line 51"/>
                <p:cNvSpPr>
                  <a:spLocks noChangeShapeType="1"/>
                </p:cNvSpPr>
                <p:nvPr/>
              </p:nvSpPr>
              <p:spPr bwMode="auto">
                <a:xfrm>
                  <a:off x="4543425" y="5584825"/>
                  <a:ext cx="1438275" cy="1588"/>
                </a:xfrm>
                <a:prstGeom prst="line">
                  <a:avLst/>
                </a:prstGeom>
                <a:noFill/>
                <a:ln w="25400">
                  <a:solidFill>
                    <a:srgbClr val="FF00FF"/>
                  </a:solidFill>
                  <a:round/>
                  <a:headEnd type="triangle" w="lg" len="med"/>
                  <a:tailEnd type="triangle" w="lg" len="med"/>
                </a:ln>
              </p:spPr>
              <p:txBody>
                <a:bodyPr/>
                <a:lstStyle/>
                <a:p>
                  <a:endParaRPr lang="ru-RU" i="1" dirty="0"/>
                </a:p>
              </p:txBody>
            </p:sp>
            <p:sp>
              <p:nvSpPr>
                <p:cNvPr id="26676" name="Line 52"/>
                <p:cNvSpPr>
                  <a:spLocks noChangeShapeType="1"/>
                </p:cNvSpPr>
                <p:nvPr/>
              </p:nvSpPr>
              <p:spPr bwMode="auto">
                <a:xfrm>
                  <a:off x="4529138" y="5241925"/>
                  <a:ext cx="1438275" cy="158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dash"/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 i="1" dirty="0"/>
                </a:p>
              </p:txBody>
            </p:sp>
            <p:sp>
              <p:nvSpPr>
                <p:cNvPr id="26677" name="AutoShape 53"/>
                <p:cNvSpPr>
                  <a:spLocks/>
                </p:cNvSpPr>
                <p:nvPr/>
              </p:nvSpPr>
              <p:spPr bwMode="auto">
                <a:xfrm>
                  <a:off x="4257675" y="1281113"/>
                  <a:ext cx="239713" cy="3922712"/>
                </a:xfrm>
                <a:prstGeom prst="leftBrace">
                  <a:avLst>
                    <a:gd name="adj1" fmla="val 136368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i="1" dirty="0"/>
                </a:p>
              </p:txBody>
            </p:sp>
            <p:sp>
              <p:nvSpPr>
                <p:cNvPr id="26678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3505200" y="2924175"/>
                  <a:ext cx="842963" cy="576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800" i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R</a:t>
                  </a:r>
                  <a:r>
                    <a:rPr lang="ru-RU" sz="2800" i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–</a:t>
                  </a:r>
                  <a:r>
                    <a:rPr lang="en-US" sz="2800" i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h</a:t>
                  </a:r>
                  <a:endParaRPr lang="ru-RU" sz="2800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79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5068888" y="5457825"/>
                  <a:ext cx="582612" cy="635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3200" i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r</a:t>
                  </a:r>
                  <a:r>
                    <a:rPr lang="en-US" sz="3200" i="1" baseline="-250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m</a:t>
                  </a:r>
                  <a:endParaRPr lang="ru-RU" sz="3200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80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6011863" y="5373688"/>
                  <a:ext cx="360362" cy="0"/>
                </a:xfrm>
                <a:prstGeom prst="line">
                  <a:avLst/>
                </a:prstGeom>
                <a:noFill/>
                <a:ln w="25400">
                  <a:solidFill>
                    <a:srgbClr val="FF00FF"/>
                  </a:solidFill>
                  <a:round/>
                  <a:headEnd/>
                  <a:tailEnd type="triangle" w="med" len="lg"/>
                </a:ln>
                <a:effectLst/>
              </p:spPr>
              <p:txBody>
                <a:bodyPr/>
                <a:lstStyle/>
                <a:p>
                  <a:endParaRPr lang="ru-RU" i="1" dirty="0"/>
                </a:p>
              </p:txBody>
            </p:sp>
            <p:sp>
              <p:nvSpPr>
                <p:cNvPr id="26681" name="Line 57"/>
                <p:cNvSpPr>
                  <a:spLocks noChangeShapeType="1"/>
                </p:cNvSpPr>
                <p:nvPr/>
              </p:nvSpPr>
              <p:spPr bwMode="auto">
                <a:xfrm>
                  <a:off x="5988050" y="5276850"/>
                  <a:ext cx="0" cy="215900"/>
                </a:xfrm>
                <a:prstGeom prst="line">
                  <a:avLst/>
                </a:prstGeom>
                <a:noFill/>
                <a:ln w="508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 i="1" dirty="0"/>
                </a:p>
              </p:txBody>
            </p:sp>
            <p:grpSp>
              <p:nvGrpSpPr>
                <p:cNvPr id="3" name="Group 65"/>
                <p:cNvGrpSpPr>
                  <a:grpSpLocks/>
                </p:cNvGrpSpPr>
                <p:nvPr/>
              </p:nvGrpSpPr>
              <p:grpSpPr bwMode="auto">
                <a:xfrm>
                  <a:off x="1524000" y="908050"/>
                  <a:ext cx="6024563" cy="3248025"/>
                  <a:chOff x="3772" y="1253"/>
                  <a:chExt cx="816" cy="2046"/>
                </a:xfrm>
              </p:grpSpPr>
              <p:sp>
                <p:nvSpPr>
                  <p:cNvPr id="26682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72" y="1258"/>
                    <a:ext cx="0" cy="204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 type="triangle" w="lg" len="lg"/>
                  </a:ln>
                  <a:effectLst/>
                </p:spPr>
                <p:txBody>
                  <a:bodyPr/>
                  <a:lstStyle/>
                  <a:p>
                    <a:endParaRPr lang="ru-RU" i="1" dirty="0"/>
                  </a:p>
                </p:txBody>
              </p:sp>
              <p:sp>
                <p:nvSpPr>
                  <p:cNvPr id="26683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908" y="1253"/>
                    <a:ext cx="0" cy="204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 type="triangle" w="lg" len="lg"/>
                  </a:ln>
                  <a:effectLst/>
                </p:spPr>
                <p:txBody>
                  <a:bodyPr/>
                  <a:lstStyle/>
                  <a:p>
                    <a:endParaRPr lang="ru-RU" i="1" dirty="0"/>
                  </a:p>
                </p:txBody>
              </p:sp>
              <p:sp>
                <p:nvSpPr>
                  <p:cNvPr id="26684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4044" y="1253"/>
                    <a:ext cx="0" cy="204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 type="triangle" w="lg" len="lg"/>
                  </a:ln>
                  <a:effectLst/>
                </p:spPr>
                <p:txBody>
                  <a:bodyPr/>
                  <a:lstStyle/>
                  <a:p>
                    <a:endParaRPr lang="ru-RU" i="1" dirty="0"/>
                  </a:p>
                </p:txBody>
              </p:sp>
              <p:sp>
                <p:nvSpPr>
                  <p:cNvPr id="2668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4180" y="1253"/>
                    <a:ext cx="0" cy="204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 type="triangle" w="lg" len="lg"/>
                  </a:ln>
                  <a:effectLst/>
                </p:spPr>
                <p:txBody>
                  <a:bodyPr/>
                  <a:lstStyle/>
                  <a:p>
                    <a:endParaRPr lang="ru-RU" i="1" dirty="0"/>
                  </a:p>
                </p:txBody>
              </p:sp>
              <p:sp>
                <p:nvSpPr>
                  <p:cNvPr id="2668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4316" y="1253"/>
                    <a:ext cx="0" cy="204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 type="triangle" w="lg" len="lg"/>
                  </a:ln>
                  <a:effectLst/>
                </p:spPr>
                <p:txBody>
                  <a:bodyPr/>
                  <a:lstStyle/>
                  <a:p>
                    <a:endParaRPr lang="ru-RU" i="1" dirty="0"/>
                  </a:p>
                </p:txBody>
              </p:sp>
              <p:sp>
                <p:nvSpPr>
                  <p:cNvPr id="26687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4452" y="1253"/>
                    <a:ext cx="0" cy="204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 type="triangle" w="lg" len="lg"/>
                  </a:ln>
                  <a:effectLst/>
                </p:spPr>
                <p:txBody>
                  <a:bodyPr/>
                  <a:lstStyle/>
                  <a:p>
                    <a:endParaRPr lang="ru-RU" i="1" dirty="0"/>
                  </a:p>
                </p:txBody>
              </p:sp>
              <p:sp>
                <p:nvSpPr>
                  <p:cNvPr id="26688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4588" y="1253"/>
                    <a:ext cx="0" cy="204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 type="triangle" w="lg" len="lg"/>
                  </a:ln>
                  <a:effectLst/>
                </p:spPr>
                <p:txBody>
                  <a:bodyPr/>
                  <a:lstStyle/>
                  <a:p>
                    <a:endParaRPr lang="ru-RU" i="1" dirty="0"/>
                  </a:p>
                </p:txBody>
              </p:sp>
            </p:grpSp>
          </p:grpSp>
          <p:sp>
            <p:nvSpPr>
              <p:cNvPr id="40" name="Line 56"/>
              <p:cNvSpPr>
                <a:spLocks noChangeShapeType="1"/>
              </p:cNvSpPr>
              <p:nvPr/>
            </p:nvSpPr>
            <p:spPr bwMode="auto">
              <a:xfrm flipH="1">
                <a:off x="6143635" y="5429264"/>
                <a:ext cx="1428760" cy="285752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ru-RU" i="1" dirty="0"/>
              </a:p>
            </p:txBody>
          </p:sp>
          <p:sp>
            <p:nvSpPr>
              <p:cNvPr id="41" name="Text Box 41"/>
              <p:cNvSpPr txBox="1">
                <a:spLocks noChangeArrowheads="1"/>
              </p:cNvSpPr>
              <p:nvPr/>
            </p:nvSpPr>
            <p:spPr bwMode="auto">
              <a:xfrm>
                <a:off x="5708620" y="5443560"/>
                <a:ext cx="649330" cy="557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800" i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h</a:t>
                </a:r>
                <a:r>
                  <a:rPr lang="en-US" sz="2800" i="1" baseline="-25000" dirty="0" smtClean="0">
                    <a:solidFill>
                      <a:schemeClr val="bg1"/>
                    </a:solidFill>
                    <a:latin typeface="Times New Roman" pitchFamily="18" charset="0"/>
                  </a:rPr>
                  <a:t>m</a:t>
                </a:r>
                <a:endParaRPr lang="ru-RU" sz="2800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xt Box 44"/>
              <p:cNvSpPr txBox="1">
                <a:spLocks noChangeArrowheads="1"/>
              </p:cNvSpPr>
              <p:nvPr/>
            </p:nvSpPr>
            <p:spPr bwMode="auto">
              <a:xfrm>
                <a:off x="3791220" y="1498923"/>
                <a:ext cx="3698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Times New Roman" pitchFamily="18" charset="0"/>
                    <a:sym typeface="Symbol" pitchFamily="18" charset="2"/>
                  </a:rPr>
                  <a:t>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Line 66"/>
            <p:cNvSpPr>
              <a:spLocks noChangeShapeType="1"/>
            </p:cNvSpPr>
            <p:nvPr/>
          </p:nvSpPr>
          <p:spPr bwMode="auto">
            <a:xfrm flipV="1">
              <a:off x="3929058" y="936625"/>
              <a:ext cx="1587" cy="58499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56616" y="71414"/>
            <a:ext cx="8830810" cy="6761896"/>
            <a:chOff x="156616" y="71414"/>
            <a:chExt cx="8830810" cy="6761896"/>
          </a:xfrm>
        </p:grpSpPr>
        <p:sp>
          <p:nvSpPr>
            <p:cNvPr id="13" name="Rectangle 5"/>
            <p:cNvSpPr>
              <a:spLocks/>
            </p:cNvSpPr>
            <p:nvPr/>
          </p:nvSpPr>
          <p:spPr bwMode="auto">
            <a:xfrm>
              <a:off x="1500166" y="71414"/>
              <a:ext cx="3429024" cy="571504"/>
            </a:xfrm>
            <a:prstGeom prst="rect">
              <a:avLst/>
            </a:prstGeom>
            <a:noFill/>
            <a:ln w="9525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lvl="0" algn="ctr"/>
              <a:r>
                <a:rPr lang="ru-RU" sz="2800" b="1" u="sng" spc="-100" dirty="0" smtClean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C0000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Constantia" pitchFamily="18" charset="0"/>
                </a:rPr>
                <a:t>Замечания</a:t>
              </a:r>
              <a:r>
                <a:rPr lang="ru-RU" sz="2800" b="1" spc="-100" dirty="0" smtClean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C0000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Constantia" pitchFamily="18" charset="0"/>
                </a:rPr>
                <a:t>    к    § 4</a:t>
              </a:r>
              <a:r>
                <a:rPr lang="ru-RU" sz="2800" b="1" i="1" dirty="0" smtClean="0">
                  <a:solidFill>
                    <a:srgbClr val="C00000"/>
                  </a:solidFill>
                  <a:latin typeface="Constantia" pitchFamily="18" charset="0"/>
                </a:rPr>
                <a:t> </a:t>
              </a:r>
              <a:r>
                <a:rPr lang="ru-RU" sz="2800" b="1" i="1" dirty="0" smtClean="0">
                  <a:latin typeface="Constantia" pitchFamily="18" charset="0"/>
                </a:rPr>
                <a:t> </a:t>
              </a:r>
              <a:endParaRPr lang="ru-RU" sz="2800" b="1" i="1" dirty="0">
                <a:solidFill>
                  <a:schemeClr val="bg1"/>
                </a:solidFill>
                <a:latin typeface="Constantia" pitchFamily="18" charset="0"/>
              </a:endParaRPr>
            </a:p>
          </p:txBody>
        </p:sp>
        <p:sp>
          <p:nvSpPr>
            <p:cNvPr id="14" name="Rectangle 4"/>
            <p:cNvSpPr>
              <a:spLocks/>
            </p:cNvSpPr>
            <p:nvPr/>
          </p:nvSpPr>
          <p:spPr bwMode="auto">
            <a:xfrm>
              <a:off x="428596" y="725172"/>
              <a:ext cx="8429684" cy="3272502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just" eaLnBrk="0" hangingPunct="0">
                <a:defRPr/>
              </a:pP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1. В «проходящем свете» </a:t>
              </a:r>
              <a:r>
                <a:rPr lang="en-US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max 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</a:t>
              </a:r>
              <a:r>
                <a:rPr lang="en-US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 min;</a:t>
              </a:r>
            </a:p>
            <a:p>
              <a:pPr algn="just" eaLnBrk="0" hangingPunct="0">
                <a:defRPr/>
              </a:pPr>
              <a:endPara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  <a:p>
              <a:pPr algn="just" eaLnBrk="0" hangingPunct="0">
                <a:defRPr/>
              </a:pPr>
              <a:r>
                <a:rPr lang="en-US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2.</a:t>
              </a: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</a:t>
              </a:r>
              <a:r>
                <a:rPr lang="en-US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h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 </a:t>
              </a: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= </a:t>
              </a:r>
              <a:r>
                <a:rPr lang="en-US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h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(</a:t>
              </a:r>
              <a:r>
                <a:rPr lang="en-US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x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)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,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“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белый свет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”</a:t>
              </a: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</a:t>
              </a:r>
              <a:r>
                <a:rPr lang="en-US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</a:t>
              </a:r>
              <a:r>
                <a:rPr lang="en-US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 </a:t>
              </a: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… </a:t>
              </a:r>
              <a:r>
                <a:rPr lang="ru-RU" sz="2400" b="1" i="1" dirty="0" smtClean="0">
                  <a:solidFill>
                    <a:srgbClr val="0000FF"/>
                  </a:solidFill>
                  <a:latin typeface="Constantia" pitchFamily="18" charset="0"/>
                </a:rPr>
                <a:t>«Цвета тонких плёнок»</a:t>
              </a:r>
            </a:p>
            <a:p>
              <a:pPr algn="just" eaLnBrk="0" hangingPunct="0">
                <a:defRPr/>
              </a:pP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(клин, линза, мыльный пузырь, крылья бабочек, …)</a:t>
              </a:r>
            </a:p>
            <a:p>
              <a:pPr algn="just" eaLnBrk="0" hangingPunct="0">
                <a:defRPr/>
              </a:pPr>
              <a:endPara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  <a:p>
              <a:pPr algn="just" eaLnBrk="0" hangingPunct="0">
                <a:defRPr/>
              </a:pPr>
              <a:endPara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  <a:p>
              <a:pPr algn="just" eaLnBrk="0" hangingPunct="0">
                <a:defRPr/>
              </a:pPr>
              <a:endPara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  <a:p>
              <a:pPr algn="just" eaLnBrk="0" hangingPunct="0">
                <a:defRPr/>
              </a:pPr>
              <a:endPara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  <a:p>
              <a:pPr algn="just" eaLnBrk="0" hangingPunct="0">
                <a:defRPr/>
              </a:pPr>
              <a:endPara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16" name="Rectangle 8"/>
            <p:cNvSpPr>
              <a:spLocks/>
            </p:cNvSpPr>
            <p:nvPr/>
          </p:nvSpPr>
          <p:spPr bwMode="auto">
            <a:xfrm>
              <a:off x="5572132" y="2714620"/>
              <a:ext cx="785818" cy="85725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6000" b="1" i="1" dirty="0" smtClean="0">
                  <a:solidFill>
                    <a:srgbClr val="00B0F0"/>
                  </a:solidFill>
                  <a:latin typeface="Constantia" pitchFamily="18" charset="0"/>
                </a:rPr>
                <a:t>?</a:t>
              </a:r>
              <a:endParaRPr lang="ru-RU" sz="6000" b="1" i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928662" y="2285992"/>
              <a:ext cx="6357982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b="1" u="sng" dirty="0" smtClean="0">
                  <a:solidFill>
                    <a:srgbClr val="0000FF"/>
                  </a:solidFill>
                  <a:latin typeface="Times New Roman" pitchFamily="18" charset="0"/>
                  <a:cs typeface="Arial" pitchFamily="34" charset="0"/>
                </a:rPr>
                <a:t>Пример 1</a:t>
              </a:r>
              <a:r>
                <a:rPr lang="ru-RU" sz="1600" b="1" dirty="0" smtClean="0">
                  <a:solidFill>
                    <a:srgbClr val="0000FF"/>
                  </a:solidFill>
                  <a:latin typeface="Times New Roman" pitchFamily="18" charset="0"/>
                  <a:cs typeface="Arial" pitchFamily="34" charset="0"/>
                </a:rPr>
                <a:t>.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Плёнка масла на луже:</a:t>
              </a:r>
            </a:p>
            <a:p>
              <a:r>
                <a:rPr lang="en-US" sz="16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1600" i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1600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 1,5; </a:t>
              </a:r>
              <a:r>
                <a:rPr lang="en-US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i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 1,33 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&lt; </a:t>
              </a:r>
              <a:r>
                <a:rPr lang="en-US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i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 </a:t>
              </a:r>
              <a:r>
                <a:rPr lang="en-US" i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       =</a:t>
              </a:r>
              <a:r>
                <a:rPr lang="ru-RU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…</a:t>
              </a:r>
              <a:endPara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endParaRPr>
            </a:p>
            <a:p>
              <a:r>
                <a:rPr lang="ru-RU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Какого цвета плёнка с </a:t>
              </a:r>
              <a:r>
                <a:rPr lang="en-US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h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= 0,1 </a:t>
              </a:r>
              <a:r>
                <a:rPr lang="ru-RU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мкм</a:t>
              </a:r>
              <a:r>
                <a:rPr lang="ru-RU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?</a:t>
              </a:r>
              <a:endPara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endParaRPr>
            </a:p>
            <a:p>
              <a:r>
                <a:rPr lang="ru-RU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А там где в 1,5 раза тоньше ?</a:t>
              </a:r>
            </a:p>
            <a:p>
              <a:r>
                <a:rPr lang="ru-RU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 если толщина разная (от  0,0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ru-RU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до 0,1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мкм</a:t>
              </a:r>
              <a:r>
                <a:rPr lang="ru-RU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)?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355936" y="2934298"/>
              <a:ext cx="263149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Похоже на Задачу 8.10</a:t>
              </a:r>
            </a:p>
            <a:p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(просветление оптики),</a:t>
              </a: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НО …</a:t>
              </a:r>
              <a:endParaRPr lang="ru-RU" dirty="0"/>
            </a:p>
          </p:txBody>
        </p:sp>
        <p:grpSp>
          <p:nvGrpSpPr>
            <p:cNvPr id="2" name="Группа 23"/>
            <p:cNvGrpSpPr/>
            <p:nvPr/>
          </p:nvGrpSpPr>
          <p:grpSpPr>
            <a:xfrm>
              <a:off x="156616" y="3786188"/>
              <a:ext cx="7811884" cy="3047122"/>
              <a:chOff x="156616" y="3786188"/>
              <a:chExt cx="7811884" cy="3047122"/>
            </a:xfrm>
          </p:grpSpPr>
          <p:grpSp>
            <p:nvGrpSpPr>
              <p:cNvPr id="3" name="Группа 19"/>
              <p:cNvGrpSpPr/>
              <p:nvPr/>
            </p:nvGrpSpPr>
            <p:grpSpPr>
              <a:xfrm>
                <a:off x="857224" y="3786188"/>
                <a:ext cx="7111276" cy="3047122"/>
                <a:chOff x="857224" y="3786188"/>
                <a:chExt cx="7111276" cy="3047122"/>
              </a:xfrm>
            </p:grpSpPr>
            <p:grpSp>
              <p:nvGrpSpPr>
                <p:cNvPr id="4" name="Группа 17"/>
                <p:cNvGrpSpPr/>
                <p:nvPr/>
              </p:nvGrpSpPr>
              <p:grpSpPr>
                <a:xfrm>
                  <a:off x="857224" y="3786188"/>
                  <a:ext cx="7111276" cy="3047122"/>
                  <a:chOff x="857224" y="3786188"/>
                  <a:chExt cx="7111276" cy="3047122"/>
                </a:xfrm>
              </p:grpSpPr>
              <p:pic>
                <p:nvPicPr>
                  <p:cNvPr id="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928662" y="3790074"/>
                    <a:ext cx="7039838" cy="30432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cxnSp>
                <p:nvCxnSpPr>
                  <p:cNvPr id="10" name="Прямая со стрелкой 9"/>
                  <p:cNvCxnSpPr/>
                  <p:nvPr/>
                </p:nvCxnSpPr>
                <p:spPr>
                  <a:xfrm rot="10800000" flipV="1">
                    <a:off x="6000760" y="3786188"/>
                    <a:ext cx="1285884" cy="428629"/>
                  </a:xfrm>
                  <a:prstGeom prst="straightConnector1">
                    <a:avLst/>
                  </a:prstGeom>
                  <a:ln w="31750">
                    <a:prstDash val="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" name="Овал 11"/>
                  <p:cNvSpPr/>
                  <p:nvPr/>
                </p:nvSpPr>
                <p:spPr>
                  <a:xfrm>
                    <a:off x="857224" y="5000636"/>
                    <a:ext cx="1271590" cy="485772"/>
                  </a:xfrm>
                  <a:prstGeom prst="ellipse">
                    <a:avLst/>
                  </a:prstGeom>
                  <a:noFill/>
                  <a:ln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" name="Скругленный прямоугольник 14"/>
                  <p:cNvSpPr/>
                  <p:nvPr/>
                </p:nvSpPr>
                <p:spPr>
                  <a:xfrm>
                    <a:off x="2588212" y="5772682"/>
                    <a:ext cx="483590" cy="27145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sp>
              <p:nvSpPr>
                <p:cNvPr id="19" name="Rectangle 3"/>
                <p:cNvSpPr>
                  <a:spLocks noChangeArrowheads="1"/>
                </p:cNvSpPr>
                <p:nvPr/>
              </p:nvSpPr>
              <p:spPr bwMode="auto">
                <a:xfrm>
                  <a:off x="3915286" y="5462216"/>
                  <a:ext cx="928694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ru-RU" sz="1600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Cambria" pitchFamily="18" charset="0"/>
                      <a:ea typeface="Cambria" pitchFamily="18" charset="0"/>
                      <a:cs typeface="Arial" pitchFamily="34" charset="0"/>
                    </a:rPr>
                    <a:t>почти</a:t>
                  </a:r>
                  <a:endParaRPr kumimoji="0" lang="ru-RU" sz="160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Cambria" pitchFamily="18" charset="0"/>
                    <a:ea typeface="Cambria" pitchFamily="18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1" name="Rectangle 3"/>
              <p:cNvSpPr>
                <a:spLocks noChangeArrowheads="1"/>
              </p:cNvSpPr>
              <p:nvPr/>
            </p:nvSpPr>
            <p:spPr bwMode="auto">
              <a:xfrm>
                <a:off x="162150" y="5036418"/>
                <a:ext cx="64294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ru-RU" sz="1600" dirty="0" smtClean="0">
                    <a:solidFill>
                      <a:schemeClr val="accent2">
                        <a:lumMod val="50000"/>
                      </a:schemeClr>
                    </a:solidFill>
                    <a:latin typeface="Cambria" pitchFamily="18" charset="0"/>
                    <a:ea typeface="Cambria" pitchFamily="18" charset="0"/>
                    <a:cs typeface="Arial" pitchFamily="34" charset="0"/>
                  </a:rPr>
                  <a:t>вода</a:t>
                </a:r>
                <a:endParaRPr kumimoji="0" lang="ru-RU" sz="160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mbria" pitchFamily="18" charset="0"/>
                  <a:ea typeface="Cambria" pitchFamily="18" charset="0"/>
                  <a:cs typeface="Arial" pitchFamily="34" charset="0"/>
                </a:endParaRPr>
              </a:p>
            </p:txBody>
          </p:sp>
          <p:sp>
            <p:nvSpPr>
              <p:cNvPr id="22" name="Rectangle 3"/>
              <p:cNvSpPr>
                <a:spLocks noChangeArrowheads="1"/>
              </p:cNvSpPr>
              <p:nvPr/>
            </p:nvSpPr>
            <p:spPr bwMode="auto">
              <a:xfrm>
                <a:off x="156616" y="4514342"/>
                <a:ext cx="78581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ru-RU" sz="1600" dirty="0" smtClean="0">
                    <a:solidFill>
                      <a:schemeClr val="accent2">
                        <a:lumMod val="50000"/>
                      </a:schemeClr>
                    </a:solidFill>
                    <a:latin typeface="Cambria" pitchFamily="18" charset="0"/>
                    <a:ea typeface="Cambria" pitchFamily="18" charset="0"/>
                    <a:cs typeface="Arial" pitchFamily="34" charset="0"/>
                  </a:rPr>
                  <a:t>масло</a:t>
                </a:r>
                <a:endParaRPr kumimoji="0" lang="ru-RU" sz="160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mbria" pitchFamily="18" charset="0"/>
                  <a:ea typeface="Cambria" pitchFamily="18" charset="0"/>
                  <a:cs typeface="Arial" pitchFamily="34" charset="0"/>
                </a:endParaRPr>
              </a:p>
            </p:txBody>
          </p:sp>
          <p:sp>
            <p:nvSpPr>
              <p:cNvPr id="23" name="Rectangle 3"/>
              <p:cNvSpPr>
                <a:spLocks noChangeArrowheads="1"/>
              </p:cNvSpPr>
              <p:nvPr/>
            </p:nvSpPr>
            <p:spPr bwMode="auto">
              <a:xfrm>
                <a:off x="156616" y="4022514"/>
                <a:ext cx="85725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ru-RU" sz="1600" dirty="0" smtClean="0">
                    <a:solidFill>
                      <a:schemeClr val="accent2">
                        <a:lumMod val="50000"/>
                      </a:schemeClr>
                    </a:solidFill>
                    <a:latin typeface="Cambria" pitchFamily="18" charset="0"/>
                    <a:ea typeface="Cambria" pitchFamily="18" charset="0"/>
                    <a:cs typeface="Arial" pitchFamily="34" charset="0"/>
                  </a:rPr>
                  <a:t>воздух</a:t>
                </a:r>
                <a:endParaRPr kumimoji="0" lang="ru-RU" sz="160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mbria" pitchFamily="18" charset="0"/>
                  <a:ea typeface="Cambria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25" name="Прямоугольник 24"/>
            <p:cNvSpPr/>
            <p:nvPr/>
          </p:nvSpPr>
          <p:spPr>
            <a:xfrm>
              <a:off x="3256424" y="6311654"/>
              <a:ext cx="321793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0,12 </a:t>
              </a:r>
              <a:r>
                <a:rPr lang="ru-RU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мкм    - все цвета радуги !</a:t>
              </a:r>
              <a:endParaRPr lang="ru-RU" i="1" dirty="0">
                <a:solidFill>
                  <a:srgbClr val="C00000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380175" y="6345815"/>
              <a:ext cx="104868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0,</a:t>
              </a:r>
              <a:r>
                <a:rPr lang="en-US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07</a:t>
              </a:r>
              <a:r>
                <a:rPr lang="ru-RU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мкм</a:t>
              </a:r>
              <a:endParaRPr lang="ru-RU" i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/>
          </p:cNvSpPr>
          <p:nvPr/>
        </p:nvSpPr>
        <p:spPr bwMode="auto">
          <a:xfrm>
            <a:off x="428596" y="71414"/>
            <a:ext cx="7286676" cy="135732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0" hangingPunct="0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3. Мы обсудили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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= 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const (“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полосы равной толщины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”).</a:t>
            </a: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algn="just" eaLnBrk="0" hangingPunct="0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    А если 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h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= 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const,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но 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 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разные ?</a:t>
            </a:r>
          </a:p>
          <a:p>
            <a:pPr algn="just" eaLnBrk="0" hangingPunct="0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для каждого значения 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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свой 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max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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    </a:t>
            </a:r>
            <a:endParaRPr lang="en-US" sz="2000" b="1" i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  <a:sym typeface="Symbol"/>
            </a:endParaRPr>
          </a:p>
          <a:p>
            <a:pPr algn="just" eaLnBrk="0" hangingPunct="0">
              <a:defRPr/>
            </a:pPr>
            <a:r>
              <a:rPr lang="en-US" sz="2000" b="1" i="1" dirty="0" smtClean="0">
                <a:solidFill>
                  <a:srgbClr val="0000FF"/>
                </a:solidFill>
                <a:latin typeface="Constantia" pitchFamily="18" charset="0"/>
              </a:rPr>
              <a:t>“</a:t>
            </a:r>
            <a:r>
              <a:rPr lang="ru-RU" sz="2000" b="1" i="1" dirty="0" smtClean="0">
                <a:solidFill>
                  <a:srgbClr val="0000FF"/>
                </a:solidFill>
                <a:latin typeface="Constantia" pitchFamily="18" charset="0"/>
              </a:rPr>
              <a:t>полосы равного наклона</a:t>
            </a:r>
            <a:r>
              <a:rPr lang="en-US" sz="2000" b="1" i="1" dirty="0" smtClean="0">
                <a:solidFill>
                  <a:srgbClr val="0000FF"/>
                </a:solidFill>
                <a:latin typeface="Constantia" pitchFamily="18" charset="0"/>
              </a:rPr>
              <a:t>”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00174"/>
            <a:ext cx="6651607" cy="312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8"/>
          <p:cNvSpPr>
            <a:spLocks/>
          </p:cNvSpPr>
          <p:nvPr/>
        </p:nvSpPr>
        <p:spPr bwMode="auto">
          <a:xfrm>
            <a:off x="5572132" y="500042"/>
            <a:ext cx="785818" cy="85725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6000" b="1" i="1" dirty="0" smtClean="0">
                <a:solidFill>
                  <a:srgbClr val="00B0F0"/>
                </a:solidFill>
                <a:latin typeface="Constantia" pitchFamily="18" charset="0"/>
              </a:rPr>
              <a:t>?</a:t>
            </a:r>
            <a:endParaRPr lang="ru-RU" sz="60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3634121" y="3500438"/>
            <a:ext cx="5224159" cy="3214686"/>
            <a:chOff x="2425" y="2496"/>
            <a:chExt cx="5570" cy="3429"/>
          </a:xfrm>
        </p:grpSpPr>
        <p:sp>
          <p:nvSpPr>
            <p:cNvPr id="304131" name="AutoShape 3"/>
            <p:cNvSpPr>
              <a:spLocks noChangeAspect="1" noChangeArrowheads="1"/>
            </p:cNvSpPr>
            <p:nvPr/>
          </p:nvSpPr>
          <p:spPr bwMode="auto">
            <a:xfrm>
              <a:off x="2425" y="2496"/>
              <a:ext cx="5570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557" y="2536"/>
              <a:ext cx="5438" cy="3389"/>
              <a:chOff x="2557" y="2536"/>
              <a:chExt cx="5438" cy="3389"/>
            </a:xfrm>
          </p:grpSpPr>
          <p:sp>
            <p:nvSpPr>
              <p:cNvPr id="304133" name="Line 11"/>
              <p:cNvSpPr>
                <a:spLocks noChangeShapeType="1"/>
              </p:cNvSpPr>
              <p:nvPr/>
            </p:nvSpPr>
            <p:spPr bwMode="auto">
              <a:xfrm>
                <a:off x="2837" y="3613"/>
                <a:ext cx="1722" cy="1583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34" name="Line 12"/>
              <p:cNvSpPr>
                <a:spLocks noChangeShapeType="1"/>
              </p:cNvSpPr>
              <p:nvPr/>
            </p:nvSpPr>
            <p:spPr bwMode="auto">
              <a:xfrm rot="21480000" flipV="1">
                <a:off x="5055" y="4296"/>
                <a:ext cx="942" cy="891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35" name="Line 13"/>
              <p:cNvSpPr>
                <a:spLocks noChangeShapeType="1"/>
              </p:cNvSpPr>
              <p:nvPr/>
            </p:nvSpPr>
            <p:spPr bwMode="auto">
              <a:xfrm flipV="1">
                <a:off x="4571" y="4036"/>
                <a:ext cx="1151" cy="1151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 type="non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36" name="Rectangle 15"/>
              <p:cNvSpPr>
                <a:spLocks noChangeArrowheads="1"/>
              </p:cNvSpPr>
              <p:nvPr/>
            </p:nvSpPr>
            <p:spPr bwMode="auto">
              <a:xfrm>
                <a:off x="3485" y="4293"/>
                <a:ext cx="336" cy="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137" name="Rectangle 16"/>
              <p:cNvSpPr>
                <a:spLocks noChangeArrowheads="1"/>
              </p:cNvSpPr>
              <p:nvPr/>
            </p:nvSpPr>
            <p:spPr bwMode="auto">
              <a:xfrm>
                <a:off x="3135" y="4293"/>
                <a:ext cx="190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138" name="Line 21"/>
              <p:cNvSpPr>
                <a:spLocks noChangeShapeType="1"/>
              </p:cNvSpPr>
              <p:nvPr/>
            </p:nvSpPr>
            <p:spPr bwMode="auto">
              <a:xfrm>
                <a:off x="4559" y="4591"/>
                <a:ext cx="2" cy="9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39" name="Rectangle 30"/>
              <p:cNvSpPr>
                <a:spLocks noChangeArrowheads="1"/>
              </p:cNvSpPr>
              <p:nvPr/>
            </p:nvSpPr>
            <p:spPr bwMode="auto">
              <a:xfrm>
                <a:off x="2557" y="3468"/>
                <a:ext cx="720" cy="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</a:t>
                </a:r>
                <a:r>
                  <a:rPr kumimoji="0" lang="en-US" sz="1600" b="1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*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140" name="Rectangle 35"/>
              <p:cNvSpPr>
                <a:spLocks noChangeArrowheads="1"/>
              </p:cNvSpPr>
              <p:nvPr/>
            </p:nvSpPr>
            <p:spPr bwMode="auto">
              <a:xfrm>
                <a:off x="3675" y="3865"/>
                <a:ext cx="444" cy="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141" name="Rectangle 39"/>
              <p:cNvSpPr>
                <a:spLocks noChangeArrowheads="1"/>
              </p:cNvSpPr>
              <p:nvPr/>
            </p:nvSpPr>
            <p:spPr bwMode="auto">
              <a:xfrm>
                <a:off x="7635" y="3736"/>
                <a:ext cx="3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Э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142" name="Rectangle 40"/>
              <p:cNvSpPr>
                <a:spLocks noChangeArrowheads="1"/>
              </p:cNvSpPr>
              <p:nvPr/>
            </p:nvSpPr>
            <p:spPr bwMode="auto">
              <a:xfrm>
                <a:off x="6435" y="2583"/>
                <a:ext cx="3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</a:t>
                </a:r>
                <a:r>
                  <a:rPr kumimoji="0" lang="ru-RU" sz="1200" b="0" i="0" u="none" strike="noStrike" cap="none" normalizeH="0" baseline="-25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143" name="Rectangle 41"/>
              <p:cNvSpPr>
                <a:spLocks noChangeArrowheads="1"/>
              </p:cNvSpPr>
              <p:nvPr/>
            </p:nvSpPr>
            <p:spPr bwMode="auto">
              <a:xfrm>
                <a:off x="6915" y="4653"/>
                <a:ext cx="3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Л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144" name="Arc 16"/>
              <p:cNvSpPr>
                <a:spLocks/>
              </p:cNvSpPr>
              <p:nvPr/>
            </p:nvSpPr>
            <p:spPr bwMode="auto">
              <a:xfrm rot="11304563" flipV="1">
                <a:off x="3755" y="4865"/>
                <a:ext cx="153" cy="17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8502"/>
                  <a:gd name="T1" fmla="*/ 0 h 21600"/>
                  <a:gd name="T2" fmla="*/ 18502 w 18502"/>
                  <a:gd name="T3" fmla="*/ 10454 h 21600"/>
                  <a:gd name="T4" fmla="*/ 0 w 1850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502" h="21600" fill="none" extrusionOk="0">
                    <a:moveTo>
                      <a:pt x="-1" y="0"/>
                    </a:moveTo>
                    <a:cubicBezTo>
                      <a:pt x="7573" y="0"/>
                      <a:pt x="14593" y="3966"/>
                      <a:pt x="18502" y="10453"/>
                    </a:cubicBezTo>
                  </a:path>
                  <a:path w="18502" h="21600" stroke="0" extrusionOk="0">
                    <a:moveTo>
                      <a:pt x="-1" y="0"/>
                    </a:moveTo>
                    <a:cubicBezTo>
                      <a:pt x="7573" y="0"/>
                      <a:pt x="14593" y="3966"/>
                      <a:pt x="18502" y="1045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45" name="Line 13"/>
              <p:cNvSpPr>
                <a:spLocks noChangeShapeType="1"/>
              </p:cNvSpPr>
              <p:nvPr/>
            </p:nvSpPr>
            <p:spPr bwMode="auto">
              <a:xfrm rot="5400000" flipV="1">
                <a:off x="6097" y="2513"/>
                <a:ext cx="1515" cy="1561"/>
              </a:xfrm>
              <a:prstGeom prst="line">
                <a:avLst/>
              </a:prstGeom>
              <a:noFill/>
              <a:ln w="17780">
                <a:solidFill>
                  <a:srgbClr val="000000"/>
                </a:solidFill>
                <a:round/>
                <a:headEnd/>
                <a:tailEnd type="non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46" name="Line 13"/>
              <p:cNvSpPr>
                <a:spLocks noChangeShapeType="1"/>
              </p:cNvSpPr>
              <p:nvPr/>
            </p:nvSpPr>
            <p:spPr bwMode="auto">
              <a:xfrm rot="120000" flipV="1">
                <a:off x="5764" y="3223"/>
                <a:ext cx="981" cy="791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 type="non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47" name="Line 13"/>
              <p:cNvSpPr>
                <a:spLocks noChangeShapeType="1"/>
              </p:cNvSpPr>
              <p:nvPr/>
            </p:nvSpPr>
            <p:spPr bwMode="auto">
              <a:xfrm flipV="1">
                <a:off x="5655" y="3213"/>
                <a:ext cx="1151" cy="1151"/>
              </a:xfrm>
              <a:prstGeom prst="line">
                <a:avLst/>
              </a:prstGeom>
              <a:noFill/>
              <a:ln w="11430">
                <a:solidFill>
                  <a:srgbClr val="000000"/>
                </a:solidFill>
                <a:prstDash val="dash"/>
                <a:round/>
                <a:headEnd/>
                <a:tailEnd type="non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48" name="Line 13"/>
              <p:cNvSpPr>
                <a:spLocks noChangeShapeType="1"/>
              </p:cNvSpPr>
              <p:nvPr/>
            </p:nvSpPr>
            <p:spPr bwMode="auto">
              <a:xfrm rot="120000" flipV="1">
                <a:off x="6028" y="3228"/>
                <a:ext cx="731" cy="1041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 type="non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49" name="Line 11"/>
              <p:cNvSpPr>
                <a:spLocks noChangeShapeType="1"/>
              </p:cNvSpPr>
              <p:nvPr/>
            </p:nvSpPr>
            <p:spPr bwMode="auto">
              <a:xfrm>
                <a:off x="2835" y="3603"/>
                <a:ext cx="2460" cy="1590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50" name="Line 21"/>
              <p:cNvSpPr>
                <a:spLocks noChangeShapeType="1"/>
              </p:cNvSpPr>
              <p:nvPr/>
            </p:nvSpPr>
            <p:spPr bwMode="auto">
              <a:xfrm>
                <a:off x="5293" y="4601"/>
                <a:ext cx="2" cy="9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51" name="Line 11"/>
              <p:cNvSpPr>
                <a:spLocks noChangeShapeType="1"/>
              </p:cNvSpPr>
              <p:nvPr/>
            </p:nvSpPr>
            <p:spPr bwMode="auto">
              <a:xfrm flipH="1">
                <a:off x="5305" y="4563"/>
                <a:ext cx="958" cy="624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52" name="Line 13"/>
              <p:cNvSpPr>
                <a:spLocks noChangeShapeType="1"/>
              </p:cNvSpPr>
              <p:nvPr/>
            </p:nvSpPr>
            <p:spPr bwMode="auto">
              <a:xfrm rot="120000" flipV="1">
                <a:off x="6290" y="3391"/>
                <a:ext cx="627" cy="1176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 type="non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53" name="Line 11"/>
              <p:cNvSpPr>
                <a:spLocks noChangeShapeType="1"/>
              </p:cNvSpPr>
              <p:nvPr/>
            </p:nvSpPr>
            <p:spPr bwMode="auto">
              <a:xfrm flipH="1">
                <a:off x="6015" y="4833"/>
                <a:ext cx="561" cy="357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54" name="Line 21"/>
              <p:cNvSpPr>
                <a:spLocks noChangeShapeType="1"/>
              </p:cNvSpPr>
              <p:nvPr/>
            </p:nvSpPr>
            <p:spPr bwMode="auto">
              <a:xfrm>
                <a:off x="3913" y="4593"/>
                <a:ext cx="2" cy="9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55" name="Arc 27"/>
              <p:cNvSpPr>
                <a:spLocks/>
              </p:cNvSpPr>
              <p:nvPr/>
            </p:nvSpPr>
            <p:spPr bwMode="auto">
              <a:xfrm rot="11304563" flipV="1">
                <a:off x="4391" y="4904"/>
                <a:ext cx="173" cy="17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0918"/>
                  <a:gd name="T1" fmla="*/ 0 h 21600"/>
                  <a:gd name="T2" fmla="*/ 20918 w 20918"/>
                  <a:gd name="T3" fmla="*/ 16214 h 21600"/>
                  <a:gd name="T4" fmla="*/ 0 w 2091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918" h="21600" fill="none" extrusionOk="0">
                    <a:moveTo>
                      <a:pt x="-1" y="0"/>
                    </a:moveTo>
                    <a:cubicBezTo>
                      <a:pt x="9854" y="0"/>
                      <a:pt x="18460" y="6670"/>
                      <a:pt x="20917" y="16214"/>
                    </a:cubicBezTo>
                  </a:path>
                  <a:path w="20918" h="21600" stroke="0" extrusionOk="0">
                    <a:moveTo>
                      <a:pt x="-1" y="0"/>
                    </a:moveTo>
                    <a:cubicBezTo>
                      <a:pt x="9854" y="0"/>
                      <a:pt x="18460" y="6670"/>
                      <a:pt x="20917" y="1621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 cmpd="dbl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56" name="Rectangle 25"/>
              <p:cNvSpPr>
                <a:spLocks noChangeArrowheads="1"/>
              </p:cNvSpPr>
              <p:nvPr/>
            </p:nvSpPr>
            <p:spPr bwMode="auto">
              <a:xfrm>
                <a:off x="4261" y="4705"/>
                <a:ext cx="278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</a:t>
                </a:r>
                <a:r>
                  <a:rPr kumimoji="0" lang="ru-RU" sz="1200" b="0" i="0" u="none" strike="noStrike" cap="none" normalizeH="0" baseline="-25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157" name="Line 13"/>
              <p:cNvSpPr>
                <a:spLocks noChangeShapeType="1"/>
              </p:cNvSpPr>
              <p:nvPr/>
            </p:nvSpPr>
            <p:spPr bwMode="auto">
              <a:xfrm rot="120000" flipV="1">
                <a:off x="6604" y="3378"/>
                <a:ext cx="306" cy="1502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 type="non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58" name="Line 11"/>
              <p:cNvSpPr>
                <a:spLocks noChangeShapeType="1"/>
              </p:cNvSpPr>
              <p:nvPr/>
            </p:nvSpPr>
            <p:spPr bwMode="auto">
              <a:xfrm>
                <a:off x="2835" y="3613"/>
                <a:ext cx="1080" cy="1565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59" name="Line 11"/>
              <p:cNvSpPr>
                <a:spLocks noChangeShapeType="1"/>
              </p:cNvSpPr>
              <p:nvPr/>
            </p:nvSpPr>
            <p:spPr bwMode="auto">
              <a:xfrm flipH="1">
                <a:off x="3923" y="3443"/>
                <a:ext cx="1202" cy="1745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60" name="Rectangle 25"/>
              <p:cNvSpPr>
                <a:spLocks noChangeArrowheads="1"/>
              </p:cNvSpPr>
              <p:nvPr/>
            </p:nvSpPr>
            <p:spPr bwMode="auto">
              <a:xfrm>
                <a:off x="3689" y="4625"/>
                <a:ext cx="278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</a:t>
                </a:r>
                <a:r>
                  <a:rPr kumimoji="0" lang="ru-RU" sz="1200" b="0" i="0" u="none" strike="noStrike" cap="none" normalizeH="0" baseline="-25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161" name="Line 11"/>
              <p:cNvSpPr>
                <a:spLocks noChangeShapeType="1"/>
              </p:cNvSpPr>
              <p:nvPr/>
            </p:nvSpPr>
            <p:spPr bwMode="auto">
              <a:xfrm flipH="1">
                <a:off x="4205" y="3573"/>
                <a:ext cx="1089" cy="1633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62" name="Line 13"/>
              <p:cNvSpPr>
                <a:spLocks noChangeShapeType="1"/>
              </p:cNvSpPr>
              <p:nvPr/>
            </p:nvSpPr>
            <p:spPr bwMode="auto">
              <a:xfrm rot="120000" flipV="1">
                <a:off x="5138" y="2856"/>
                <a:ext cx="1247" cy="588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 type="non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63" name="Line 13"/>
              <p:cNvSpPr>
                <a:spLocks noChangeShapeType="1"/>
              </p:cNvSpPr>
              <p:nvPr/>
            </p:nvSpPr>
            <p:spPr bwMode="auto">
              <a:xfrm rot="120000" flipV="1">
                <a:off x="5322" y="2852"/>
                <a:ext cx="1072" cy="737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 type="non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64" name="Line 13"/>
              <p:cNvSpPr>
                <a:spLocks noChangeShapeType="1"/>
              </p:cNvSpPr>
              <p:nvPr/>
            </p:nvSpPr>
            <p:spPr bwMode="auto">
              <a:xfrm rot="5400000" flipV="1">
                <a:off x="4861" y="3120"/>
                <a:ext cx="1911" cy="1956"/>
              </a:xfrm>
              <a:prstGeom prst="line">
                <a:avLst/>
              </a:prstGeom>
              <a:noFill/>
              <a:ln w="27305">
                <a:solidFill>
                  <a:srgbClr val="000000"/>
                </a:solidFill>
                <a:round/>
                <a:headEnd type="arrow" w="med" len="med"/>
                <a:tailEnd type="arrow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65" name="Arc 37"/>
              <p:cNvSpPr>
                <a:spLocks/>
              </p:cNvSpPr>
              <p:nvPr/>
            </p:nvSpPr>
            <p:spPr bwMode="auto">
              <a:xfrm rot="11304563" flipV="1">
                <a:off x="5086" y="4872"/>
                <a:ext cx="179" cy="17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5"/>
                  <a:gd name="T1" fmla="*/ 0 h 21600"/>
                  <a:gd name="T2" fmla="*/ 21595 w 21595"/>
                  <a:gd name="T3" fmla="*/ 21123 h 21600"/>
                  <a:gd name="T4" fmla="*/ 0 w 2159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5" h="21600" fill="none" extrusionOk="0">
                    <a:moveTo>
                      <a:pt x="-1" y="0"/>
                    </a:moveTo>
                    <a:cubicBezTo>
                      <a:pt x="11743" y="0"/>
                      <a:pt x="21335" y="9382"/>
                      <a:pt x="21594" y="21123"/>
                    </a:cubicBezTo>
                  </a:path>
                  <a:path w="21595" h="21600" stroke="0" extrusionOk="0">
                    <a:moveTo>
                      <a:pt x="-1" y="0"/>
                    </a:moveTo>
                    <a:cubicBezTo>
                      <a:pt x="11743" y="0"/>
                      <a:pt x="21335" y="9382"/>
                      <a:pt x="21594" y="211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mpd="thickThin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66" name="Rectangle 25"/>
              <p:cNvSpPr>
                <a:spLocks noChangeArrowheads="1"/>
              </p:cNvSpPr>
              <p:nvPr/>
            </p:nvSpPr>
            <p:spPr bwMode="auto">
              <a:xfrm>
                <a:off x="5017" y="4688"/>
                <a:ext cx="278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</a:t>
                </a:r>
                <a:r>
                  <a:rPr kumimoji="0" lang="en-US" sz="1200" b="0" i="0" u="none" strike="noStrike" cap="none" normalizeH="0" baseline="-25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167" name="Line 11"/>
              <p:cNvSpPr>
                <a:spLocks noChangeShapeType="1"/>
              </p:cNvSpPr>
              <p:nvPr/>
            </p:nvSpPr>
            <p:spPr bwMode="auto">
              <a:xfrm>
                <a:off x="2945" y="3773"/>
                <a:ext cx="476" cy="686"/>
              </a:xfrm>
              <a:prstGeom prst="line">
                <a:avLst/>
              </a:prstGeom>
              <a:noFill/>
              <a:ln w="11430">
                <a:solidFill>
                  <a:srgbClr val="FF0000"/>
                </a:solidFill>
                <a:round/>
                <a:headEnd/>
                <a:tailEnd type="stealth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68" name="Line 11"/>
              <p:cNvSpPr>
                <a:spLocks noChangeShapeType="1"/>
              </p:cNvSpPr>
              <p:nvPr/>
            </p:nvSpPr>
            <p:spPr bwMode="auto">
              <a:xfrm>
                <a:off x="3195" y="3933"/>
                <a:ext cx="480" cy="448"/>
              </a:xfrm>
              <a:prstGeom prst="line">
                <a:avLst/>
              </a:prstGeom>
              <a:noFill/>
              <a:ln w="11430">
                <a:solidFill>
                  <a:srgbClr val="FF0000"/>
                </a:solidFill>
                <a:round/>
                <a:headEnd/>
                <a:tailEnd type="stealth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69" name="Line 11"/>
              <p:cNvSpPr>
                <a:spLocks noChangeShapeType="1"/>
              </p:cNvSpPr>
              <p:nvPr/>
            </p:nvSpPr>
            <p:spPr bwMode="auto">
              <a:xfrm>
                <a:off x="3355" y="3933"/>
                <a:ext cx="420" cy="268"/>
              </a:xfrm>
              <a:prstGeom prst="line">
                <a:avLst/>
              </a:prstGeom>
              <a:noFill/>
              <a:ln w="11430">
                <a:solidFill>
                  <a:srgbClr val="FF0000"/>
                </a:solidFill>
                <a:round/>
                <a:headEnd/>
                <a:tailEnd type="stealth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4170" name="Rectangle 40"/>
              <p:cNvSpPr>
                <a:spLocks noChangeArrowheads="1"/>
              </p:cNvSpPr>
              <p:nvPr/>
            </p:nvSpPr>
            <p:spPr bwMode="auto">
              <a:xfrm>
                <a:off x="6795" y="2923"/>
                <a:ext cx="3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</a:t>
                </a:r>
                <a:r>
                  <a:rPr kumimoji="0" lang="ru-RU" sz="1200" b="0" i="0" u="none" strike="noStrike" cap="none" normalizeH="0" baseline="-25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171" name="Rectangle 40"/>
              <p:cNvSpPr>
                <a:spLocks noChangeArrowheads="1"/>
              </p:cNvSpPr>
              <p:nvPr/>
            </p:nvSpPr>
            <p:spPr bwMode="auto">
              <a:xfrm>
                <a:off x="7015" y="3193"/>
                <a:ext cx="3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</a:t>
                </a:r>
                <a:r>
                  <a:rPr kumimoji="0" lang="ru-RU" sz="1200" b="0" i="0" u="none" strike="noStrike" cap="none" normalizeH="0" baseline="-25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172" name="Rectangle 17" descr="Штриховой горизонтальный"/>
              <p:cNvSpPr>
                <a:spLocks noChangeArrowheads="1"/>
              </p:cNvSpPr>
              <p:nvPr/>
            </p:nvSpPr>
            <p:spPr bwMode="auto">
              <a:xfrm>
                <a:off x="2845" y="5193"/>
                <a:ext cx="4860" cy="728"/>
              </a:xfrm>
              <a:prstGeom prst="rect">
                <a:avLst/>
              </a:prstGeom>
              <a:solidFill>
                <a:srgbClr val="CCFFFF">
                  <a:alpha val="7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72238" tIns="36119" rIns="72238" bIns="3611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Group 45"/>
              <p:cNvGrpSpPr>
                <a:grpSpLocks/>
              </p:cNvGrpSpPr>
              <p:nvPr/>
            </p:nvGrpSpPr>
            <p:grpSpPr bwMode="auto">
              <a:xfrm>
                <a:off x="2858" y="5193"/>
                <a:ext cx="4837" cy="732"/>
                <a:chOff x="2858" y="5193"/>
                <a:chExt cx="4837" cy="732"/>
              </a:xfrm>
            </p:grpSpPr>
            <p:sp>
              <p:nvSpPr>
                <p:cNvPr id="304174" name="Line 18"/>
                <p:cNvSpPr>
                  <a:spLocks noChangeShapeType="1"/>
                </p:cNvSpPr>
                <p:nvPr/>
              </p:nvSpPr>
              <p:spPr bwMode="auto">
                <a:xfrm>
                  <a:off x="4561" y="5198"/>
                  <a:ext cx="248" cy="727"/>
                </a:xfrm>
                <a:prstGeom prst="line">
                  <a:avLst/>
                </a:prstGeom>
                <a:noFill/>
                <a:ln w="17780">
                  <a:solidFill>
                    <a:srgbClr val="FF0000"/>
                  </a:solidFill>
                  <a:round/>
                  <a:headEnd/>
                  <a:tailEnd type="non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04175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4819" y="5198"/>
                  <a:ext cx="260" cy="727"/>
                </a:xfrm>
                <a:prstGeom prst="line">
                  <a:avLst/>
                </a:prstGeom>
                <a:noFill/>
                <a:ln w="17780">
                  <a:solidFill>
                    <a:srgbClr val="FF0000"/>
                  </a:solidFill>
                  <a:round/>
                  <a:headEnd/>
                  <a:tailEnd type="non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04176" name="Line 22"/>
                <p:cNvSpPr>
                  <a:spLocks noChangeShapeType="1"/>
                </p:cNvSpPr>
                <p:nvPr/>
              </p:nvSpPr>
              <p:spPr bwMode="auto">
                <a:xfrm>
                  <a:off x="2955" y="5198"/>
                  <a:ext cx="1" cy="727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 type="triangle" w="med" len="lg"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04177" name="Rectangle 23"/>
                <p:cNvSpPr>
                  <a:spLocks noChangeArrowheads="1"/>
                </p:cNvSpPr>
                <p:nvPr/>
              </p:nvSpPr>
              <p:spPr bwMode="auto">
                <a:xfrm>
                  <a:off x="3055" y="5353"/>
                  <a:ext cx="393" cy="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h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4178" name="Line 9"/>
                <p:cNvSpPr>
                  <a:spLocks noChangeShapeType="1"/>
                </p:cNvSpPr>
                <p:nvPr/>
              </p:nvSpPr>
              <p:spPr bwMode="auto">
                <a:xfrm>
                  <a:off x="2868" y="5924"/>
                  <a:ext cx="4827" cy="1"/>
                </a:xfrm>
                <a:prstGeom prst="line">
                  <a:avLst/>
                </a:prstGeom>
                <a:noFill/>
                <a:ln w="1397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04179" name="Line 9"/>
                <p:cNvSpPr>
                  <a:spLocks noChangeShapeType="1"/>
                </p:cNvSpPr>
                <p:nvPr/>
              </p:nvSpPr>
              <p:spPr bwMode="auto">
                <a:xfrm>
                  <a:off x="2858" y="5196"/>
                  <a:ext cx="4827" cy="1"/>
                </a:xfrm>
                <a:prstGeom prst="line">
                  <a:avLst/>
                </a:prstGeom>
                <a:noFill/>
                <a:ln w="1397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grpSp>
              <p:nvGrpSpPr>
                <p:cNvPr id="5" name="Group 52"/>
                <p:cNvGrpSpPr>
                  <a:grpSpLocks/>
                </p:cNvGrpSpPr>
                <p:nvPr/>
              </p:nvGrpSpPr>
              <p:grpSpPr bwMode="auto">
                <a:xfrm>
                  <a:off x="5297" y="5193"/>
                  <a:ext cx="718" cy="727"/>
                  <a:chOff x="5297" y="5193"/>
                  <a:chExt cx="518" cy="727"/>
                </a:xfrm>
              </p:grpSpPr>
              <p:sp>
                <p:nvSpPr>
                  <p:cNvPr id="304181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297" y="5193"/>
                    <a:ext cx="248" cy="727"/>
                  </a:xfrm>
                  <a:prstGeom prst="line">
                    <a:avLst/>
                  </a:prstGeom>
                  <a:noFill/>
                  <a:ln w="17780">
                    <a:solidFill>
                      <a:srgbClr val="FF0000"/>
                    </a:solidFill>
                    <a:round/>
                    <a:headEnd/>
                    <a:tailEnd type="none" w="med" len="lg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304182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55" y="5193"/>
                    <a:ext cx="260" cy="727"/>
                  </a:xfrm>
                  <a:prstGeom prst="line">
                    <a:avLst/>
                  </a:prstGeom>
                  <a:noFill/>
                  <a:ln w="17780">
                    <a:solidFill>
                      <a:srgbClr val="FF0000"/>
                    </a:solidFill>
                    <a:round/>
                    <a:headEnd/>
                    <a:tailEnd type="none" w="med" len="lg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7" name="Group 55"/>
                <p:cNvGrpSpPr>
                  <a:grpSpLocks/>
                </p:cNvGrpSpPr>
                <p:nvPr/>
              </p:nvGrpSpPr>
              <p:grpSpPr bwMode="auto">
                <a:xfrm>
                  <a:off x="3915" y="5193"/>
                  <a:ext cx="290" cy="727"/>
                  <a:chOff x="4801" y="5438"/>
                  <a:chExt cx="518" cy="727"/>
                </a:xfrm>
              </p:grpSpPr>
              <p:sp>
                <p:nvSpPr>
                  <p:cNvPr id="30418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801" y="5438"/>
                    <a:ext cx="248" cy="727"/>
                  </a:xfrm>
                  <a:prstGeom prst="line">
                    <a:avLst/>
                  </a:prstGeom>
                  <a:noFill/>
                  <a:ln w="17780">
                    <a:solidFill>
                      <a:srgbClr val="FF0000"/>
                    </a:solidFill>
                    <a:round/>
                    <a:headEnd/>
                    <a:tailEnd type="none" w="med" len="lg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304185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59" y="5438"/>
                    <a:ext cx="260" cy="727"/>
                  </a:xfrm>
                  <a:prstGeom prst="line">
                    <a:avLst/>
                  </a:prstGeom>
                  <a:noFill/>
                  <a:ln w="17780">
                    <a:solidFill>
                      <a:srgbClr val="FF0000"/>
                    </a:solidFill>
                    <a:round/>
                    <a:headEnd/>
                    <a:tailEnd type="none" w="med" len="lg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  <p:sp>
              <p:nvSpPr>
                <p:cNvPr id="304186" name="Rectangle 24"/>
                <p:cNvSpPr>
                  <a:spLocks noChangeArrowheads="1"/>
                </p:cNvSpPr>
                <p:nvPr/>
              </p:nvSpPr>
              <p:spPr bwMode="auto">
                <a:xfrm>
                  <a:off x="6915" y="5411"/>
                  <a:ext cx="437" cy="4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n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62" name="Прямоугольник 61"/>
          <p:cNvSpPr/>
          <p:nvPr/>
        </p:nvSpPr>
        <p:spPr>
          <a:xfrm>
            <a:off x="4429124" y="3000372"/>
            <a:ext cx="2497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отражённом свете)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5643570" y="2571744"/>
            <a:ext cx="571504" cy="500066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/>
          </p:cNvSpPr>
          <p:nvPr/>
        </p:nvSpPr>
        <p:spPr bwMode="auto">
          <a:xfrm>
            <a:off x="500034" y="714356"/>
            <a:ext cx="4071966" cy="428628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 algn="ctr" eaLnBrk="0" hangingPunct="0">
              <a:defRPr/>
            </a:pP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§ 1.</a:t>
            </a:r>
            <a:r>
              <a:rPr kumimoji="0" lang="ru-RU" sz="24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Понятие </a:t>
            </a:r>
            <a:r>
              <a:rPr lang="ru-RU" sz="24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о дифракции</a:t>
            </a:r>
            <a:endParaRPr lang="ru-RU" sz="2400" b="1" i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14282" y="71414"/>
            <a:ext cx="6715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Глава </a:t>
            </a:r>
            <a:r>
              <a:rPr lang="en-US" sz="3200" b="1" i="1" dirty="0" smtClean="0">
                <a:solidFill>
                  <a:srgbClr val="FF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ru-RU" sz="3200" b="1" i="1" dirty="0" smtClean="0">
                <a:solidFill>
                  <a:srgbClr val="FF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. Дифракция света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6" name="Rectangle 5"/>
          <p:cNvSpPr txBox="1">
            <a:spLocks/>
          </p:cNvSpPr>
          <p:nvPr/>
        </p:nvSpPr>
        <p:spPr bwMode="auto">
          <a:xfrm>
            <a:off x="785786" y="1142984"/>
            <a:ext cx="3429024" cy="428628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1.1. Огибание препятствий 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43050"/>
            <a:ext cx="6551140" cy="4881573"/>
          </a:xfrm>
          <a:prstGeom prst="rect">
            <a:avLst/>
          </a:prstGeom>
          <a:noFill/>
        </p:spPr>
      </p:pic>
      <p:pic>
        <p:nvPicPr>
          <p:cNvPr id="30310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5956" y="4921947"/>
            <a:ext cx="3907710" cy="190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1"/>
          <p:cNvSpPr>
            <a:spLocks noChangeArrowheads="1"/>
          </p:cNvSpPr>
          <p:nvPr/>
        </p:nvSpPr>
        <p:spPr bwMode="auto">
          <a:xfrm>
            <a:off x="357158" y="71414"/>
            <a:ext cx="72866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1.2. Постановка задачи. Принцип Гюйгенса-Френеля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8" y="571480"/>
            <a:ext cx="2857520" cy="500065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Constantia" pitchFamily="18" charset="0"/>
              </a:rPr>
              <a:t>Дифракция</a:t>
            </a:r>
            <a:r>
              <a:rPr lang="en-US" sz="2400" b="1" i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Constantia" pitchFamily="18" charset="0"/>
              </a:rPr>
              <a:t>света</a:t>
            </a:r>
            <a:r>
              <a:rPr lang="ru-RU" sz="2400" i="1" dirty="0"/>
              <a:t> </a:t>
            </a:r>
          </a:p>
        </p:txBody>
      </p:sp>
      <p:pic>
        <p:nvPicPr>
          <p:cNvPr id="5" name="Picture 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71546"/>
            <a:ext cx="3897304" cy="2665175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642918"/>
            <a:ext cx="4143404" cy="3325379"/>
          </a:xfrm>
          <a:prstGeom prst="rect">
            <a:avLst/>
          </a:prstGeom>
          <a:noFill/>
        </p:spPr>
      </p:pic>
      <p:sp>
        <p:nvSpPr>
          <p:cNvPr id="219137" name="Rectangle 1"/>
          <p:cNvSpPr>
            <a:spLocks noChangeArrowheads="1"/>
          </p:cNvSpPr>
          <p:nvPr/>
        </p:nvSpPr>
        <p:spPr bwMode="auto">
          <a:xfrm>
            <a:off x="-357190" y="5572140"/>
            <a:ext cx="964409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>
              <a:buClr>
                <a:schemeClr val="tx1"/>
              </a:buClr>
              <a:buBlip>
                <a:blip r:embed="rId5"/>
              </a:buBlip>
              <a:tabLst>
                <a:tab pos="450850" algn="l"/>
              </a:tabLst>
            </a:pPr>
            <a:r>
              <a:rPr lang="ru-RU" b="1" dirty="0" smtClean="0">
                <a:solidFill>
                  <a:srgbClr val="FF66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Опр</a:t>
            </a:r>
            <a:r>
              <a:rPr lang="ru-RU" b="1" dirty="0" smtClean="0">
                <a:solidFill>
                  <a:srgbClr val="FF66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Дифракцией  света  называется  </a:t>
            </a:r>
            <a:r>
              <a:rPr lang="ru-RU" sz="1600" b="1" i="1" dirty="0" smtClean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любое отклонение распространения  света от прямолинейного, не связанное с отражением или преломлением  (А. Зоммерфельд)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428660" y="4286256"/>
            <a:ext cx="94298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>
              <a:buClr>
                <a:schemeClr val="tx1"/>
              </a:buClr>
              <a:buBlip>
                <a:blip r:embed="rId5"/>
              </a:buBlip>
              <a:tabLst>
                <a:tab pos="450850" algn="l"/>
              </a:tabLst>
            </a:pPr>
            <a:r>
              <a:rPr lang="ru-RU" b="1" dirty="0" smtClean="0">
                <a:solidFill>
                  <a:srgbClr val="FF66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b="1" i="1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При  д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ифракция  наблюдаются  отклонения  </a:t>
            </a:r>
            <a:r>
              <a:rPr lang="ru-RU" b="1" i="1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от законов  геометрической  оптики </a:t>
            </a:r>
            <a:r>
              <a:rPr lang="ru-RU" i="1" dirty="0" smtClean="0">
                <a:solidFill>
                  <a:srgbClr val="00B05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при распространении света в среде с резкими оптическим неоднородностями </a:t>
            </a:r>
            <a:r>
              <a:rPr lang="ru-RU" i="1" dirty="0" smtClean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(в частности, свет 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проникает  в  область  тени)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9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7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>
            <a:grpSpLocks noChangeAspect="1"/>
          </p:cNvGrpSpPr>
          <p:nvPr/>
        </p:nvGrpSpPr>
        <p:grpSpPr bwMode="auto">
          <a:xfrm>
            <a:off x="3779838" y="981075"/>
            <a:ext cx="5543550" cy="4157663"/>
            <a:chOff x="4700" y="2201"/>
            <a:chExt cx="4952" cy="3713"/>
          </a:xfrm>
        </p:grpSpPr>
        <p:sp>
          <p:nvSpPr>
            <p:cNvPr id="207939" name="AutoShape 67"/>
            <p:cNvSpPr>
              <a:spLocks noChangeAspect="1" noChangeArrowheads="1"/>
            </p:cNvSpPr>
            <p:nvPr/>
          </p:nvSpPr>
          <p:spPr bwMode="auto">
            <a:xfrm>
              <a:off x="4700" y="2201"/>
              <a:ext cx="4952" cy="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7940" name="Text Box 68"/>
            <p:cNvSpPr txBox="1">
              <a:spLocks noChangeArrowheads="1"/>
            </p:cNvSpPr>
            <p:nvPr/>
          </p:nvSpPr>
          <p:spPr bwMode="auto">
            <a:xfrm>
              <a:off x="6266" y="5355"/>
              <a:ext cx="1567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4700" y="2201"/>
              <a:ext cx="4952" cy="3329"/>
              <a:chOff x="4700" y="2201"/>
              <a:chExt cx="4952" cy="3329"/>
            </a:xfrm>
          </p:grpSpPr>
          <p:pic>
            <p:nvPicPr>
              <p:cNvPr id="207942" name="Picture 7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00" y="2728"/>
                <a:ext cx="4243" cy="1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7943" name="Line 71"/>
              <p:cNvSpPr>
                <a:spLocks noChangeShapeType="1"/>
              </p:cNvSpPr>
              <p:nvPr/>
            </p:nvSpPr>
            <p:spPr bwMode="auto">
              <a:xfrm flipV="1">
                <a:off x="5010" y="4643"/>
                <a:ext cx="4396" cy="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7944" name="Line 72"/>
              <p:cNvSpPr>
                <a:spLocks noChangeShapeType="1"/>
              </p:cNvSpPr>
              <p:nvPr/>
            </p:nvSpPr>
            <p:spPr bwMode="auto">
              <a:xfrm flipV="1">
                <a:off x="6353" y="2353"/>
                <a:ext cx="1" cy="23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7945" name="Line 73"/>
              <p:cNvSpPr>
                <a:spLocks noChangeShapeType="1"/>
              </p:cNvSpPr>
              <p:nvPr/>
            </p:nvSpPr>
            <p:spPr bwMode="auto">
              <a:xfrm>
                <a:off x="6318" y="3396"/>
                <a:ext cx="29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7946" name="Line 74"/>
              <p:cNvSpPr>
                <a:spLocks noChangeShapeType="1"/>
              </p:cNvSpPr>
              <p:nvPr/>
            </p:nvSpPr>
            <p:spPr bwMode="auto">
              <a:xfrm>
                <a:off x="6318" y="2869"/>
                <a:ext cx="81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7947" name="Line 75"/>
              <p:cNvSpPr>
                <a:spLocks noChangeShapeType="1"/>
              </p:cNvSpPr>
              <p:nvPr/>
            </p:nvSpPr>
            <p:spPr bwMode="auto">
              <a:xfrm>
                <a:off x="6318" y="3678"/>
                <a:ext cx="114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7948" name="Text Box 76"/>
              <p:cNvSpPr txBox="1">
                <a:spLocks noChangeArrowheads="1"/>
              </p:cNvSpPr>
              <p:nvPr/>
            </p:nvSpPr>
            <p:spPr bwMode="auto">
              <a:xfrm>
                <a:off x="5553" y="2572"/>
                <a:ext cx="956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</a:rPr>
                  <a:t>1,37</a:t>
                </a:r>
                <a:r>
                  <a:rPr lang="en-US" i="1" dirty="0">
                    <a:solidFill>
                      <a:schemeClr val="bg1"/>
                    </a:solidFill>
                    <a:latin typeface="Times New Roman" pitchFamily="18" charset="0"/>
                  </a:rPr>
                  <a:t>I</a:t>
                </a:r>
                <a:r>
                  <a:rPr lang="en-US" baseline="-25000" dirty="0">
                    <a:solidFill>
                      <a:schemeClr val="bg1"/>
                    </a:solidFill>
                    <a:latin typeface="Times New Roman" pitchFamily="18" charset="0"/>
                  </a:rPr>
                  <a:t>0</a:t>
                </a:r>
              </a:p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7949" name="Text Box 77"/>
              <p:cNvSpPr txBox="1">
                <a:spLocks noChangeArrowheads="1"/>
              </p:cNvSpPr>
              <p:nvPr/>
            </p:nvSpPr>
            <p:spPr bwMode="auto">
              <a:xfrm>
                <a:off x="5948" y="3111"/>
                <a:ext cx="652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i="1" dirty="0">
                    <a:solidFill>
                      <a:schemeClr val="bg1"/>
                    </a:solidFill>
                    <a:latin typeface="Times New Roman" pitchFamily="18" charset="0"/>
                  </a:rPr>
                  <a:t>I</a:t>
                </a:r>
                <a:r>
                  <a:rPr lang="en-US" baseline="-25000" dirty="0">
                    <a:solidFill>
                      <a:schemeClr val="bg1"/>
                    </a:solidFill>
                    <a:latin typeface="Times New Roman" pitchFamily="18" charset="0"/>
                  </a:rPr>
                  <a:t>0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7950" name="Text Box 78"/>
              <p:cNvSpPr txBox="1">
                <a:spLocks noChangeArrowheads="1"/>
              </p:cNvSpPr>
              <p:nvPr/>
            </p:nvSpPr>
            <p:spPr bwMode="auto">
              <a:xfrm>
                <a:off x="5510" y="3396"/>
                <a:ext cx="929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</a:rPr>
                  <a:t>0,78</a:t>
                </a:r>
                <a:r>
                  <a:rPr lang="en-US" i="1" dirty="0">
                    <a:solidFill>
                      <a:schemeClr val="bg1"/>
                    </a:solidFill>
                    <a:latin typeface="Times New Roman" pitchFamily="18" charset="0"/>
                  </a:rPr>
                  <a:t>I</a:t>
                </a:r>
                <a:r>
                  <a:rPr lang="en-US" baseline="-25000" dirty="0">
                    <a:solidFill>
                      <a:schemeClr val="bg1"/>
                    </a:solidFill>
                    <a:latin typeface="Times New Roman" pitchFamily="18" charset="0"/>
                  </a:rPr>
                  <a:t>0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7951" name="Text Box 79"/>
              <p:cNvSpPr txBox="1">
                <a:spLocks noChangeArrowheads="1"/>
              </p:cNvSpPr>
              <p:nvPr/>
            </p:nvSpPr>
            <p:spPr bwMode="auto">
              <a:xfrm>
                <a:off x="6027" y="2201"/>
                <a:ext cx="652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600" i="1" dirty="0">
                    <a:latin typeface="Times New Roman" pitchFamily="18" charset="0"/>
                  </a:rPr>
                  <a:t>I</a:t>
                </a:r>
                <a:endParaRPr lang="ru-RU" dirty="0"/>
              </a:p>
            </p:txBody>
          </p:sp>
          <p:sp>
            <p:nvSpPr>
              <p:cNvPr id="207952" name="Text Box 80"/>
              <p:cNvSpPr txBox="1">
                <a:spLocks noChangeArrowheads="1"/>
              </p:cNvSpPr>
              <p:nvPr/>
            </p:nvSpPr>
            <p:spPr bwMode="auto">
              <a:xfrm>
                <a:off x="6168" y="4632"/>
                <a:ext cx="49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</a:rPr>
                  <a:t>0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7953" name="Text Box 81"/>
              <p:cNvSpPr txBox="1">
                <a:spLocks noChangeArrowheads="1"/>
              </p:cNvSpPr>
              <p:nvPr/>
            </p:nvSpPr>
            <p:spPr bwMode="auto">
              <a:xfrm>
                <a:off x="7026" y="4810"/>
                <a:ext cx="1631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 i="1" dirty="0">
                    <a:latin typeface="Times New Roman" pitchFamily="18" charset="0"/>
                  </a:rPr>
                  <a:t>вне </a:t>
                </a:r>
                <a:r>
                  <a:rPr lang="en-US" sz="1200" dirty="0">
                    <a:latin typeface="Times New Roman" pitchFamily="18" charset="0"/>
                  </a:rPr>
                  <a:t>“</a:t>
                </a:r>
                <a:r>
                  <a:rPr lang="ru-RU" sz="1200" i="1" dirty="0">
                    <a:latin typeface="Times New Roman" pitchFamily="18" charset="0"/>
                  </a:rPr>
                  <a:t>тени</a:t>
                </a:r>
                <a:r>
                  <a:rPr lang="en-US" sz="1200" dirty="0">
                    <a:latin typeface="Times New Roman" pitchFamily="18" charset="0"/>
                  </a:rPr>
                  <a:t>”</a:t>
                </a:r>
                <a:endParaRPr lang="ru-RU" dirty="0"/>
              </a:p>
            </p:txBody>
          </p:sp>
          <p:sp>
            <p:nvSpPr>
              <p:cNvPr id="207954" name="Text Box 82"/>
              <p:cNvSpPr txBox="1">
                <a:spLocks noChangeArrowheads="1"/>
              </p:cNvSpPr>
              <p:nvPr/>
            </p:nvSpPr>
            <p:spPr bwMode="auto">
              <a:xfrm>
                <a:off x="4700" y="4810"/>
                <a:ext cx="1454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 i="1" dirty="0">
                    <a:latin typeface="Times New Roman" pitchFamily="18" charset="0"/>
                  </a:rPr>
                  <a:t>в</a:t>
                </a:r>
                <a:r>
                  <a:rPr lang="en-US" sz="1200" i="1" dirty="0">
                    <a:latin typeface="Times New Roman" pitchFamily="18" charset="0"/>
                  </a:rPr>
                  <a:t> </a:t>
                </a:r>
                <a:r>
                  <a:rPr lang="ru-RU" sz="1200" i="1" dirty="0">
                    <a:latin typeface="Times New Roman" pitchFamily="18" charset="0"/>
                  </a:rPr>
                  <a:t>области </a:t>
                </a:r>
                <a:r>
                  <a:rPr lang="en-US" sz="1200" dirty="0">
                    <a:latin typeface="Times New Roman" pitchFamily="18" charset="0"/>
                  </a:rPr>
                  <a:t>“</a:t>
                </a:r>
                <a:r>
                  <a:rPr lang="ru-RU" sz="1200" i="1" dirty="0">
                    <a:latin typeface="Times New Roman" pitchFamily="18" charset="0"/>
                  </a:rPr>
                  <a:t>тени</a:t>
                </a:r>
                <a:r>
                  <a:rPr lang="en-US" sz="1200" dirty="0">
                    <a:latin typeface="Times New Roman" pitchFamily="18" charset="0"/>
                  </a:rPr>
                  <a:t>”</a:t>
                </a:r>
                <a:endParaRPr lang="ru-RU" dirty="0"/>
              </a:p>
            </p:txBody>
          </p:sp>
          <p:sp>
            <p:nvSpPr>
              <p:cNvPr id="207955" name="Text Box 83"/>
              <p:cNvSpPr txBox="1">
                <a:spLocks noChangeArrowheads="1"/>
              </p:cNvSpPr>
              <p:nvPr/>
            </p:nvSpPr>
            <p:spPr bwMode="auto">
              <a:xfrm>
                <a:off x="8999" y="4695"/>
                <a:ext cx="653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i="1" dirty="0">
                    <a:solidFill>
                      <a:schemeClr val="bg1"/>
                    </a:solidFill>
                    <a:latin typeface="Times New Roman" pitchFamily="18" charset="0"/>
                  </a:rPr>
                  <a:t>Х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7956" name="Text Box 84"/>
              <p:cNvSpPr txBox="1">
                <a:spLocks noChangeArrowheads="1"/>
              </p:cNvSpPr>
              <p:nvPr/>
            </p:nvSpPr>
            <p:spPr bwMode="auto">
              <a:xfrm>
                <a:off x="5529" y="4039"/>
                <a:ext cx="929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</a:rPr>
                  <a:t>0,25</a:t>
                </a:r>
                <a:r>
                  <a:rPr lang="en-US" i="1" dirty="0">
                    <a:solidFill>
                      <a:schemeClr val="bg1"/>
                    </a:solidFill>
                    <a:latin typeface="Times New Roman" pitchFamily="18" charset="0"/>
                  </a:rPr>
                  <a:t>I</a:t>
                </a:r>
                <a:r>
                  <a:rPr lang="en-US" baseline="-25000" dirty="0">
                    <a:solidFill>
                      <a:schemeClr val="bg1"/>
                    </a:solidFill>
                    <a:latin typeface="Times New Roman" pitchFamily="18" charset="0"/>
                  </a:rPr>
                  <a:t>0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07957" name="Rectangle 85"/>
          <p:cNvSpPr>
            <a:spLocks noChangeArrowheads="1"/>
          </p:cNvSpPr>
          <p:nvPr/>
        </p:nvSpPr>
        <p:spPr bwMode="auto">
          <a:xfrm>
            <a:off x="611188" y="201019"/>
            <a:ext cx="7138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solidFill>
                  <a:srgbClr val="0000FF"/>
                </a:solidFill>
                <a:latin typeface="Constantia" pitchFamily="18" charset="0"/>
              </a:rPr>
              <a:t>Дифракция Френеля на </a:t>
            </a:r>
            <a:r>
              <a:rPr lang="ru-RU" sz="2800" b="1" i="1" dirty="0" smtClean="0">
                <a:solidFill>
                  <a:srgbClr val="0000FF"/>
                </a:solidFill>
                <a:latin typeface="Constantia" pitchFamily="18" charset="0"/>
              </a:rPr>
              <a:t>полуплоскости</a:t>
            </a:r>
            <a:endParaRPr lang="ru-RU" sz="2800" b="1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grpSp>
        <p:nvGrpSpPr>
          <p:cNvPr id="4" name="Группа 93"/>
          <p:cNvGrpSpPr/>
          <p:nvPr/>
        </p:nvGrpSpPr>
        <p:grpSpPr>
          <a:xfrm>
            <a:off x="-539752" y="857232"/>
            <a:ext cx="4968876" cy="5184775"/>
            <a:chOff x="-684213" y="1844675"/>
            <a:chExt cx="4968876" cy="5184775"/>
          </a:xfrm>
        </p:grpSpPr>
        <p:grpSp>
          <p:nvGrpSpPr>
            <p:cNvPr id="5" name="Group 2"/>
            <p:cNvGrpSpPr>
              <a:grpSpLocks noChangeAspect="1"/>
            </p:cNvGrpSpPr>
            <p:nvPr/>
          </p:nvGrpSpPr>
          <p:grpSpPr bwMode="auto">
            <a:xfrm>
              <a:off x="-684213" y="1844675"/>
              <a:ext cx="4968876" cy="5184775"/>
              <a:chOff x="1469" y="8380"/>
              <a:chExt cx="3888" cy="4054"/>
            </a:xfrm>
          </p:grpSpPr>
          <p:sp>
            <p:nvSpPr>
              <p:cNvPr id="207875" name="AutoShape 3"/>
              <p:cNvSpPr>
                <a:spLocks noChangeAspect="1" noChangeArrowheads="1"/>
              </p:cNvSpPr>
              <p:nvPr/>
            </p:nvSpPr>
            <p:spPr bwMode="auto">
              <a:xfrm>
                <a:off x="1469" y="8380"/>
                <a:ext cx="3888" cy="4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2153" y="8596"/>
                <a:ext cx="3204" cy="3838"/>
                <a:chOff x="2153" y="8596"/>
                <a:chExt cx="3204" cy="3838"/>
              </a:xfrm>
            </p:grpSpPr>
            <p:sp>
              <p:nvSpPr>
                <p:cNvPr id="20787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675" y="11945"/>
                  <a:ext cx="1415" cy="4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78" name="Rectangle 6"/>
                <p:cNvSpPr>
                  <a:spLocks noChangeArrowheads="1"/>
                </p:cNvSpPr>
                <p:nvPr/>
              </p:nvSpPr>
              <p:spPr bwMode="auto">
                <a:xfrm>
                  <a:off x="2935" y="10547"/>
                  <a:ext cx="780" cy="133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tint val="65490"/>
                        <a:invGamma/>
                      </a:srgbClr>
                    </a:gs>
                  </a:gsLst>
                  <a:lin ang="0" scaled="1"/>
                </a:gra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79" name="Rectangle 7"/>
                <p:cNvSpPr>
                  <a:spLocks noChangeArrowheads="1"/>
                </p:cNvSpPr>
                <p:nvPr/>
              </p:nvSpPr>
              <p:spPr bwMode="auto">
                <a:xfrm>
                  <a:off x="3488" y="10547"/>
                  <a:ext cx="197" cy="133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80" name="Rectangle 8"/>
                <p:cNvSpPr>
                  <a:spLocks noChangeArrowheads="1"/>
                </p:cNvSpPr>
                <p:nvPr/>
              </p:nvSpPr>
              <p:spPr bwMode="auto">
                <a:xfrm>
                  <a:off x="3804" y="10547"/>
                  <a:ext cx="98" cy="133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81" name="Line 9"/>
                <p:cNvSpPr>
                  <a:spLocks noChangeShapeType="1"/>
                </p:cNvSpPr>
                <p:nvPr/>
              </p:nvSpPr>
              <p:spPr bwMode="auto">
                <a:xfrm>
                  <a:off x="3908" y="10547"/>
                  <a:ext cx="0" cy="133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82" name="Line 10"/>
                <p:cNvSpPr>
                  <a:spLocks noChangeShapeType="1"/>
                </p:cNvSpPr>
                <p:nvPr/>
              </p:nvSpPr>
              <p:spPr bwMode="auto">
                <a:xfrm>
                  <a:off x="3707" y="10547"/>
                  <a:ext cx="1" cy="1332"/>
                </a:xfrm>
                <a:prstGeom prst="line">
                  <a:avLst/>
                </a:prstGeom>
                <a:noFill/>
                <a:ln w="666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83" name="Line 11"/>
                <p:cNvSpPr>
                  <a:spLocks noChangeShapeType="1"/>
                </p:cNvSpPr>
                <p:nvPr/>
              </p:nvSpPr>
              <p:spPr bwMode="auto">
                <a:xfrm>
                  <a:off x="3851" y="10547"/>
                  <a:ext cx="1" cy="1332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84" name="Line 12"/>
                <p:cNvSpPr>
                  <a:spLocks noChangeShapeType="1"/>
                </p:cNvSpPr>
                <p:nvPr/>
              </p:nvSpPr>
              <p:spPr bwMode="auto">
                <a:xfrm>
                  <a:off x="4451" y="10547"/>
                  <a:ext cx="1" cy="1332"/>
                </a:xfrm>
                <a:prstGeom prst="line">
                  <a:avLst/>
                </a:prstGeom>
                <a:noFill/>
                <a:ln w="15875">
                  <a:solidFill>
                    <a:srgbClr val="FF0000">
                      <a:alpha val="62000"/>
                    </a:srgb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85" name="Line 13"/>
                <p:cNvSpPr>
                  <a:spLocks noChangeShapeType="1"/>
                </p:cNvSpPr>
                <p:nvPr/>
              </p:nvSpPr>
              <p:spPr bwMode="auto">
                <a:xfrm>
                  <a:off x="4119" y="10547"/>
                  <a:ext cx="1" cy="133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86" name="Line 14"/>
                <p:cNvSpPr>
                  <a:spLocks noChangeShapeType="1"/>
                </p:cNvSpPr>
                <p:nvPr/>
              </p:nvSpPr>
              <p:spPr bwMode="auto">
                <a:xfrm>
                  <a:off x="4045" y="10547"/>
                  <a:ext cx="1" cy="1332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87" name="Line 15"/>
                <p:cNvSpPr>
                  <a:spLocks noChangeShapeType="1"/>
                </p:cNvSpPr>
                <p:nvPr/>
              </p:nvSpPr>
              <p:spPr bwMode="auto">
                <a:xfrm>
                  <a:off x="4211" y="10535"/>
                  <a:ext cx="1" cy="1332"/>
                </a:xfrm>
                <a:prstGeom prst="line">
                  <a:avLst/>
                </a:prstGeom>
                <a:noFill/>
                <a:ln w="762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88" name="Line 16"/>
                <p:cNvSpPr>
                  <a:spLocks noChangeShapeType="1"/>
                </p:cNvSpPr>
                <p:nvPr/>
              </p:nvSpPr>
              <p:spPr bwMode="auto">
                <a:xfrm>
                  <a:off x="4184" y="10547"/>
                  <a:ext cx="1" cy="133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89" name="Line 17"/>
                <p:cNvSpPr>
                  <a:spLocks noChangeShapeType="1"/>
                </p:cNvSpPr>
                <p:nvPr/>
              </p:nvSpPr>
              <p:spPr bwMode="auto">
                <a:xfrm>
                  <a:off x="4328" y="10546"/>
                  <a:ext cx="1" cy="1332"/>
                </a:xfrm>
                <a:prstGeom prst="line">
                  <a:avLst/>
                </a:prstGeom>
                <a:noFill/>
                <a:ln w="539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90" name="Line 18"/>
                <p:cNvSpPr>
                  <a:spLocks noChangeShapeType="1"/>
                </p:cNvSpPr>
                <p:nvPr/>
              </p:nvSpPr>
              <p:spPr bwMode="auto">
                <a:xfrm>
                  <a:off x="4247" y="10542"/>
                  <a:ext cx="1" cy="133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91" name="Line 19"/>
                <p:cNvSpPr>
                  <a:spLocks noChangeShapeType="1"/>
                </p:cNvSpPr>
                <p:nvPr/>
              </p:nvSpPr>
              <p:spPr bwMode="auto">
                <a:xfrm>
                  <a:off x="5014" y="10550"/>
                  <a:ext cx="1" cy="1332"/>
                </a:xfrm>
                <a:prstGeom prst="line">
                  <a:avLst/>
                </a:prstGeom>
                <a:noFill/>
                <a:ln w="476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92" name="Line 20"/>
                <p:cNvSpPr>
                  <a:spLocks noChangeShapeType="1"/>
                </p:cNvSpPr>
                <p:nvPr/>
              </p:nvSpPr>
              <p:spPr bwMode="auto">
                <a:xfrm>
                  <a:off x="4307" y="10547"/>
                  <a:ext cx="1" cy="133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93" name="Line 21"/>
                <p:cNvSpPr>
                  <a:spLocks noChangeShapeType="1"/>
                </p:cNvSpPr>
                <p:nvPr/>
              </p:nvSpPr>
              <p:spPr bwMode="auto">
                <a:xfrm>
                  <a:off x="4363" y="10542"/>
                  <a:ext cx="1" cy="1332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94" name="Line 22"/>
                <p:cNvSpPr>
                  <a:spLocks noChangeShapeType="1"/>
                </p:cNvSpPr>
                <p:nvPr/>
              </p:nvSpPr>
              <p:spPr bwMode="auto">
                <a:xfrm>
                  <a:off x="5014" y="10547"/>
                  <a:ext cx="1" cy="1332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95" name="Line 23"/>
                <p:cNvSpPr>
                  <a:spLocks noChangeShapeType="1"/>
                </p:cNvSpPr>
                <p:nvPr/>
              </p:nvSpPr>
              <p:spPr bwMode="auto">
                <a:xfrm>
                  <a:off x="4834" y="10543"/>
                  <a:ext cx="1" cy="1332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96" name="Line 24"/>
                <p:cNvSpPr>
                  <a:spLocks noChangeShapeType="1"/>
                </p:cNvSpPr>
                <p:nvPr/>
              </p:nvSpPr>
              <p:spPr bwMode="auto">
                <a:xfrm>
                  <a:off x="4413" y="10543"/>
                  <a:ext cx="1" cy="1332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97" name="Line 25"/>
                <p:cNvSpPr>
                  <a:spLocks noChangeShapeType="1"/>
                </p:cNvSpPr>
                <p:nvPr/>
              </p:nvSpPr>
              <p:spPr bwMode="auto">
                <a:xfrm>
                  <a:off x="5014" y="10543"/>
                  <a:ext cx="1" cy="1332"/>
                </a:xfrm>
                <a:prstGeom prst="line">
                  <a:avLst/>
                </a:prstGeom>
                <a:noFill/>
                <a:ln w="317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98" name="Rectangle 26"/>
                <p:cNvSpPr>
                  <a:spLocks noChangeArrowheads="1"/>
                </p:cNvSpPr>
                <p:nvPr/>
              </p:nvSpPr>
              <p:spPr bwMode="auto">
                <a:xfrm>
                  <a:off x="2653" y="10547"/>
                  <a:ext cx="2651" cy="1332"/>
                </a:xfrm>
                <a:prstGeom prst="rect">
                  <a:avLst/>
                </a:prstGeom>
                <a:noFill/>
                <a:ln w="222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899" name="Line 27"/>
                <p:cNvSpPr>
                  <a:spLocks noChangeShapeType="1"/>
                </p:cNvSpPr>
                <p:nvPr/>
              </p:nvSpPr>
              <p:spPr bwMode="auto">
                <a:xfrm>
                  <a:off x="2695" y="10531"/>
                  <a:ext cx="2553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900" name="Line 28"/>
                <p:cNvSpPr>
                  <a:spLocks noChangeShapeType="1"/>
                </p:cNvSpPr>
                <p:nvPr/>
              </p:nvSpPr>
              <p:spPr bwMode="auto">
                <a:xfrm>
                  <a:off x="5304" y="10547"/>
                  <a:ext cx="1" cy="1332"/>
                </a:xfrm>
                <a:prstGeom prst="line">
                  <a:avLst/>
                </a:prstGeom>
                <a:noFill/>
                <a:ln w="698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7" name="Group 29"/>
                <p:cNvGrpSpPr>
                  <a:grpSpLocks/>
                </p:cNvGrpSpPr>
                <p:nvPr/>
              </p:nvGrpSpPr>
              <p:grpSpPr bwMode="auto">
                <a:xfrm>
                  <a:off x="2153" y="8596"/>
                  <a:ext cx="2454" cy="1752"/>
                  <a:chOff x="1651" y="1866"/>
                  <a:chExt cx="1850" cy="1788"/>
                </a:xfrm>
              </p:grpSpPr>
              <p:sp>
                <p:nvSpPr>
                  <p:cNvPr id="207902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54" y="2448"/>
                    <a:ext cx="0" cy="12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07903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04" y="2754"/>
                    <a:ext cx="256" cy="3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89611" tIns="44806" rIns="89611" bIns="44806"/>
                  <a:lstStyle/>
                  <a:p>
                    <a:r>
                      <a:rPr lang="en-US" sz="2400" i="1" dirty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l</a:t>
                    </a:r>
                    <a:endParaRPr lang="ru-RU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790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687" y="3652"/>
                    <a:ext cx="1814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07905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52" y="2420"/>
                    <a:ext cx="1" cy="4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07906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1" y="2447"/>
                    <a:ext cx="9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07907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18" y="2454"/>
                    <a:ext cx="0" cy="12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lg"/>
                    <a:tailEnd type="triangle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grpSp>
                <p:nvGrpSpPr>
                  <p:cNvPr id="8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668" y="1866"/>
                    <a:ext cx="1773" cy="449"/>
                    <a:chOff x="7045" y="6798"/>
                    <a:chExt cx="3968" cy="1043"/>
                  </a:xfrm>
                </p:grpSpPr>
                <p:sp>
                  <p:nvSpPr>
                    <p:cNvPr id="207909" name="Line 3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0499" y="7315"/>
                      <a:ext cx="1027" cy="1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FF0000"/>
                      </a:solidFill>
                      <a:round/>
                      <a:headEnd/>
                      <a:tailEnd type="triangle" w="med" len="lg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07910" name="Line 3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0244" y="7319"/>
                      <a:ext cx="1027" cy="1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FF0000"/>
                      </a:solidFill>
                      <a:round/>
                      <a:headEnd/>
                      <a:tailEnd type="triangle" w="med" len="lg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07911" name="Line 3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0011" y="7322"/>
                      <a:ext cx="1027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FF0000"/>
                      </a:solidFill>
                      <a:round/>
                      <a:headEnd/>
                      <a:tailEnd type="triangle" w="med" len="lg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07912" name="Line 4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9757" y="7312"/>
                      <a:ext cx="1027" cy="1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FF0000"/>
                      </a:solidFill>
                      <a:round/>
                      <a:headEnd/>
                      <a:tailEnd type="triangle" w="med" len="lg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07913" name="Line 4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9504" y="7318"/>
                      <a:ext cx="1027" cy="1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FF0000"/>
                      </a:solidFill>
                      <a:round/>
                      <a:headEnd/>
                      <a:tailEnd type="triangle" w="med" len="lg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grpSp>
                  <p:nvGrpSpPr>
                    <p:cNvPr id="9" name="Group 42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9128" y="7197"/>
                      <a:ext cx="1031" cy="254"/>
                      <a:chOff x="3466" y="3760"/>
                      <a:chExt cx="1031" cy="254"/>
                    </a:xfrm>
                  </p:grpSpPr>
                  <p:sp>
                    <p:nvSpPr>
                      <p:cNvPr id="207915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66" y="3760"/>
                        <a:ext cx="1027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FF0000"/>
                        </a:solidFill>
                        <a:round/>
                        <a:headEnd/>
                        <a:tailEnd type="triangle" w="med" len="lg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  <p:sp>
                    <p:nvSpPr>
                      <p:cNvPr id="207916" name="Line 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70" y="4013"/>
                        <a:ext cx="1027" cy="1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FF0000"/>
                        </a:solidFill>
                        <a:round/>
                        <a:headEnd/>
                        <a:tailEnd type="triangle" w="med" len="lg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</p:grpSp>
                <p:sp>
                  <p:nvSpPr>
                    <p:cNvPr id="207917" name="Line 4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8776" y="7321"/>
                      <a:ext cx="1027" cy="1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FF0000"/>
                      </a:solidFill>
                      <a:round/>
                      <a:headEnd/>
                      <a:tailEnd type="triangle" w="med" len="lg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07918" name="Line 4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8521" y="7325"/>
                      <a:ext cx="1027" cy="1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FF0000"/>
                      </a:solidFill>
                      <a:round/>
                      <a:headEnd/>
                      <a:tailEnd type="triangle" w="med" len="lg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07919" name="Line 4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8289" y="7327"/>
                      <a:ext cx="1027" cy="1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FF0000"/>
                      </a:solidFill>
                      <a:round/>
                      <a:headEnd/>
                      <a:tailEnd type="triangle" w="med" len="lg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07920" name="Line 4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8034" y="7318"/>
                      <a:ext cx="1027" cy="1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FF0000"/>
                      </a:solidFill>
                      <a:round/>
                      <a:headEnd/>
                      <a:tailEnd type="triangle" w="med" len="lg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grpSp>
                  <p:nvGrpSpPr>
                    <p:cNvPr id="10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793" y="6805"/>
                      <a:ext cx="502" cy="1036"/>
                      <a:chOff x="7793" y="6805"/>
                      <a:chExt cx="502" cy="1036"/>
                    </a:xfrm>
                  </p:grpSpPr>
                  <p:sp>
                    <p:nvSpPr>
                      <p:cNvPr id="207922" name="Line 50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781" y="7324"/>
                        <a:ext cx="1027" cy="1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FF0000"/>
                        </a:solidFill>
                        <a:round/>
                        <a:headEnd/>
                        <a:tailEnd type="triangle" w="med" len="lg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  <p:sp>
                    <p:nvSpPr>
                      <p:cNvPr id="207923" name="Line 5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535" y="7327"/>
                        <a:ext cx="1027" cy="1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FF0000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  <p:sp>
                    <p:nvSpPr>
                      <p:cNvPr id="207924" name="Line 5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280" y="7318"/>
                        <a:ext cx="1027" cy="1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FF0000"/>
                        </a:solidFill>
                        <a:round/>
                        <a:headEnd/>
                        <a:tailEnd type="triangle" w="med" len="lg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</p:grpSp>
                <p:grpSp>
                  <p:nvGrpSpPr>
                    <p:cNvPr id="1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045" y="6798"/>
                      <a:ext cx="502" cy="1036"/>
                      <a:chOff x="7793" y="6805"/>
                      <a:chExt cx="502" cy="1036"/>
                    </a:xfrm>
                  </p:grpSpPr>
                  <p:sp>
                    <p:nvSpPr>
                      <p:cNvPr id="207926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781" y="7324"/>
                        <a:ext cx="1027" cy="1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FF0000"/>
                        </a:solidFill>
                        <a:round/>
                        <a:headEnd/>
                        <a:tailEnd type="triangle" w="med" len="lg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  <p:sp>
                    <p:nvSpPr>
                      <p:cNvPr id="207927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535" y="7327"/>
                        <a:ext cx="1027" cy="1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FF0000"/>
                        </a:solidFill>
                        <a:round/>
                        <a:headEnd/>
                        <a:tailEnd type="triangle" w="med" len="lg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  <p:sp>
                    <p:nvSpPr>
                      <p:cNvPr id="207928" name="Line 56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280" y="7318"/>
                        <a:ext cx="1027" cy="1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FF0000"/>
                        </a:solidFill>
                        <a:round/>
                        <a:headEnd/>
                        <a:tailEnd type="triangle" w="med" len="lg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</p:grpSp>
              </p:grpSp>
            </p:grpSp>
            <p:sp>
              <p:nvSpPr>
                <p:cNvPr id="207929" name="Rectangle 57"/>
                <p:cNvSpPr>
                  <a:spLocks noChangeArrowheads="1"/>
                </p:cNvSpPr>
                <p:nvPr/>
              </p:nvSpPr>
              <p:spPr bwMode="auto">
                <a:xfrm>
                  <a:off x="2195" y="10574"/>
                  <a:ext cx="761" cy="127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930" name="Line 58"/>
                <p:cNvSpPr>
                  <a:spLocks noChangeShapeType="1"/>
                </p:cNvSpPr>
                <p:nvPr/>
              </p:nvSpPr>
              <p:spPr bwMode="auto">
                <a:xfrm>
                  <a:off x="4487" y="10565"/>
                  <a:ext cx="1" cy="1332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931" name="Rectangle 59"/>
                <p:cNvSpPr>
                  <a:spLocks noChangeArrowheads="1"/>
                </p:cNvSpPr>
                <p:nvPr/>
              </p:nvSpPr>
              <p:spPr bwMode="auto">
                <a:xfrm>
                  <a:off x="4828" y="10436"/>
                  <a:ext cx="529" cy="15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932" name="Line 60"/>
                <p:cNvSpPr>
                  <a:spLocks noChangeShapeType="1"/>
                </p:cNvSpPr>
                <p:nvPr/>
              </p:nvSpPr>
              <p:spPr bwMode="auto">
                <a:xfrm>
                  <a:off x="3959" y="10529"/>
                  <a:ext cx="1" cy="1332"/>
                </a:xfrm>
                <a:prstGeom prst="line">
                  <a:avLst/>
                </a:prstGeom>
                <a:noFill/>
                <a:ln w="349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933" name="Line 61"/>
                <p:cNvSpPr>
                  <a:spLocks noChangeShapeType="1"/>
                </p:cNvSpPr>
                <p:nvPr/>
              </p:nvSpPr>
              <p:spPr bwMode="auto">
                <a:xfrm>
                  <a:off x="4523" y="10541"/>
                  <a:ext cx="1" cy="1332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934" name="Line 62"/>
                <p:cNvSpPr>
                  <a:spLocks noChangeShapeType="1"/>
                </p:cNvSpPr>
                <p:nvPr/>
              </p:nvSpPr>
              <p:spPr bwMode="auto">
                <a:xfrm>
                  <a:off x="4559" y="10529"/>
                  <a:ext cx="1" cy="133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935" name="Line 63"/>
                <p:cNvSpPr>
                  <a:spLocks noChangeShapeType="1"/>
                </p:cNvSpPr>
                <p:nvPr/>
              </p:nvSpPr>
              <p:spPr bwMode="auto">
                <a:xfrm>
                  <a:off x="4595" y="10505"/>
                  <a:ext cx="1" cy="133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936" name="Line 64"/>
                <p:cNvSpPr>
                  <a:spLocks noChangeShapeType="1"/>
                </p:cNvSpPr>
                <p:nvPr/>
              </p:nvSpPr>
              <p:spPr bwMode="auto">
                <a:xfrm>
                  <a:off x="2682" y="10534"/>
                  <a:ext cx="2651" cy="1"/>
                </a:xfrm>
                <a:prstGeom prst="line">
                  <a:avLst/>
                </a:prstGeom>
                <a:noFill/>
                <a:ln w="508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7937" name="Line 65"/>
                <p:cNvSpPr>
                  <a:spLocks noChangeShapeType="1"/>
                </p:cNvSpPr>
                <p:nvPr/>
              </p:nvSpPr>
              <p:spPr bwMode="auto">
                <a:xfrm>
                  <a:off x="2660" y="11879"/>
                  <a:ext cx="2651" cy="1"/>
                </a:xfrm>
                <a:prstGeom prst="line">
                  <a:avLst/>
                </a:prstGeom>
                <a:noFill/>
                <a:ln w="508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207958" name="Line 86"/>
            <p:cNvSpPr>
              <a:spLocks noChangeShapeType="1"/>
            </p:cNvSpPr>
            <p:nvPr/>
          </p:nvSpPr>
          <p:spPr bwMode="auto">
            <a:xfrm>
              <a:off x="76200" y="4627563"/>
              <a:ext cx="3708400" cy="0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7959" name="Line 87"/>
            <p:cNvSpPr>
              <a:spLocks noChangeShapeType="1"/>
            </p:cNvSpPr>
            <p:nvPr/>
          </p:nvSpPr>
          <p:spPr bwMode="auto">
            <a:xfrm>
              <a:off x="161925" y="6308725"/>
              <a:ext cx="3708400" cy="0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07960" name="Rectangle 88"/>
          <p:cNvSpPr>
            <a:spLocks noChangeArrowheads="1"/>
          </p:cNvSpPr>
          <p:nvPr/>
        </p:nvSpPr>
        <p:spPr bwMode="auto">
          <a:xfrm>
            <a:off x="3916370" y="3776663"/>
            <a:ext cx="172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в области тени </a:t>
            </a:r>
            <a:endParaRPr lang="ru-RU" b="1" i="1" dirty="0">
              <a:solidFill>
                <a:srgbClr val="0000FF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207961" name="Rectangle 89"/>
          <p:cNvSpPr>
            <a:spLocks noChangeArrowheads="1"/>
          </p:cNvSpPr>
          <p:nvPr/>
        </p:nvSpPr>
        <p:spPr bwMode="auto">
          <a:xfrm>
            <a:off x="6011863" y="3810001"/>
            <a:ext cx="1727200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вне тени </a:t>
            </a:r>
            <a:r>
              <a:rPr lang="ru-RU" b="1" i="1" dirty="0">
                <a:solidFill>
                  <a:srgbClr val="0000FF"/>
                </a:solidFill>
                <a:cs typeface="Arial" charset="0"/>
              </a:rPr>
              <a:t/>
            </a:r>
            <a:br>
              <a:rPr lang="ru-RU" b="1" i="1" dirty="0">
                <a:solidFill>
                  <a:srgbClr val="0000FF"/>
                </a:solidFill>
                <a:cs typeface="Arial" charset="0"/>
              </a:rPr>
            </a:br>
            <a:r>
              <a:rPr lang="ru-RU" b="1" i="1" dirty="0">
                <a:solidFill>
                  <a:srgbClr val="0000FF"/>
                </a:solidFill>
                <a:cs typeface="Arial" charset="0"/>
              </a:rPr>
              <a:t> </a:t>
            </a:r>
          </a:p>
        </p:txBody>
      </p:sp>
      <p:sp>
        <p:nvSpPr>
          <p:cNvPr id="207962" name="Text Box 90"/>
          <p:cNvSpPr txBox="1">
            <a:spLocks noChangeArrowheads="1"/>
          </p:cNvSpPr>
          <p:nvPr/>
        </p:nvSpPr>
        <p:spPr bwMode="auto">
          <a:xfrm>
            <a:off x="5219700" y="908050"/>
            <a:ext cx="360363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85"/>
          <p:cNvSpPr>
            <a:spLocks noChangeArrowheads="1"/>
          </p:cNvSpPr>
          <p:nvPr/>
        </p:nvSpPr>
        <p:spPr bwMode="auto">
          <a:xfrm>
            <a:off x="142844" y="369406"/>
            <a:ext cx="410689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 i="1" baseline="30000" dirty="0" smtClean="0">
                <a:solidFill>
                  <a:srgbClr val="0000FF"/>
                </a:solidFill>
                <a:latin typeface="Constantia" pitchFamily="18" charset="0"/>
              </a:rPr>
              <a:t>*)</a:t>
            </a:r>
            <a:endParaRPr lang="ru-RU" sz="3200" b="1" i="1" baseline="30000" dirty="0">
              <a:solidFill>
                <a:srgbClr val="0000FF"/>
              </a:solidFill>
              <a:latin typeface="Constantia" pitchFamily="18" charset="0"/>
            </a:endParaRPr>
          </a:p>
        </p:txBody>
      </p:sp>
      <p:pic>
        <p:nvPicPr>
          <p:cNvPr id="92" name="Picture 71" descr="Дифракция све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500546"/>
            <a:ext cx="2357454" cy="2357454"/>
          </a:xfrm>
          <a:prstGeom prst="rect">
            <a:avLst/>
          </a:prstGeom>
          <a:noFill/>
        </p:spPr>
      </p:pic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5649923" y="4286256"/>
            <a:ext cx="2279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Constantia" pitchFamily="18" charset="0"/>
              </a:rPr>
              <a:t>…</a:t>
            </a:r>
            <a:r>
              <a:rPr lang="ru-RU" sz="2800" b="1" i="1" dirty="0" smtClean="0">
                <a:solidFill>
                  <a:srgbClr val="FF0000"/>
                </a:solidFill>
                <a:latin typeface="Constantia" pitchFamily="18" charset="0"/>
              </a:rPr>
              <a:t> и на щели</a:t>
            </a:r>
            <a:endParaRPr lang="ru-RU" sz="28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85"/>
          <p:cNvSpPr>
            <a:spLocks noChangeArrowheads="1"/>
          </p:cNvSpPr>
          <p:nvPr/>
        </p:nvSpPr>
        <p:spPr bwMode="auto">
          <a:xfrm>
            <a:off x="142844" y="369406"/>
            <a:ext cx="410689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 i="1" baseline="30000" dirty="0" smtClean="0">
                <a:solidFill>
                  <a:srgbClr val="FF0000"/>
                </a:solidFill>
                <a:latin typeface="Constantia" pitchFamily="18" charset="0"/>
              </a:rPr>
              <a:t>*)</a:t>
            </a:r>
            <a:endParaRPr lang="ru-RU" sz="3200" b="1" i="1" baseline="300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785786" y="357166"/>
            <a:ext cx="350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 Гюйгенса-Френеля</a:t>
            </a:r>
            <a:endParaRPr lang="ru-RU" dirty="0"/>
          </a:p>
        </p:txBody>
      </p:sp>
      <p:sp>
        <p:nvSpPr>
          <p:cNvPr id="114" name="Rectangle 89"/>
          <p:cNvSpPr>
            <a:spLocks noChangeArrowheads="1"/>
          </p:cNvSpPr>
          <p:nvPr/>
        </p:nvSpPr>
        <p:spPr bwMode="auto">
          <a:xfrm>
            <a:off x="5643570" y="1500174"/>
            <a:ext cx="3000396" cy="147732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Задача дифракции</a:t>
            </a:r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x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) </a:t>
            </a:r>
            <a:endParaRPr lang="ru-RU" dirty="0" smtClean="0">
              <a:solidFill>
                <a:schemeClr val="bg1"/>
              </a:solidFill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или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  <a:sym typeface="Symbol"/>
              </a:rPr>
              <a:t>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  <a:sym typeface="Symbol"/>
              </a:rPr>
              <a:t>)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  <a:sym typeface="Symbol"/>
              </a:rPr>
              <a:t>,</a:t>
            </a:r>
            <a:endParaRPr lang="ru-RU" dirty="0" smtClean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ru-RU" i="1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т.е.  </a:t>
            </a:r>
            <a:r>
              <a:rPr lang="en-US" i="1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от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направления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5" name="Rectangle 8"/>
          <p:cNvSpPr>
            <a:spLocks/>
          </p:cNvSpPr>
          <p:nvPr/>
        </p:nvSpPr>
        <p:spPr bwMode="auto">
          <a:xfrm>
            <a:off x="8215338" y="1857364"/>
            <a:ext cx="785818" cy="85725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6000" b="1" i="1" dirty="0" smtClean="0">
                <a:solidFill>
                  <a:srgbClr val="00B0F0"/>
                </a:solidFill>
                <a:latin typeface="Constantia" pitchFamily="18" charset="0"/>
              </a:rPr>
              <a:t>?</a:t>
            </a:r>
            <a:endParaRPr lang="ru-RU" sz="60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24168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41687" name="Object 23"/>
          <p:cNvGraphicFramePr>
            <a:graphicFrameLocks noChangeAspect="1"/>
          </p:cNvGraphicFramePr>
          <p:nvPr/>
        </p:nvGraphicFramePr>
        <p:xfrm>
          <a:off x="4699000" y="4330700"/>
          <a:ext cx="381635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893" name="Формула" r:id="rId4" imgW="2146300" imgH="342900" progId="Equation.3">
                  <p:embed/>
                </p:oleObj>
              </mc:Choice>
              <mc:Fallback>
                <p:oleObj name="Формула" r:id="rId4" imgW="2146300" imgH="342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4330700"/>
                        <a:ext cx="3816350" cy="60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Rectangle 89"/>
          <p:cNvSpPr>
            <a:spLocks noChangeArrowheads="1"/>
          </p:cNvSpPr>
          <p:nvPr/>
        </p:nvSpPr>
        <p:spPr bwMode="auto">
          <a:xfrm>
            <a:off x="3714744" y="3340618"/>
            <a:ext cx="485778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Как  суммировать ???</a:t>
            </a:r>
          </a:p>
          <a:p>
            <a:pPr algn="ctr"/>
            <a:endParaRPr lang="ru-RU" b="1" i="1" dirty="0" smtClean="0">
              <a:solidFill>
                <a:srgbClr val="0000FF"/>
              </a:solidFill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1)</a:t>
            </a:r>
          </a:p>
          <a:p>
            <a:pPr algn="ctr"/>
            <a:endParaRPr lang="ru-RU" b="1" i="1" dirty="0" smtClean="0">
              <a:solidFill>
                <a:srgbClr val="0000FF"/>
              </a:solidFill>
              <a:latin typeface="Constantia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0000FF"/>
              </a:solidFill>
              <a:latin typeface="Constantia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0000FF"/>
              </a:solidFill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2)</a:t>
            </a:r>
          </a:p>
          <a:p>
            <a:pPr algn="ctr"/>
            <a:endParaRPr lang="ru-RU" b="1" i="1" dirty="0" smtClean="0">
              <a:solidFill>
                <a:srgbClr val="0000FF"/>
              </a:solidFill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Суммируем </a:t>
            </a:r>
            <a:r>
              <a:rPr lang="en-US" b="1" i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векторы-колебания </a:t>
            </a:r>
            <a:r>
              <a:rPr lang="en-US" b="1" i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Е</a:t>
            </a:r>
            <a:r>
              <a:rPr lang="en-US" sz="2400" b="1" i="1" baseline="-25000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i</a:t>
            </a:r>
            <a:endParaRPr lang="ru-RU" sz="2400" b="1" i="1" dirty="0" smtClean="0">
              <a:solidFill>
                <a:srgbClr val="0000FF"/>
              </a:solidFill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en-US" sz="1400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  <a:sym typeface="Symbol"/>
              </a:rPr>
              <a:t>(</a:t>
            </a:r>
            <a:r>
              <a:rPr lang="ru-RU" sz="1400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  <a:sym typeface="Symbol"/>
              </a:rPr>
              <a:t>«стрелки» не ставим)</a:t>
            </a:r>
            <a:endParaRPr lang="en-US" sz="1400" dirty="0" smtClean="0">
              <a:solidFill>
                <a:srgbClr val="0000FF"/>
              </a:solidFill>
              <a:latin typeface="Constantia" pitchFamily="18" charset="0"/>
              <a:cs typeface="Times New Roman" pitchFamily="18" charset="0"/>
              <a:sym typeface="Symbol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  <a:sym typeface="Symbol"/>
              </a:rPr>
              <a:t></a:t>
            </a: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  <a:sym typeface="Symbol"/>
              </a:rPr>
              <a:t>    </a:t>
            </a: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Метод векторных диаграмм !!!</a:t>
            </a:r>
            <a:endParaRPr lang="ru-RU" b="1" i="1" dirty="0">
              <a:solidFill>
                <a:srgbClr val="FF0000"/>
              </a:solidFill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3" name="Группа 28"/>
          <p:cNvGrpSpPr/>
          <p:nvPr/>
        </p:nvGrpSpPr>
        <p:grpSpPr>
          <a:xfrm>
            <a:off x="1062038" y="1354174"/>
            <a:ext cx="4565650" cy="3239648"/>
            <a:chOff x="1062038" y="1354174"/>
            <a:chExt cx="4565650" cy="3239648"/>
          </a:xfrm>
        </p:grpSpPr>
        <p:grpSp>
          <p:nvGrpSpPr>
            <p:cNvPr id="4" name="Group 2"/>
            <p:cNvGrpSpPr>
              <a:grpSpLocks noChangeAspect="1"/>
            </p:cNvGrpSpPr>
            <p:nvPr/>
          </p:nvGrpSpPr>
          <p:grpSpPr bwMode="auto">
            <a:xfrm>
              <a:off x="1062038" y="1354174"/>
              <a:ext cx="4565650" cy="3239648"/>
              <a:chOff x="3985" y="2205"/>
              <a:chExt cx="7189" cy="5101"/>
            </a:xfrm>
          </p:grpSpPr>
          <p:sp>
            <p:nvSpPr>
              <p:cNvPr id="241668" name="Line 4"/>
              <p:cNvSpPr>
                <a:spLocks noChangeShapeType="1"/>
              </p:cNvSpPr>
              <p:nvPr/>
            </p:nvSpPr>
            <p:spPr bwMode="auto">
              <a:xfrm rot="5400000">
                <a:off x="7471" y="1235"/>
                <a:ext cx="1" cy="69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1669" name="Line 5"/>
              <p:cNvSpPr>
                <a:spLocks noChangeShapeType="1"/>
              </p:cNvSpPr>
              <p:nvPr/>
            </p:nvSpPr>
            <p:spPr bwMode="auto">
              <a:xfrm>
                <a:off x="5338" y="3805"/>
                <a:ext cx="5500" cy="90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1670" name="Text Box 6"/>
              <p:cNvSpPr txBox="1">
                <a:spLocks noChangeArrowheads="1"/>
              </p:cNvSpPr>
              <p:nvPr/>
            </p:nvSpPr>
            <p:spPr bwMode="auto">
              <a:xfrm>
                <a:off x="10598" y="4165"/>
                <a:ext cx="576" cy="5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О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1671" name="Text Box 7"/>
              <p:cNvSpPr txBox="1">
                <a:spLocks noChangeArrowheads="1"/>
              </p:cNvSpPr>
              <p:nvPr/>
            </p:nvSpPr>
            <p:spPr bwMode="auto">
              <a:xfrm>
                <a:off x="7178" y="3595"/>
                <a:ext cx="576" cy="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r>
                  <a:rPr kumimoji="0" lang="en-US" sz="1800" b="0" i="1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1672" name="Text Box 8"/>
              <p:cNvSpPr txBox="1">
                <a:spLocks noChangeArrowheads="1"/>
              </p:cNvSpPr>
              <p:nvPr/>
            </p:nvSpPr>
            <p:spPr bwMode="auto">
              <a:xfrm>
                <a:off x="5133" y="6564"/>
                <a:ext cx="1052" cy="7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“”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1674" name="Arc 10"/>
              <p:cNvSpPr>
                <a:spLocks/>
              </p:cNvSpPr>
              <p:nvPr/>
            </p:nvSpPr>
            <p:spPr bwMode="auto">
              <a:xfrm>
                <a:off x="4298" y="2385"/>
                <a:ext cx="1080" cy="4700"/>
              </a:xfrm>
              <a:custGeom>
                <a:avLst/>
                <a:gdLst>
                  <a:gd name="G0" fmla="+- 0 0 0"/>
                  <a:gd name="G1" fmla="+- 18735 0 0"/>
                  <a:gd name="G2" fmla="+- 21600 0 0"/>
                  <a:gd name="T0" fmla="*/ 10750 w 21600"/>
                  <a:gd name="T1" fmla="*/ 0 h 37441"/>
                  <a:gd name="T2" fmla="*/ 10800 w 21600"/>
                  <a:gd name="T3" fmla="*/ 37441 h 37441"/>
                  <a:gd name="T4" fmla="*/ 0 w 21600"/>
                  <a:gd name="T5" fmla="*/ 18735 h 37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441" fill="none" extrusionOk="0">
                    <a:moveTo>
                      <a:pt x="10749" y="0"/>
                    </a:moveTo>
                    <a:cubicBezTo>
                      <a:pt x="17461" y="3850"/>
                      <a:pt x="21600" y="10997"/>
                      <a:pt x="21600" y="18735"/>
                    </a:cubicBezTo>
                    <a:cubicBezTo>
                      <a:pt x="21600" y="26451"/>
                      <a:pt x="17483" y="33582"/>
                      <a:pt x="10800" y="37441"/>
                    </a:cubicBezTo>
                  </a:path>
                  <a:path w="21600" h="37441" stroke="0" extrusionOk="0">
                    <a:moveTo>
                      <a:pt x="10749" y="0"/>
                    </a:moveTo>
                    <a:cubicBezTo>
                      <a:pt x="17461" y="3850"/>
                      <a:pt x="21600" y="10997"/>
                      <a:pt x="21600" y="18735"/>
                    </a:cubicBezTo>
                    <a:cubicBezTo>
                      <a:pt x="21600" y="26451"/>
                      <a:pt x="17483" y="33582"/>
                      <a:pt x="10800" y="37441"/>
                    </a:cubicBezTo>
                    <a:lnTo>
                      <a:pt x="0" y="18735"/>
                    </a:lnTo>
                    <a:close/>
                  </a:path>
                </a:pathLst>
              </a:custGeom>
              <a:noFill/>
              <a:ln w="158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1675" name="Line 11"/>
              <p:cNvSpPr>
                <a:spLocks noChangeShapeType="1"/>
              </p:cNvSpPr>
              <p:nvPr/>
            </p:nvSpPr>
            <p:spPr bwMode="auto">
              <a:xfrm rot="1200000">
                <a:off x="5278" y="3735"/>
                <a:ext cx="62" cy="11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1676" name="Line 12"/>
              <p:cNvSpPr>
                <a:spLocks noChangeShapeType="1"/>
              </p:cNvSpPr>
              <p:nvPr/>
            </p:nvSpPr>
            <p:spPr bwMode="auto">
              <a:xfrm>
                <a:off x="5195" y="2205"/>
                <a:ext cx="0" cy="9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1677" name="Line 13"/>
              <p:cNvSpPr>
                <a:spLocks noChangeShapeType="1"/>
              </p:cNvSpPr>
              <p:nvPr/>
            </p:nvSpPr>
            <p:spPr bwMode="auto">
              <a:xfrm>
                <a:off x="5195" y="6345"/>
                <a:ext cx="0" cy="9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1678" name="Line 14"/>
              <p:cNvSpPr>
                <a:spLocks noChangeShapeType="1"/>
              </p:cNvSpPr>
              <p:nvPr/>
            </p:nvSpPr>
            <p:spPr bwMode="auto">
              <a:xfrm>
                <a:off x="7178" y="4105"/>
                <a:ext cx="1080" cy="180"/>
              </a:xfrm>
              <a:prstGeom prst="line">
                <a:avLst/>
              </a:prstGeom>
              <a:noFill/>
              <a:ln w="15875" cap="rnd">
                <a:solidFill>
                  <a:srgbClr val="FF0000"/>
                </a:solidFill>
                <a:prstDash val="sysDot"/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1679" name="Text Box 15"/>
              <p:cNvSpPr txBox="1">
                <a:spLocks noChangeArrowheads="1"/>
              </p:cNvSpPr>
              <p:nvPr/>
            </p:nvSpPr>
            <p:spPr bwMode="auto">
              <a:xfrm>
                <a:off x="5228" y="5133"/>
                <a:ext cx="720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</a:t>
                </a: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s</a:t>
                </a:r>
                <a:r>
                  <a:rPr kumimoji="0" lang="en-US" sz="1500" b="0" i="1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j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1680" name="Line 16"/>
              <p:cNvSpPr>
                <a:spLocks noChangeShapeType="1"/>
              </p:cNvSpPr>
              <p:nvPr/>
            </p:nvSpPr>
            <p:spPr bwMode="auto">
              <a:xfrm rot="20160000" flipH="1">
                <a:off x="5336" y="5152"/>
                <a:ext cx="62" cy="11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 flipV="1">
                <a:off x="5388" y="4725"/>
                <a:ext cx="5505" cy="482"/>
                <a:chOff x="5338" y="2743"/>
                <a:chExt cx="5500" cy="900"/>
              </a:xfrm>
            </p:grpSpPr>
            <p:sp>
              <p:nvSpPr>
                <p:cNvPr id="241682" name="Line 18"/>
                <p:cNvSpPr>
                  <a:spLocks noChangeShapeType="1"/>
                </p:cNvSpPr>
                <p:nvPr/>
              </p:nvSpPr>
              <p:spPr bwMode="auto">
                <a:xfrm>
                  <a:off x="5338" y="2743"/>
                  <a:ext cx="5500" cy="900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1683" name="Line 19"/>
                <p:cNvSpPr>
                  <a:spLocks noChangeShapeType="1"/>
                </p:cNvSpPr>
                <p:nvPr/>
              </p:nvSpPr>
              <p:spPr bwMode="auto">
                <a:xfrm>
                  <a:off x="7178" y="3043"/>
                  <a:ext cx="1080" cy="180"/>
                </a:xfrm>
                <a:prstGeom prst="line">
                  <a:avLst/>
                </a:prstGeom>
                <a:noFill/>
                <a:ln w="15875" cap="rnd">
                  <a:solidFill>
                    <a:srgbClr val="FF0000"/>
                  </a:solidFill>
                  <a:prstDash val="sysDot"/>
                  <a:round/>
                  <a:headEnd/>
                  <a:tailEnd type="triangl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41684" name="Text Box 20"/>
              <p:cNvSpPr txBox="1">
                <a:spLocks noChangeArrowheads="1"/>
              </p:cNvSpPr>
              <p:nvPr/>
            </p:nvSpPr>
            <p:spPr bwMode="auto">
              <a:xfrm>
                <a:off x="10724" y="4528"/>
                <a:ext cx="413" cy="5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1685" name="Text Box 21"/>
              <p:cNvSpPr txBox="1">
                <a:spLocks noChangeArrowheads="1"/>
              </p:cNvSpPr>
              <p:nvPr/>
            </p:nvSpPr>
            <p:spPr bwMode="auto">
              <a:xfrm>
                <a:off x="7358" y="4905"/>
                <a:ext cx="576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r>
                  <a:rPr kumimoji="0" lang="en-US" sz="1800" b="0" i="1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j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1686" name="Text Box 22"/>
              <p:cNvSpPr txBox="1">
                <a:spLocks noChangeArrowheads="1"/>
              </p:cNvSpPr>
              <p:nvPr/>
            </p:nvSpPr>
            <p:spPr bwMode="auto">
              <a:xfrm>
                <a:off x="5201" y="3334"/>
                <a:ext cx="720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</a:t>
                </a: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s</a:t>
                </a:r>
                <a:r>
                  <a:rPr kumimoji="0" lang="en-US" sz="1500" b="0" i="1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8" name="Выгнутая вниз стрелка 27"/>
            <p:cNvSpPr/>
            <p:nvPr/>
          </p:nvSpPr>
          <p:spPr>
            <a:xfrm rot="13992523">
              <a:off x="1865120" y="3805703"/>
              <a:ext cx="609764" cy="21967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" name="Object 24"/>
          <p:cNvGraphicFramePr>
            <a:graphicFrameLocks noChangeAspect="1"/>
          </p:cNvGraphicFramePr>
          <p:nvPr/>
        </p:nvGraphicFramePr>
        <p:xfrm>
          <a:off x="1428728" y="5357826"/>
          <a:ext cx="70008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894" name="Формула" r:id="rId6" imgW="393359" imgH="304536" progId="Equation.3">
                  <p:embed/>
                </p:oleObj>
              </mc:Choice>
              <mc:Fallback>
                <p:oleObj name="Формула" r:id="rId6" imgW="393359" imgH="304536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5357826"/>
                        <a:ext cx="700088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357158" y="5929330"/>
            <a:ext cx="2987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или почти параллельны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0682" y="5214950"/>
            <a:ext cx="3071834" cy="1200152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41689" name="Object 25"/>
          <p:cNvGraphicFramePr>
            <a:graphicFrameLocks noChangeAspect="1"/>
          </p:cNvGraphicFramePr>
          <p:nvPr/>
        </p:nvGraphicFramePr>
        <p:xfrm>
          <a:off x="3716354" y="4888008"/>
          <a:ext cx="478977" cy="681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895" name="Формула" r:id="rId8" imgW="177569" imgH="253670" progId="Equation.3">
                  <p:embed/>
                </p:oleObj>
              </mc:Choice>
              <mc:Fallback>
                <p:oleObj name="Формула" r:id="rId8" imgW="177569" imgH="25367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54" y="4888008"/>
                        <a:ext cx="478977" cy="681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8"/>
          <p:cNvSpPr>
            <a:spLocks/>
          </p:cNvSpPr>
          <p:nvPr/>
        </p:nvSpPr>
        <p:spPr bwMode="auto">
          <a:xfrm>
            <a:off x="4074764" y="4690170"/>
            <a:ext cx="785818" cy="85725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600" b="1" i="1" dirty="0" smtClean="0">
                <a:solidFill>
                  <a:srgbClr val="00B0F0"/>
                </a:solidFill>
                <a:latin typeface="Constantia" pitchFamily="18" charset="0"/>
              </a:rPr>
              <a:t>?</a:t>
            </a:r>
            <a:endParaRPr lang="ru-RU" sz="36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52500" y="4728656"/>
            <a:ext cx="1276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l &gt;&gt; r</a:t>
            </a:r>
            <a:endParaRPr lang="ru-RU" sz="2800" i="1" dirty="0" smtClean="0">
              <a:solidFill>
                <a:srgbClr val="0000FF"/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uild="p" animBg="1"/>
      <p:bldP spid="115" grpId="0" build="p"/>
      <p:bldP spid="118" grpId="0" build="p"/>
      <p:bldP spid="32" grpId="0" animBg="1" autoUpdateAnimBg="0"/>
      <p:bldP spid="3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4_Бумаж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6182</TotalTime>
  <Words>557</Words>
  <Application>Microsoft Office PowerPoint</Application>
  <PresentationFormat>Экран (4:3)</PresentationFormat>
  <Paragraphs>156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Bookman Old Style</vt:lpstr>
      <vt:lpstr>Calibri</vt:lpstr>
      <vt:lpstr>Cambria</vt:lpstr>
      <vt:lpstr>Constantia</vt:lpstr>
      <vt:lpstr>Symbol</vt:lpstr>
      <vt:lpstr>Times New Roman</vt:lpstr>
      <vt:lpstr>Wingdings 2</vt:lpstr>
      <vt:lpstr>4_Бумажная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Дифракция света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Андрей</cp:lastModifiedBy>
  <cp:revision>336</cp:revision>
  <dcterms:created xsi:type="dcterms:W3CDTF">2010-10-03T06:36:32Z</dcterms:created>
  <dcterms:modified xsi:type="dcterms:W3CDTF">2023-12-19T16:40:03Z</dcterms:modified>
</cp:coreProperties>
</file>