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3"/>
  </p:notesMasterIdLst>
  <p:sldIdLst>
    <p:sldId id="383" r:id="rId2"/>
    <p:sldId id="394" r:id="rId3"/>
    <p:sldId id="393" r:id="rId4"/>
    <p:sldId id="392" r:id="rId5"/>
    <p:sldId id="384" r:id="rId6"/>
    <p:sldId id="388" r:id="rId7"/>
    <p:sldId id="391" r:id="rId8"/>
    <p:sldId id="385" r:id="rId9"/>
    <p:sldId id="386" r:id="rId10"/>
    <p:sldId id="387" r:id="rId11"/>
    <p:sldId id="389" r:id="rId12"/>
    <p:sldId id="390" r:id="rId13"/>
    <p:sldId id="379" r:id="rId14"/>
    <p:sldId id="367" r:id="rId15"/>
    <p:sldId id="364" r:id="rId16"/>
    <p:sldId id="370" r:id="rId17"/>
    <p:sldId id="372" r:id="rId18"/>
    <p:sldId id="350" r:id="rId19"/>
    <p:sldId id="352" r:id="rId20"/>
    <p:sldId id="353" r:id="rId21"/>
    <p:sldId id="37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99"/>
    <a:srgbClr val="FFCCFF"/>
    <a:srgbClr val="FFCCCC"/>
    <a:srgbClr val="FF9999"/>
    <a:srgbClr val="FF7C80"/>
    <a:srgbClr val="FF5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63" autoAdjust="0"/>
    <p:restoredTop sz="97552" autoAdjust="0"/>
  </p:normalViewPr>
  <p:slideViewPr>
    <p:cSldViewPr>
      <p:cViewPr varScale="1">
        <p:scale>
          <a:sx n="70" d="100"/>
          <a:sy n="70" d="100"/>
        </p:scale>
        <p:origin x="14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2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1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fld id="{F6CDCADA-F425-4D8C-8244-E8AE52A3E6A0}" type="datetimeFigureOut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fld id="{DEDF5A11-6C89-4197-86D4-DE80EA0C71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100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4FB8D-7B0B-45A7-BB74-1A86E7C2E937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68039-179C-4D86-82ED-2A53D61D50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B837F-7155-45FA-9150-806153C1B4CE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F6258-32D2-4751-A8E5-9B82184463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32852-E4B6-4DC5-9E39-A81BC75B2B8D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84B43-B3C1-45D4-AAAD-EAE72805F3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F5155-0D18-48F8-9010-D8FB3D37997F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D420D-7848-404E-8FB7-EE36525D7E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1922D-8A2B-4454-8882-D5DCA1A1BBC8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16E2-1EC8-4437-B2B1-22F95C5864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9CDC9-31DA-4D67-B147-8528EBB136DD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C7CA2-B1FF-47DE-A3DD-8C80F0B7E8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10303-C278-428F-B7A2-313687ACD46D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F81A3-F4EE-4182-AE86-61F72FE31B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77B79-8341-4425-B4B1-59138E531EE9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5EDC0-8035-4907-9E38-D7BE72741D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E4681-0602-457D-8109-77EFBDE1719C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85136-FD2F-4867-9F28-D829FFEF85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A836F-AA2C-46A4-B850-29115AAE5C05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17BDE-3F57-46CD-986B-150F96864A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EBC2-ED46-4AA9-B1C9-8EB6CF158A96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FB4C2-7F71-44F7-A12E-F8ABF85788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C0AB84-EFB3-4F2B-B895-92B2DC8C1EA5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AC68DA-53ED-462F-9EC0-391A42BED3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9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8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2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7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3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0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8.wmf"/><Relationship Id="rId10" Type="http://schemas.openxmlformats.org/officeDocument/2006/relationships/image" Target="../media/image21.jpe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/>
          </p:cNvSpPr>
          <p:nvPr/>
        </p:nvSpPr>
        <p:spPr bwMode="auto">
          <a:xfrm>
            <a:off x="973138" y="44450"/>
            <a:ext cx="7343775" cy="7762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4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90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771775" y="260350"/>
            <a:ext cx="4248150" cy="2889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07950" y="44450"/>
            <a:ext cx="8710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Constantia" pitchFamily="18" charset="0"/>
              </a:rPr>
              <a:t>Лекция 11. Дифракция Фраунгофера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39750" y="4508500"/>
            <a:ext cx="2663825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Constantia" pitchFamily="18" charset="0"/>
              </a:rPr>
              <a:t>Круглое отверстие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859338" y="1773238"/>
            <a:ext cx="4103687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Constantia" pitchFamily="18" charset="0"/>
              </a:rPr>
              <a:t>Прямоугольное отверстие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30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00438"/>
            <a:ext cx="3141011" cy="312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99"/>
          <p:cNvGrpSpPr/>
          <p:nvPr/>
        </p:nvGrpSpPr>
        <p:grpSpPr>
          <a:xfrm>
            <a:off x="142844" y="857232"/>
            <a:ext cx="5704938" cy="2291720"/>
            <a:chOff x="3081904" y="134614"/>
            <a:chExt cx="5704938" cy="2291720"/>
          </a:xfrm>
        </p:grpSpPr>
        <p:pic>
          <p:nvPicPr>
            <p:cNvPr id="31130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2237" y="214290"/>
              <a:ext cx="2414605" cy="2087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130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3081904" y="192280"/>
              <a:ext cx="418526" cy="2195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54352" y="134614"/>
              <a:ext cx="2287598" cy="229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1" name="Rectangle 474"/>
          <p:cNvSpPr txBox="1">
            <a:spLocks noChangeArrowheads="1"/>
          </p:cNvSpPr>
          <p:nvPr/>
        </p:nvSpPr>
        <p:spPr>
          <a:xfrm>
            <a:off x="3286116" y="214290"/>
            <a:ext cx="2286016" cy="500066"/>
          </a:xfrm>
          <a:prstGeom prst="rect">
            <a:avLst/>
          </a:prstGeom>
          <a:noFill/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Arial" pitchFamily="34" charset="0"/>
              </a:rPr>
              <a:t>Линзы</a:t>
            </a:r>
            <a:r>
              <a:rPr kumimoji="0" lang="ru-RU" sz="24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Arial" pitchFamily="34" charset="0"/>
              </a:rPr>
              <a:t> </a:t>
            </a:r>
            <a: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Arial" pitchFamily="34" charset="0"/>
              </a:rPr>
              <a:t> Френеля</a:t>
            </a:r>
            <a:endParaRPr kumimoji="0" lang="ru-RU" sz="2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38" name="Rectangle 474"/>
          <p:cNvSpPr>
            <a:spLocks noGrp="1" noChangeArrowheads="1"/>
          </p:cNvSpPr>
          <p:nvPr>
            <p:ph type="title"/>
          </p:nvPr>
        </p:nvSpPr>
        <p:spPr>
          <a:xfrm>
            <a:off x="71406" y="0"/>
            <a:ext cx="1571636" cy="357190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Линзы Френеля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113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342" y="214290"/>
            <a:ext cx="360302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478"/>
            <a:ext cx="4198787" cy="364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23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118460"/>
            <a:ext cx="2643206" cy="257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584" y="4214818"/>
            <a:ext cx="49643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38" name="Rectangle 474"/>
          <p:cNvSpPr>
            <a:spLocks noGrp="1" noChangeArrowheads="1"/>
          </p:cNvSpPr>
          <p:nvPr>
            <p:ph type="title"/>
          </p:nvPr>
        </p:nvSpPr>
        <p:spPr>
          <a:xfrm>
            <a:off x="71406" y="0"/>
            <a:ext cx="2643206" cy="357190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«Парковочные» линзы Френеля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12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4286280" cy="265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23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286124"/>
            <a:ext cx="499887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00042"/>
            <a:ext cx="409250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1979613" y="4191000"/>
            <a:ext cx="6092825" cy="2667000"/>
            <a:chOff x="4295" y="4144"/>
            <a:chExt cx="7215" cy="3158"/>
          </a:xfrm>
        </p:grpSpPr>
        <p:sp>
          <p:nvSpPr>
            <p:cNvPr id="220163" name="AutoShape 3"/>
            <p:cNvSpPr>
              <a:spLocks noChangeAspect="1" noChangeArrowheads="1"/>
            </p:cNvSpPr>
            <p:nvPr/>
          </p:nvSpPr>
          <p:spPr bwMode="auto">
            <a:xfrm>
              <a:off x="4295" y="4144"/>
              <a:ext cx="7215" cy="3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557" y="4144"/>
              <a:ext cx="2278" cy="2303"/>
              <a:chOff x="4653" y="4144"/>
              <a:chExt cx="2278" cy="2303"/>
            </a:xfrm>
          </p:grpSpPr>
          <p:sp>
            <p:nvSpPr>
              <p:cNvPr id="220165" name="Line 5"/>
              <p:cNvSpPr>
                <a:spLocks noChangeShapeType="1"/>
              </p:cNvSpPr>
              <p:nvPr/>
            </p:nvSpPr>
            <p:spPr bwMode="auto">
              <a:xfrm>
                <a:off x="5731" y="4337"/>
                <a:ext cx="25" cy="1077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 rot="10800000" flipH="1" flipV="1">
                <a:off x="5736" y="4339"/>
                <a:ext cx="1043" cy="1969"/>
                <a:chOff x="4590" y="4127"/>
                <a:chExt cx="1557" cy="3005"/>
              </a:xfrm>
            </p:grpSpPr>
            <p:sp>
              <p:nvSpPr>
                <p:cNvPr id="220167" name="Line 7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68" name="Line 8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69" name="Line 9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70" name="Line 10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71" name="Line 11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72" name="Line 12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73" name="Line 13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74" name="Line 14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75" name="Line 15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76" name="Line 16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77" name="Line 17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78" name="Line 18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79" name="Line 19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80" name="Line 20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81" name="Line 21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82" name="Line 22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83" name="Line 23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84" name="Line 24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85" name="Line 25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86" name="Line 26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87" name="Line 27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88" name="Line 28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89" name="Line 29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5" name="Group 30"/>
              <p:cNvGrpSpPr>
                <a:grpSpLocks/>
              </p:cNvGrpSpPr>
              <p:nvPr/>
            </p:nvGrpSpPr>
            <p:grpSpPr bwMode="auto">
              <a:xfrm rot="21600000" flipH="1" flipV="1">
                <a:off x="4843" y="4512"/>
                <a:ext cx="879" cy="1793"/>
                <a:chOff x="4590" y="4127"/>
                <a:chExt cx="1557" cy="3005"/>
              </a:xfrm>
            </p:grpSpPr>
            <p:sp>
              <p:nvSpPr>
                <p:cNvPr id="220191" name="Line 31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92" name="Line 32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93" name="Line 33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94" name="Line 34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95" name="Line 35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96" name="Line 36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97" name="Line 37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98" name="Line 38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99" name="Line 39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00" name="Line 40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01" name="Line 41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02" name="Line 42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03" name="Line 43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04" name="Line 44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05" name="Line 45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06" name="Line 46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07" name="Line 47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08" name="Line 48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09" name="Line 49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10" name="Line 50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11" name="Line 51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12" name="Line 52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13" name="Line 53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220214" name="Arc 54"/>
              <p:cNvSpPr>
                <a:spLocks/>
              </p:cNvSpPr>
              <p:nvPr/>
            </p:nvSpPr>
            <p:spPr bwMode="auto">
              <a:xfrm>
                <a:off x="5742" y="4144"/>
                <a:ext cx="1189" cy="230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9"/>
                  <a:gd name="T2" fmla="*/ 223 w 21600"/>
                  <a:gd name="T3" fmla="*/ 43199 h 43199"/>
                  <a:gd name="T4" fmla="*/ 0 w 21600"/>
                  <a:gd name="T5" fmla="*/ 21600 h 43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42"/>
                      <a:pt x="12064" y="43076"/>
                      <a:pt x="222" y="43198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42"/>
                      <a:pt x="12064" y="43076"/>
                      <a:pt x="222" y="431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0215" name="Arc 55"/>
              <p:cNvSpPr>
                <a:spLocks/>
              </p:cNvSpPr>
              <p:nvPr/>
            </p:nvSpPr>
            <p:spPr bwMode="auto">
              <a:xfrm rot="-5400000">
                <a:off x="4146" y="4850"/>
                <a:ext cx="2104" cy="1089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 w 43200"/>
                  <a:gd name="T1" fmla="*/ 21795 h 21795"/>
                  <a:gd name="T2" fmla="*/ 43200 w 43200"/>
                  <a:gd name="T3" fmla="*/ 21600 h 21795"/>
                  <a:gd name="T4" fmla="*/ 21600 w 43200"/>
                  <a:gd name="T5" fmla="*/ 21600 h 21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795" fill="none" extrusionOk="0">
                    <a:moveTo>
                      <a:pt x="0" y="21795"/>
                    </a:moveTo>
                    <a:cubicBezTo>
                      <a:pt x="0" y="21730"/>
                      <a:pt x="0" y="2166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795" stroke="0" extrusionOk="0">
                    <a:moveTo>
                      <a:pt x="0" y="21795"/>
                    </a:moveTo>
                    <a:cubicBezTo>
                      <a:pt x="0" y="21730"/>
                      <a:pt x="0" y="2166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6" name="Group 56"/>
              <p:cNvGrpSpPr>
                <a:grpSpLocks/>
              </p:cNvGrpSpPr>
              <p:nvPr/>
            </p:nvGrpSpPr>
            <p:grpSpPr bwMode="auto">
              <a:xfrm rot="32400000" flipH="1" flipV="1">
                <a:off x="5734" y="4514"/>
                <a:ext cx="880" cy="1618"/>
                <a:chOff x="4590" y="4127"/>
                <a:chExt cx="1557" cy="3005"/>
              </a:xfrm>
            </p:grpSpPr>
            <p:sp>
              <p:nvSpPr>
                <p:cNvPr id="220217" name="Line 57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18" name="Line 58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19" name="Line 59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20" name="Line 60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21" name="Line 61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22" name="Line 62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23" name="Line 63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24" name="Line 64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25" name="Line 65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26" name="Line 66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27" name="Line 67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28" name="Line 68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29" name="Line 69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30" name="Line 70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31" name="Line 71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32" name="Line 72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33" name="Line 73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34" name="Line 74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35" name="Line 75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36" name="Line 76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37" name="Line 77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38" name="Line 78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39" name="Line 79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7" name="Group 80"/>
              <p:cNvGrpSpPr>
                <a:grpSpLocks/>
              </p:cNvGrpSpPr>
              <p:nvPr/>
            </p:nvGrpSpPr>
            <p:grpSpPr bwMode="auto">
              <a:xfrm rot="43200000" flipH="1" flipV="1">
                <a:off x="5034" y="4717"/>
                <a:ext cx="680" cy="1404"/>
                <a:chOff x="4590" y="4127"/>
                <a:chExt cx="1557" cy="3005"/>
              </a:xfrm>
            </p:grpSpPr>
            <p:sp>
              <p:nvSpPr>
                <p:cNvPr id="220241" name="Line 81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42" name="Line 82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43" name="Line 83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44" name="Line 84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45" name="Line 85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46" name="Line 86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47" name="Line 87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48" name="Line 88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49" name="Line 89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50" name="Line 90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51" name="Line 91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52" name="Line 92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53" name="Line 93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54" name="Line 94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55" name="Line 95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56" name="Line 96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57" name="Line 97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58" name="Line 98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59" name="Line 99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60" name="Line 100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61" name="Line 101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62" name="Line 102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63" name="Line 103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8" name="Group 104"/>
              <p:cNvGrpSpPr>
                <a:grpSpLocks/>
              </p:cNvGrpSpPr>
              <p:nvPr/>
            </p:nvGrpSpPr>
            <p:grpSpPr bwMode="auto">
              <a:xfrm rot="54000000" flipH="1" flipV="1">
                <a:off x="5751" y="4707"/>
                <a:ext cx="679" cy="1241"/>
                <a:chOff x="4590" y="4127"/>
                <a:chExt cx="1557" cy="3005"/>
              </a:xfrm>
            </p:grpSpPr>
            <p:sp>
              <p:nvSpPr>
                <p:cNvPr id="220265" name="Line 105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66" name="Line 106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67" name="Line 107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68" name="Line 108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69" name="Line 109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70" name="Line 110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71" name="Line 111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72" name="Line 112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73" name="Line 113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74" name="Line 114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75" name="Line 115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76" name="Line 116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77" name="Line 117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78" name="Line 118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79" name="Line 119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80" name="Line 120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81" name="Line 121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82" name="Line 122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83" name="Line 123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84" name="Line 124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85" name="Line 125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86" name="Line 126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87" name="Line 127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9" name="Group 128"/>
              <p:cNvGrpSpPr>
                <a:grpSpLocks/>
              </p:cNvGrpSpPr>
              <p:nvPr/>
            </p:nvGrpSpPr>
            <p:grpSpPr bwMode="auto">
              <a:xfrm rot="64800000" flipH="1" flipV="1">
                <a:off x="5253" y="4947"/>
                <a:ext cx="516" cy="1003"/>
                <a:chOff x="4590" y="4127"/>
                <a:chExt cx="1557" cy="3005"/>
              </a:xfrm>
            </p:grpSpPr>
            <p:sp>
              <p:nvSpPr>
                <p:cNvPr id="220289" name="Line 129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90" name="Line 130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91" name="Line 131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92" name="Line 132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93" name="Line 133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94" name="Line 134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95" name="Line 135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96" name="Line 136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97" name="Line 137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98" name="Line 138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99" name="Line 139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00" name="Line 140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01" name="Line 141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02" name="Line 142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03" name="Line 143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04" name="Line 144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05" name="Line 145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06" name="Line 146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07" name="Line 147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08" name="Line 148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09" name="Line 149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10" name="Line 150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11" name="Line 151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10" name="Group 152"/>
              <p:cNvGrpSpPr>
                <a:grpSpLocks/>
              </p:cNvGrpSpPr>
              <p:nvPr/>
            </p:nvGrpSpPr>
            <p:grpSpPr bwMode="auto">
              <a:xfrm rot="75600000" flipH="1" flipV="1">
                <a:off x="5766" y="4940"/>
                <a:ext cx="428" cy="815"/>
                <a:chOff x="4590" y="4127"/>
                <a:chExt cx="1557" cy="3005"/>
              </a:xfrm>
            </p:grpSpPr>
            <p:sp>
              <p:nvSpPr>
                <p:cNvPr id="220313" name="Line 153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14" name="Line 154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15" name="Line 155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16" name="Line 156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17" name="Line 157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18" name="Line 158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19" name="Line 159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20" name="Line 160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21" name="Line 161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22" name="Line 162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23" name="Line 163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24" name="Line 164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25" name="Line 165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26" name="Line 166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27" name="Line 167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28" name="Line 168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29" name="Line 169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30" name="Line 170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31" name="Line 171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32" name="Line 172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33" name="Line 173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34" name="Line 174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35" name="Line 175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11" name="Group 176"/>
              <p:cNvGrpSpPr>
                <a:grpSpLocks/>
              </p:cNvGrpSpPr>
              <p:nvPr/>
            </p:nvGrpSpPr>
            <p:grpSpPr bwMode="auto">
              <a:xfrm rot="86400000" flipH="1" flipV="1">
                <a:off x="5479" y="5155"/>
                <a:ext cx="316" cy="589"/>
                <a:chOff x="4590" y="4127"/>
                <a:chExt cx="1557" cy="3005"/>
              </a:xfrm>
            </p:grpSpPr>
            <p:sp>
              <p:nvSpPr>
                <p:cNvPr id="220337" name="Line 177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38" name="Line 178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39" name="Line 179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40" name="Line 180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41" name="Line 181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42" name="Line 182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43" name="Line 183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44" name="Line 184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45" name="Line 185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46" name="Line 186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47" name="Line 187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48" name="Line 188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49" name="Line 189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50" name="Line 190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51" name="Line 191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52" name="Line 192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53" name="Line 193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54" name="Line 194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55" name="Line 195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56" name="Line 196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57" name="Line 197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58" name="Line 198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59" name="Line 199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12" name="Group 200"/>
              <p:cNvGrpSpPr>
                <a:grpSpLocks/>
              </p:cNvGrpSpPr>
              <p:nvPr/>
            </p:nvGrpSpPr>
            <p:grpSpPr bwMode="auto">
              <a:xfrm rot="97200000" flipH="1" flipV="1">
                <a:off x="5758" y="5161"/>
                <a:ext cx="228" cy="376"/>
                <a:chOff x="4590" y="4127"/>
                <a:chExt cx="1557" cy="3005"/>
              </a:xfrm>
            </p:grpSpPr>
            <p:sp>
              <p:nvSpPr>
                <p:cNvPr id="220361" name="Line 201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62" name="Line 202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63" name="Line 203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64" name="Line 204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65" name="Line 205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66" name="Line 206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67" name="Line 207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68" name="Line 208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69" name="Line 209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70" name="Line 210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71" name="Line 211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72" name="Line 212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73" name="Line 213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74" name="Line 214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75" name="Line 215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76" name="Line 216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77" name="Line 217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78" name="Line 218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79" name="Line 219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80" name="Line 220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81" name="Line 221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82" name="Line 222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83" name="Line 223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13" name="Group 224"/>
              <p:cNvGrpSpPr>
                <a:grpSpLocks/>
              </p:cNvGrpSpPr>
              <p:nvPr/>
            </p:nvGrpSpPr>
            <p:grpSpPr bwMode="auto">
              <a:xfrm rot="109044426" flipH="1" flipV="1">
                <a:off x="5683" y="5385"/>
                <a:ext cx="103" cy="124"/>
                <a:chOff x="4590" y="4127"/>
                <a:chExt cx="1557" cy="3005"/>
              </a:xfrm>
            </p:grpSpPr>
            <p:sp>
              <p:nvSpPr>
                <p:cNvPr id="220385" name="Line 225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86" name="Line 226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87" name="Line 227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88" name="Line 228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89" name="Line 229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90" name="Line 230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91" name="Line 231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92" name="Line 232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93" name="Line 233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94" name="Line 234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95" name="Line 235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96" name="Line 236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97" name="Line 237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98" name="Line 238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99" name="Line 239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00" name="Line 240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01" name="Line 241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02" name="Line 242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03" name="Line 243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04" name="Line 244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05" name="Line 245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06" name="Line 246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07" name="Line 247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  <p:grpSp>
          <p:nvGrpSpPr>
            <p:cNvPr id="14" name="Group 248"/>
            <p:cNvGrpSpPr>
              <a:grpSpLocks/>
            </p:cNvGrpSpPr>
            <p:nvPr/>
          </p:nvGrpSpPr>
          <p:grpSpPr bwMode="auto">
            <a:xfrm>
              <a:off x="7917" y="4147"/>
              <a:ext cx="2561" cy="2428"/>
              <a:chOff x="7596" y="4147"/>
              <a:chExt cx="2561" cy="2428"/>
            </a:xfrm>
          </p:grpSpPr>
          <p:sp>
            <p:nvSpPr>
              <p:cNvPr id="220409" name="Text Box 249"/>
              <p:cNvSpPr txBox="1">
                <a:spLocks noChangeArrowheads="1"/>
              </p:cNvSpPr>
              <p:nvPr/>
            </p:nvSpPr>
            <p:spPr bwMode="auto">
              <a:xfrm>
                <a:off x="7596" y="6105"/>
                <a:ext cx="369" cy="470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б</a:t>
                </a:r>
                <a:endParaRPr lang="ru-RU" dirty="0"/>
              </a:p>
            </p:txBody>
          </p:sp>
          <p:sp>
            <p:nvSpPr>
              <p:cNvPr id="220410" name="Line 250"/>
              <p:cNvSpPr>
                <a:spLocks noChangeShapeType="1"/>
              </p:cNvSpPr>
              <p:nvPr/>
            </p:nvSpPr>
            <p:spPr bwMode="auto">
              <a:xfrm>
                <a:off x="8957" y="4515"/>
                <a:ext cx="25" cy="902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15" name="Group 251"/>
              <p:cNvGrpSpPr>
                <a:grpSpLocks/>
              </p:cNvGrpSpPr>
              <p:nvPr/>
            </p:nvGrpSpPr>
            <p:grpSpPr bwMode="auto">
              <a:xfrm rot="10800000" flipH="1" flipV="1">
                <a:off x="8962" y="4342"/>
                <a:ext cx="1043" cy="1969"/>
                <a:chOff x="4590" y="4127"/>
                <a:chExt cx="1557" cy="3005"/>
              </a:xfrm>
            </p:grpSpPr>
            <p:sp>
              <p:nvSpPr>
                <p:cNvPr id="220412" name="Line 252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13" name="Line 253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14" name="Line 254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15" name="Line 255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16" name="Line 256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17" name="Line 257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18" name="Line 258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19" name="Line 259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20" name="Line 260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21" name="Line 261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22" name="Line 262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23" name="Line 263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24" name="Line 264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25" name="Line 265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26" name="Line 266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27" name="Line 267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28" name="Line 268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29" name="Line 269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30" name="Line 270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31" name="Line 271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32" name="Line 272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33" name="Line 273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34" name="Line 274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220435" name="Arc 275"/>
              <p:cNvSpPr>
                <a:spLocks/>
              </p:cNvSpPr>
              <p:nvPr/>
            </p:nvSpPr>
            <p:spPr bwMode="auto">
              <a:xfrm>
                <a:off x="8968" y="4147"/>
                <a:ext cx="1189" cy="230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9"/>
                  <a:gd name="T2" fmla="*/ 223 w 21600"/>
                  <a:gd name="T3" fmla="*/ 43199 h 43199"/>
                  <a:gd name="T4" fmla="*/ 0 w 21600"/>
                  <a:gd name="T5" fmla="*/ 21600 h 43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42"/>
                      <a:pt x="12064" y="43076"/>
                      <a:pt x="222" y="43198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42"/>
                      <a:pt x="12064" y="43076"/>
                      <a:pt x="222" y="431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0436" name="Arc 276"/>
              <p:cNvSpPr>
                <a:spLocks/>
              </p:cNvSpPr>
              <p:nvPr/>
            </p:nvSpPr>
            <p:spPr bwMode="auto">
              <a:xfrm rot="-5400000">
                <a:off x="7372" y="4853"/>
                <a:ext cx="2104" cy="1089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 w 43200"/>
                  <a:gd name="T1" fmla="*/ 21795 h 21795"/>
                  <a:gd name="T2" fmla="*/ 43200 w 43200"/>
                  <a:gd name="T3" fmla="*/ 21600 h 21795"/>
                  <a:gd name="T4" fmla="*/ 21600 w 43200"/>
                  <a:gd name="T5" fmla="*/ 21600 h 21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795" fill="none" extrusionOk="0">
                    <a:moveTo>
                      <a:pt x="0" y="21795"/>
                    </a:moveTo>
                    <a:cubicBezTo>
                      <a:pt x="0" y="21730"/>
                      <a:pt x="0" y="2166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795" stroke="0" extrusionOk="0">
                    <a:moveTo>
                      <a:pt x="0" y="21795"/>
                    </a:moveTo>
                    <a:cubicBezTo>
                      <a:pt x="0" y="21730"/>
                      <a:pt x="0" y="2166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16" name="Group 277"/>
              <p:cNvGrpSpPr>
                <a:grpSpLocks/>
              </p:cNvGrpSpPr>
              <p:nvPr/>
            </p:nvGrpSpPr>
            <p:grpSpPr bwMode="auto">
              <a:xfrm rot="32400000" flipH="1" flipV="1">
                <a:off x="8960" y="4517"/>
                <a:ext cx="880" cy="1618"/>
                <a:chOff x="4590" y="4127"/>
                <a:chExt cx="1557" cy="3005"/>
              </a:xfrm>
            </p:grpSpPr>
            <p:sp>
              <p:nvSpPr>
                <p:cNvPr id="220438" name="Line 278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39" name="Line 279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40" name="Line 280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41" name="Line 281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42" name="Line 282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43" name="Line 283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44" name="Line 284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45" name="Line 285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46" name="Line 286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47" name="Line 287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48" name="Line 288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49" name="Line 289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50" name="Line 290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51" name="Line 291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52" name="Line 292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53" name="Line 293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54" name="Line 294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55" name="Line 295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56" name="Line 296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57" name="Line 297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58" name="Line 298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59" name="Line 299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60" name="Line 300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17" name="Group 301"/>
              <p:cNvGrpSpPr>
                <a:grpSpLocks/>
              </p:cNvGrpSpPr>
              <p:nvPr/>
            </p:nvGrpSpPr>
            <p:grpSpPr bwMode="auto">
              <a:xfrm rot="43200000" flipH="1" flipV="1">
                <a:off x="8236" y="4720"/>
                <a:ext cx="717" cy="1404"/>
                <a:chOff x="4590" y="4127"/>
                <a:chExt cx="1557" cy="3005"/>
              </a:xfrm>
            </p:grpSpPr>
            <p:sp>
              <p:nvSpPr>
                <p:cNvPr id="220462" name="Line 302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63" name="Line 303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64" name="Line 304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65" name="Line 305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66" name="Line 306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67" name="Line 307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68" name="Line 308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69" name="Line 309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70" name="Line 310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71" name="Line 311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72" name="Line 312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73" name="Line 313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74" name="Line 314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75" name="Line 315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76" name="Line 316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77" name="Line 317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78" name="Line 318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79" name="Line 319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80" name="Line 320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81" name="Line 321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82" name="Line 322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83" name="Line 323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84" name="Line 324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18" name="Group 325"/>
              <p:cNvGrpSpPr>
                <a:grpSpLocks/>
              </p:cNvGrpSpPr>
              <p:nvPr/>
            </p:nvGrpSpPr>
            <p:grpSpPr bwMode="auto">
              <a:xfrm rot="54000000" flipH="1" flipV="1">
                <a:off x="8977" y="4710"/>
                <a:ext cx="679" cy="1241"/>
                <a:chOff x="4590" y="4127"/>
                <a:chExt cx="1557" cy="3005"/>
              </a:xfrm>
            </p:grpSpPr>
            <p:sp>
              <p:nvSpPr>
                <p:cNvPr id="220486" name="Line 326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87" name="Line 327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88" name="Line 328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89" name="Line 329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90" name="Line 330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91" name="Line 331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92" name="Line 332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93" name="Line 333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94" name="Line 334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95" name="Line 335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96" name="Line 336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97" name="Line 337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98" name="Line 338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99" name="Line 339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00" name="Line 340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01" name="Line 341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02" name="Line 342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03" name="Line 343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04" name="Line 344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05" name="Line 345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06" name="Line 346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07" name="Line 347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08" name="Line 348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19" name="Group 349"/>
              <p:cNvGrpSpPr>
                <a:grpSpLocks/>
              </p:cNvGrpSpPr>
              <p:nvPr/>
            </p:nvGrpSpPr>
            <p:grpSpPr bwMode="auto">
              <a:xfrm rot="64800000" flipH="1" flipV="1">
                <a:off x="8454" y="4950"/>
                <a:ext cx="541" cy="1003"/>
                <a:chOff x="4590" y="4127"/>
                <a:chExt cx="1557" cy="3005"/>
              </a:xfrm>
            </p:grpSpPr>
            <p:sp>
              <p:nvSpPr>
                <p:cNvPr id="220510" name="Line 350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11" name="Line 351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12" name="Line 352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13" name="Line 353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14" name="Line 354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15" name="Line 355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16" name="Line 356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17" name="Line 357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18" name="Line 358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19" name="Line 359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20" name="Line 360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21" name="Line 361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22" name="Line 362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23" name="Line 363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24" name="Line 364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25" name="Line 365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26" name="Line 366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27" name="Line 367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28" name="Line 368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29" name="Line 369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30" name="Line 370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31" name="Line 371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32" name="Line 372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20" name="Group 373"/>
              <p:cNvGrpSpPr>
                <a:grpSpLocks/>
              </p:cNvGrpSpPr>
              <p:nvPr/>
            </p:nvGrpSpPr>
            <p:grpSpPr bwMode="auto">
              <a:xfrm rot="75600000" flipH="1" flipV="1">
                <a:off x="8992" y="4943"/>
                <a:ext cx="428" cy="815"/>
                <a:chOff x="4590" y="4127"/>
                <a:chExt cx="1557" cy="3005"/>
              </a:xfrm>
            </p:grpSpPr>
            <p:sp>
              <p:nvSpPr>
                <p:cNvPr id="220534" name="Line 374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35" name="Line 375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36" name="Line 376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37" name="Line 377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38" name="Line 378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39" name="Line 379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40" name="Line 380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41" name="Line 381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42" name="Line 382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43" name="Line 383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44" name="Line 384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45" name="Line 385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46" name="Line 386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47" name="Line 387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48" name="Line 388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49" name="Line 389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50" name="Line 390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51" name="Line 391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52" name="Line 392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53" name="Line 393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54" name="Line 394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55" name="Line 395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56" name="Line 396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21" name="Group 397"/>
              <p:cNvGrpSpPr>
                <a:grpSpLocks/>
              </p:cNvGrpSpPr>
              <p:nvPr/>
            </p:nvGrpSpPr>
            <p:grpSpPr bwMode="auto">
              <a:xfrm rot="86400000" flipH="1" flipV="1">
                <a:off x="8705" y="5158"/>
                <a:ext cx="316" cy="589"/>
                <a:chOff x="4590" y="4127"/>
                <a:chExt cx="1557" cy="3005"/>
              </a:xfrm>
            </p:grpSpPr>
            <p:sp>
              <p:nvSpPr>
                <p:cNvPr id="220558" name="Line 398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59" name="Line 399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60" name="Line 400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61" name="Line 401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62" name="Line 402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63" name="Line 403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64" name="Line 404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65" name="Line 405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66" name="Line 406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67" name="Line 407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68" name="Line 408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69" name="Line 409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70" name="Line 410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71" name="Line 411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72" name="Line 412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73" name="Line 413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74" name="Line 414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75" name="Line 415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76" name="Line 416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77" name="Line 417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78" name="Line 418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79" name="Line 419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80" name="Line 420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22" name="Group 421"/>
              <p:cNvGrpSpPr>
                <a:grpSpLocks/>
              </p:cNvGrpSpPr>
              <p:nvPr/>
            </p:nvGrpSpPr>
            <p:grpSpPr bwMode="auto">
              <a:xfrm rot="97200000" flipH="1" flipV="1">
                <a:off x="8984" y="5164"/>
                <a:ext cx="228" cy="376"/>
                <a:chOff x="4590" y="4127"/>
                <a:chExt cx="1557" cy="3005"/>
              </a:xfrm>
            </p:grpSpPr>
            <p:sp>
              <p:nvSpPr>
                <p:cNvPr id="220582" name="Line 422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83" name="Line 423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84" name="Line 424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85" name="Line 425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86" name="Line 426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87" name="Line 427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88" name="Line 428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89" name="Line 429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90" name="Line 430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91" name="Line 431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92" name="Line 432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93" name="Line 433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94" name="Line 434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95" name="Line 435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96" name="Line 436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97" name="Line 437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98" name="Line 438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99" name="Line 439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00" name="Line 440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01" name="Line 441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02" name="Line 442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03" name="Line 443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04" name="Line 444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23" name="Group 445"/>
              <p:cNvGrpSpPr>
                <a:grpSpLocks/>
              </p:cNvGrpSpPr>
              <p:nvPr/>
            </p:nvGrpSpPr>
            <p:grpSpPr bwMode="auto">
              <a:xfrm rot="109044426" flipH="1" flipV="1">
                <a:off x="8909" y="5388"/>
                <a:ext cx="103" cy="124"/>
                <a:chOff x="4590" y="4127"/>
                <a:chExt cx="1557" cy="3005"/>
              </a:xfrm>
            </p:grpSpPr>
            <p:sp>
              <p:nvSpPr>
                <p:cNvPr id="220606" name="Line 446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07" name="Line 447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08" name="Line 448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09" name="Line 449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10" name="Line 450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11" name="Line 451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12" name="Line 452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13" name="Line 453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14" name="Line 454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15" name="Line 455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16" name="Line 456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17" name="Line 457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18" name="Line 458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19" name="Line 459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20" name="Line 460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21" name="Line 461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22" name="Line 462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23" name="Line 463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24" name="Line 464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25" name="Line 465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26" name="Line 466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27" name="Line 467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28" name="Line 468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220629" name="Arc 469"/>
              <p:cNvSpPr>
                <a:spLocks/>
              </p:cNvSpPr>
              <p:nvPr/>
            </p:nvSpPr>
            <p:spPr bwMode="auto">
              <a:xfrm rot="-5400000">
                <a:off x="7617" y="4949"/>
                <a:ext cx="1791" cy="91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 w 43200"/>
                  <a:gd name="T1" fmla="*/ 21795 h 21795"/>
                  <a:gd name="T2" fmla="*/ 43200 w 43200"/>
                  <a:gd name="T3" fmla="*/ 21600 h 21795"/>
                  <a:gd name="T4" fmla="*/ 21600 w 43200"/>
                  <a:gd name="T5" fmla="*/ 21600 h 21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795" fill="none" extrusionOk="0">
                    <a:moveTo>
                      <a:pt x="0" y="21795"/>
                    </a:moveTo>
                    <a:cubicBezTo>
                      <a:pt x="0" y="21730"/>
                      <a:pt x="0" y="2166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795" stroke="0" extrusionOk="0">
                    <a:moveTo>
                      <a:pt x="0" y="21795"/>
                    </a:moveTo>
                    <a:cubicBezTo>
                      <a:pt x="0" y="21730"/>
                      <a:pt x="0" y="2166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220630" name="Text Box 470"/>
            <p:cNvSpPr txBox="1">
              <a:spLocks noChangeArrowheads="1"/>
            </p:cNvSpPr>
            <p:nvPr/>
          </p:nvSpPr>
          <p:spPr bwMode="auto">
            <a:xfrm>
              <a:off x="4513" y="6133"/>
              <a:ext cx="36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а</a:t>
              </a:r>
              <a:endParaRPr lang="ru-RU" dirty="0"/>
            </a:p>
          </p:txBody>
        </p:sp>
      </p:grpSp>
      <p:pic>
        <p:nvPicPr>
          <p:cNvPr id="220631" name="Picture 4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849020"/>
            <a:ext cx="3071834" cy="3097632"/>
          </a:xfrm>
          <a:prstGeom prst="rect">
            <a:avLst/>
          </a:prstGeom>
          <a:noFill/>
        </p:spPr>
      </p:pic>
      <p:sp>
        <p:nvSpPr>
          <p:cNvPr id="220632" name="Rectangle 472"/>
          <p:cNvSpPr>
            <a:spLocks noChangeArrowheads="1"/>
          </p:cNvSpPr>
          <p:nvPr/>
        </p:nvSpPr>
        <p:spPr bwMode="auto">
          <a:xfrm>
            <a:off x="500034" y="571480"/>
            <a:ext cx="82804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28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20633" name="Rectangle 473"/>
          <p:cNvSpPr>
            <a:spLocks noChangeArrowheads="1"/>
          </p:cNvSpPr>
          <p:nvPr/>
        </p:nvSpPr>
        <p:spPr bwMode="auto">
          <a:xfrm>
            <a:off x="34925" y="3894138"/>
            <a:ext cx="26638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Диск закрывает</a:t>
            </a:r>
            <a:r>
              <a:rPr lang="ru-RU" dirty="0"/>
              <a:t> </a:t>
            </a:r>
            <a:r>
              <a:rPr lang="ru-RU" b="1" i="1" dirty="0">
                <a:solidFill>
                  <a:srgbClr val="0000FF"/>
                </a:solidFill>
              </a:rPr>
              <a:t>первую </a:t>
            </a:r>
            <a:r>
              <a:rPr lang="en-US" b="1" i="1" dirty="0">
                <a:solidFill>
                  <a:srgbClr val="0000FF"/>
                </a:solidFill>
              </a:rPr>
              <a:t>/</a:t>
            </a:r>
            <a:r>
              <a:rPr lang="ru-RU" b="1" i="1" dirty="0">
                <a:solidFill>
                  <a:srgbClr val="0000FF"/>
                </a:solidFill>
              </a:rPr>
              <a:t> первую и вторую зоны Френеля </a:t>
            </a:r>
            <a:br>
              <a:rPr lang="ru-RU" b="1" i="1" dirty="0">
                <a:solidFill>
                  <a:srgbClr val="0000FF"/>
                </a:solidFill>
              </a:rPr>
            </a:br>
            <a:r>
              <a:rPr lang="ru-RU" b="1" i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20634" name="Rectangle 474"/>
          <p:cNvSpPr>
            <a:spLocks noChangeArrowheads="1"/>
          </p:cNvSpPr>
          <p:nvPr/>
        </p:nvSpPr>
        <p:spPr bwMode="auto">
          <a:xfrm>
            <a:off x="6732588" y="3895725"/>
            <a:ext cx="2663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Диск закрывает</a:t>
            </a:r>
            <a:r>
              <a:rPr lang="ru-RU" dirty="0"/>
              <a:t> </a:t>
            </a:r>
            <a:r>
              <a:rPr lang="ru-RU" b="1" i="1" dirty="0">
                <a:solidFill>
                  <a:srgbClr val="0000FF"/>
                </a:solidFill>
              </a:rPr>
              <a:t>первые четыре зоны Френеля </a:t>
            </a:r>
            <a:br>
              <a:rPr lang="ru-RU" b="1" i="1" dirty="0">
                <a:solidFill>
                  <a:srgbClr val="0000FF"/>
                </a:solidFill>
              </a:rPr>
            </a:br>
            <a:r>
              <a:rPr lang="ru-RU" b="1" i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20635" name="Line 475"/>
          <p:cNvSpPr>
            <a:spLocks noChangeShapeType="1"/>
          </p:cNvSpPr>
          <p:nvPr/>
        </p:nvSpPr>
        <p:spPr bwMode="auto">
          <a:xfrm flipV="1">
            <a:off x="3132138" y="5237163"/>
            <a:ext cx="0" cy="900112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76" name="Rectangle 104"/>
          <p:cNvSpPr>
            <a:spLocks noChangeArrowheads="1"/>
          </p:cNvSpPr>
          <p:nvPr/>
        </p:nvSpPr>
        <p:spPr bwMode="auto">
          <a:xfrm>
            <a:off x="357158" y="345024"/>
            <a:ext cx="6002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lang="en-US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Дифракция на диске. Пятно Пуассона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/>
              </a:rPr>
              <a:t>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Араго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" y="857250"/>
            <a:ext cx="5786449" cy="714375"/>
          </a:xfrm>
        </p:spPr>
        <p:txBody>
          <a:bodyPr/>
          <a:lstStyle/>
          <a:p>
            <a:pPr eaLnBrk="1" hangingPunct="1"/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1) Точечный источник (сферическая волна)</a:t>
            </a:r>
          </a:p>
        </p:txBody>
      </p:sp>
      <p:sp>
        <p:nvSpPr>
          <p:cNvPr id="1048" name="Rectangle 2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049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428596" y="1571612"/>
            <a:ext cx="7786742" cy="4651300"/>
            <a:chOff x="1619250" y="1571612"/>
            <a:chExt cx="7786742" cy="4651300"/>
          </a:xfrm>
        </p:grpSpPr>
        <p:sp>
          <p:nvSpPr>
            <p:cNvPr id="1029" name="Text Box 3"/>
            <p:cNvSpPr txBox="1">
              <a:spLocks noChangeArrowheads="1"/>
            </p:cNvSpPr>
            <p:nvPr/>
          </p:nvSpPr>
          <p:spPr bwMode="auto">
            <a:xfrm>
              <a:off x="1619250" y="3500438"/>
              <a:ext cx="504825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600" i="1" dirty="0">
                  <a:solidFill>
                    <a:srgbClr val="FF0000"/>
                  </a:solidFill>
                  <a:latin typeface="Times New Roman" pitchFamily="18" charset="0"/>
                </a:rPr>
                <a:t>S</a:t>
              </a:r>
              <a:endParaRPr lang="ru-RU" sz="3600" dirty="0">
                <a:solidFill>
                  <a:srgbClr val="FF0000"/>
                </a:solidFill>
              </a:endParaRPr>
            </a:p>
          </p:txBody>
        </p:sp>
        <p:sp>
          <p:nvSpPr>
            <p:cNvPr id="1030" name="Arc 4"/>
            <p:cNvSpPr>
              <a:spLocks/>
            </p:cNvSpPr>
            <p:nvPr/>
          </p:nvSpPr>
          <p:spPr bwMode="auto">
            <a:xfrm>
              <a:off x="2195513" y="2205038"/>
              <a:ext cx="1909762" cy="3330575"/>
            </a:xfrm>
            <a:custGeom>
              <a:avLst/>
              <a:gdLst>
                <a:gd name="T0" fmla="*/ 1232504 w 21600"/>
                <a:gd name="T1" fmla="*/ 0 h 32913"/>
                <a:gd name="T2" fmla="*/ 1241434 w 21600"/>
                <a:gd name="T3" fmla="*/ 3330575 h 32913"/>
                <a:gd name="T4" fmla="*/ 0 w 21600"/>
                <a:gd name="T5" fmla="*/ 1669588 h 3291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913"/>
                <a:gd name="T11" fmla="*/ 21600 w 21600"/>
                <a:gd name="T12" fmla="*/ 32913 h 329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913" fill="none" extrusionOk="0">
                  <a:moveTo>
                    <a:pt x="13940" y="-1"/>
                  </a:moveTo>
                  <a:cubicBezTo>
                    <a:pt x="18797" y="4103"/>
                    <a:pt x="21600" y="10139"/>
                    <a:pt x="21600" y="16499"/>
                  </a:cubicBezTo>
                  <a:cubicBezTo>
                    <a:pt x="21600" y="22812"/>
                    <a:pt x="18838" y="28809"/>
                    <a:pt x="14040" y="32912"/>
                  </a:cubicBezTo>
                </a:path>
                <a:path w="21600" h="32913" stroke="0" extrusionOk="0">
                  <a:moveTo>
                    <a:pt x="13940" y="-1"/>
                  </a:moveTo>
                  <a:cubicBezTo>
                    <a:pt x="18797" y="4103"/>
                    <a:pt x="21600" y="10139"/>
                    <a:pt x="21600" y="16499"/>
                  </a:cubicBezTo>
                  <a:cubicBezTo>
                    <a:pt x="21600" y="22812"/>
                    <a:pt x="18838" y="28809"/>
                    <a:pt x="14040" y="32912"/>
                  </a:cubicBezTo>
                  <a:lnTo>
                    <a:pt x="0" y="16499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1" name="Line 5"/>
            <p:cNvSpPr>
              <a:spLocks noChangeShapeType="1"/>
            </p:cNvSpPr>
            <p:nvPr/>
          </p:nvSpPr>
          <p:spPr bwMode="auto">
            <a:xfrm rot="5400000">
              <a:off x="4826000" y="1290638"/>
              <a:ext cx="1588" cy="52625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2" name="Line 6"/>
            <p:cNvSpPr>
              <a:spLocks noChangeShapeType="1"/>
            </p:cNvSpPr>
            <p:nvPr/>
          </p:nvSpPr>
          <p:spPr bwMode="auto">
            <a:xfrm flipV="1">
              <a:off x="2201863" y="2895600"/>
              <a:ext cx="1676400" cy="10080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3" name="Line 7"/>
            <p:cNvSpPr>
              <a:spLocks noChangeShapeType="1"/>
            </p:cNvSpPr>
            <p:nvPr/>
          </p:nvSpPr>
          <p:spPr bwMode="auto">
            <a:xfrm>
              <a:off x="3895725" y="2878138"/>
              <a:ext cx="2757488" cy="10239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4" name="Line 8"/>
            <p:cNvSpPr>
              <a:spLocks noChangeShapeType="1"/>
            </p:cNvSpPr>
            <p:nvPr/>
          </p:nvSpPr>
          <p:spPr bwMode="auto">
            <a:xfrm flipH="1">
              <a:off x="3879850" y="2895600"/>
              <a:ext cx="15875" cy="987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5" name="Text Box 9"/>
            <p:cNvSpPr txBox="1">
              <a:spLocks noChangeArrowheads="1"/>
            </p:cNvSpPr>
            <p:nvPr/>
          </p:nvSpPr>
          <p:spPr bwMode="auto">
            <a:xfrm>
              <a:off x="2044754" y="3767246"/>
              <a:ext cx="373063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3392555" y="3122762"/>
              <a:ext cx="623904" cy="608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 dirty="0">
                  <a:latin typeface="Times New Roman" pitchFamily="18" charset="0"/>
                </a:rPr>
                <a:t>r</a:t>
              </a:r>
              <a:r>
                <a:rPr lang="en-US" sz="2800" i="1" baseline="-25000" dirty="0">
                  <a:latin typeface="Times New Roman" pitchFamily="18" charset="0"/>
                </a:rPr>
                <a:t>m</a:t>
              </a:r>
              <a:endParaRPr lang="ru-RU" sz="2800" dirty="0"/>
            </a:p>
          </p:txBody>
        </p:sp>
        <p:sp>
          <p:nvSpPr>
            <p:cNvPr id="1037" name="Text Box 11"/>
            <p:cNvSpPr txBox="1">
              <a:spLocks noChangeArrowheads="1"/>
            </p:cNvSpPr>
            <p:nvPr/>
          </p:nvSpPr>
          <p:spPr bwMode="auto">
            <a:xfrm>
              <a:off x="2890839" y="3941763"/>
              <a:ext cx="442924" cy="487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 dirty="0">
                  <a:latin typeface="Times New Roman" pitchFamily="18" charset="0"/>
                </a:rPr>
                <a:t>L</a:t>
              </a:r>
              <a:endParaRPr lang="ru-RU" sz="2400" dirty="0"/>
            </a:p>
          </p:txBody>
        </p:sp>
        <p:sp>
          <p:nvSpPr>
            <p:cNvPr id="1038" name="Text Box 12"/>
            <p:cNvSpPr txBox="1">
              <a:spLocks noChangeArrowheads="1"/>
            </p:cNvSpPr>
            <p:nvPr/>
          </p:nvSpPr>
          <p:spPr bwMode="auto">
            <a:xfrm>
              <a:off x="5219700" y="4060825"/>
              <a:ext cx="431800" cy="51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 dirty="0">
                  <a:latin typeface="Times New Roman" pitchFamily="18" charset="0"/>
                </a:rPr>
                <a:t>l</a:t>
              </a:r>
              <a:endParaRPr lang="ru-RU" sz="2400" dirty="0"/>
            </a:p>
          </p:txBody>
        </p:sp>
        <p:sp>
          <p:nvSpPr>
            <p:cNvPr id="1039" name="Text Box 13"/>
            <p:cNvSpPr txBox="1">
              <a:spLocks noChangeArrowheads="1"/>
            </p:cNvSpPr>
            <p:nvPr/>
          </p:nvSpPr>
          <p:spPr bwMode="auto">
            <a:xfrm>
              <a:off x="3816554" y="3825944"/>
              <a:ext cx="684069" cy="642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200" i="1" dirty="0">
                  <a:latin typeface="Times New Roman" pitchFamily="18" charset="0"/>
                </a:rPr>
                <a:t>x</a:t>
              </a:r>
              <a:r>
                <a:rPr lang="en-US" sz="3200" i="1" baseline="-25000" dirty="0">
                  <a:latin typeface="Times New Roman" pitchFamily="18" charset="0"/>
                </a:rPr>
                <a:t>m</a:t>
              </a:r>
              <a:endParaRPr lang="ru-RU" sz="3200" dirty="0"/>
            </a:p>
          </p:txBody>
        </p:sp>
        <p:sp>
          <p:nvSpPr>
            <p:cNvPr id="1040" name="Text Box 14"/>
            <p:cNvSpPr txBox="1">
              <a:spLocks noChangeArrowheads="1"/>
            </p:cNvSpPr>
            <p:nvPr/>
          </p:nvSpPr>
          <p:spPr bwMode="auto">
            <a:xfrm>
              <a:off x="2776539" y="2965451"/>
              <a:ext cx="485786" cy="534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 dirty="0">
                  <a:latin typeface="Times New Roman" pitchFamily="18" charset="0"/>
                </a:rPr>
                <a:t>L</a:t>
              </a:r>
              <a:endParaRPr lang="ru-RU" sz="2400" dirty="0"/>
            </a:p>
          </p:txBody>
        </p:sp>
        <p:sp>
          <p:nvSpPr>
            <p:cNvPr id="1041" name="Text Box 15"/>
            <p:cNvSpPr txBox="1">
              <a:spLocks noChangeArrowheads="1"/>
            </p:cNvSpPr>
            <p:nvPr/>
          </p:nvSpPr>
          <p:spPr bwMode="auto">
            <a:xfrm>
              <a:off x="4572000" y="2779713"/>
              <a:ext cx="1357313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 dirty="0">
                  <a:latin typeface="Times New Roman" pitchFamily="18" charset="0"/>
                </a:rPr>
                <a:t>l + </a:t>
              </a:r>
              <a:r>
                <a:rPr lang="en-US" sz="2400" i="1" dirty="0" smtClean="0">
                  <a:latin typeface="Times New Roman" pitchFamily="18" charset="0"/>
                </a:rPr>
                <a:t>m</a:t>
              </a:r>
              <a:r>
                <a:rPr lang="en-US" sz="2400" dirty="0" smtClean="0">
                  <a:latin typeface="Times New Roman" pitchFamily="18" charset="0"/>
                  <a:sym typeface="Symbol"/>
                </a:rPr>
                <a:t></a:t>
              </a:r>
              <a:r>
                <a:rPr lang="en-US" sz="2400" i="1" dirty="0" smtClean="0">
                  <a:latin typeface="Times New Roman" pitchFamily="18" charset="0"/>
                  <a:sym typeface="Symbol" pitchFamily="18" charset="2"/>
                </a:rPr>
                <a:t></a:t>
              </a:r>
              <a:r>
                <a:rPr lang="en-US" sz="2400" dirty="0">
                  <a:latin typeface="Times New Roman" pitchFamily="18" charset="0"/>
                </a:rPr>
                <a:t>/2</a:t>
              </a:r>
              <a:endParaRPr lang="ru-RU" sz="2400" dirty="0"/>
            </a:p>
          </p:txBody>
        </p:sp>
        <p:sp>
          <p:nvSpPr>
            <p:cNvPr id="1042" name="AutoShape 16"/>
            <p:cNvSpPr>
              <a:spLocks/>
            </p:cNvSpPr>
            <p:nvPr/>
          </p:nvSpPr>
          <p:spPr bwMode="auto">
            <a:xfrm rot="16200000">
              <a:off x="3928269" y="3848894"/>
              <a:ext cx="119062" cy="215900"/>
            </a:xfrm>
            <a:prstGeom prst="leftBrace">
              <a:avLst>
                <a:gd name="adj1" fmla="val 1511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3" name="AutoShape 17"/>
            <p:cNvSpPr>
              <a:spLocks/>
            </p:cNvSpPr>
            <p:nvPr/>
          </p:nvSpPr>
          <p:spPr bwMode="auto">
            <a:xfrm rot="16200000">
              <a:off x="5293519" y="2734469"/>
              <a:ext cx="190500" cy="2522538"/>
            </a:xfrm>
            <a:prstGeom prst="leftBrace">
              <a:avLst>
                <a:gd name="adj1" fmla="val 11034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4" name="Text Box 18"/>
            <p:cNvSpPr txBox="1">
              <a:spLocks noChangeArrowheads="1"/>
            </p:cNvSpPr>
            <p:nvPr/>
          </p:nvSpPr>
          <p:spPr bwMode="auto">
            <a:xfrm>
              <a:off x="3135313" y="1636713"/>
              <a:ext cx="763587" cy="855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200" dirty="0">
                  <a:latin typeface="Times New Roman" pitchFamily="18" charset="0"/>
                  <a:sym typeface="Symbol" pitchFamily="18" charset="2"/>
                </a:rPr>
                <a:t></a:t>
              </a:r>
              <a:endParaRPr lang="ru-RU" sz="3200" dirty="0"/>
            </a:p>
          </p:txBody>
        </p:sp>
        <p:sp>
          <p:nvSpPr>
            <p:cNvPr id="1045" name="Rectangle 19" descr="Темный диагональный 2"/>
            <p:cNvSpPr>
              <a:spLocks noChangeArrowheads="1"/>
            </p:cNvSpPr>
            <p:nvPr/>
          </p:nvSpPr>
          <p:spPr bwMode="auto">
            <a:xfrm>
              <a:off x="3865603" y="5043399"/>
              <a:ext cx="49213" cy="1179513"/>
            </a:xfrm>
            <a:prstGeom prst="rect">
              <a:avLst/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6" name="Rectangle 20" descr="Темный диагональный 2"/>
            <p:cNvSpPr>
              <a:spLocks noChangeArrowheads="1"/>
            </p:cNvSpPr>
            <p:nvPr/>
          </p:nvSpPr>
          <p:spPr bwMode="auto">
            <a:xfrm>
              <a:off x="3868805" y="1571612"/>
              <a:ext cx="49213" cy="1179512"/>
            </a:xfrm>
            <a:prstGeom prst="rect">
              <a:avLst/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7" name="Text Box 21"/>
            <p:cNvSpPr txBox="1">
              <a:spLocks noChangeArrowheads="1"/>
            </p:cNvSpPr>
            <p:nvPr/>
          </p:nvSpPr>
          <p:spPr bwMode="auto">
            <a:xfrm>
              <a:off x="6540514" y="3767246"/>
              <a:ext cx="373062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dirty="0">
                  <a:latin typeface="Times New Roman" pitchFamily="18" charset="0"/>
                  <a:sym typeface="Symbol" pitchFamily="18" charset="2"/>
                </a:rPr>
                <a:t></a:t>
              </a:r>
              <a:endParaRPr lang="ru-RU" sz="1200" dirty="0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8116876" y="4000504"/>
            <a:ext cx="1289116" cy="819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Формула" r:id="rId3" imgW="622080" imgH="393480" progId="Equation.3">
                    <p:embed/>
                  </p:oleObj>
                </mc:Choice>
                <mc:Fallback>
                  <p:oleObj name="Формула" r:id="rId3" imgW="622080" imgH="39348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16876" y="4000504"/>
                          <a:ext cx="1289116" cy="819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7551767" y="1816100"/>
            <a:ext cx="1757362" cy="592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Формула" r:id="rId5" imgW="761760" imgH="253800" progId="Equation.3">
                    <p:embed/>
                  </p:oleObj>
                </mc:Choice>
                <mc:Fallback>
                  <p:oleObj name="Формула" r:id="rId5" imgW="761760" imgH="2538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1767" y="1816100"/>
                          <a:ext cx="1757362" cy="592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Rectangle 104"/>
          <p:cNvSpPr>
            <a:spLocks noChangeArrowheads="1"/>
          </p:cNvSpPr>
          <p:nvPr/>
        </p:nvSpPr>
        <p:spPr bwMode="auto">
          <a:xfrm>
            <a:off x="357188" y="344488"/>
            <a:ext cx="248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b="1" dirty="0">
                <a:solidFill>
                  <a:srgbClr val="800000"/>
                </a:solidFill>
                <a:cs typeface="Times New Roman" pitchFamily="18" charset="0"/>
              </a:rPr>
              <a:t>2.</a:t>
            </a:r>
            <a:r>
              <a:rPr lang="en-US" b="1" dirty="0">
                <a:solidFill>
                  <a:srgbClr val="800000"/>
                </a:solidFill>
                <a:cs typeface="Times New Roman" pitchFamily="18" charset="0"/>
              </a:rPr>
              <a:t>5</a:t>
            </a:r>
            <a:r>
              <a:rPr lang="ru-RU" b="1" dirty="0">
                <a:solidFill>
                  <a:srgbClr val="800000"/>
                </a:solidFill>
                <a:cs typeface="Times New Roman" pitchFamily="18" charset="0"/>
              </a:rPr>
              <a:t>.</a:t>
            </a:r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rgbClr val="800000"/>
                </a:solidFill>
                <a:cs typeface="Times New Roman" pitchFamily="18" charset="0"/>
              </a:rPr>
              <a:t>Замечания к § 2 </a:t>
            </a: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5715000" y="1357313"/>
            <a:ext cx="3286125" cy="1525587"/>
          </a:xfrm>
          <a:prstGeom prst="cloudCallout">
            <a:avLst>
              <a:gd name="adj1" fmla="val -83801"/>
              <a:gd name="adj2" fmla="val 11477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6500826" y="3714752"/>
            <a:ext cx="2428861" cy="142874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6000760" y="3000372"/>
            <a:ext cx="285752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Радиусы зон Френеля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3143240" y="1500174"/>
            <a:ext cx="185738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</a:rPr>
              <a:t>r &lt;&lt;&lt; l , L</a:t>
            </a:r>
            <a:r>
              <a:rPr lang="en-US" sz="2400" dirty="0" smtClean="0">
                <a:latin typeface="Times New Roman" pitchFamily="18" charset="0"/>
              </a:rPr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5"/>
          <p:cNvSpPr>
            <a:spLocks noChangeArrowheads="1"/>
          </p:cNvSpPr>
          <p:nvPr/>
        </p:nvSpPr>
        <p:spPr bwMode="auto">
          <a:xfrm>
            <a:off x="428596" y="1142984"/>
            <a:ext cx="59293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Constantia" pitchFamily="18" charset="0"/>
              </a:rPr>
              <a:t>Дифракция Френеля на </a:t>
            </a:r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</a:rPr>
              <a:t>полуплоскости и на щели</a:t>
            </a:r>
            <a:endParaRPr lang="ru-RU" b="1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3635375" y="1857364"/>
            <a:ext cx="4722839" cy="3273047"/>
            <a:chOff x="3635375" y="1857364"/>
            <a:chExt cx="4722839" cy="3273047"/>
          </a:xfrm>
        </p:grpSpPr>
        <p:grpSp>
          <p:nvGrpSpPr>
            <p:cNvPr id="9218" name="Group 66"/>
            <p:cNvGrpSpPr>
              <a:grpSpLocks noChangeAspect="1"/>
            </p:cNvGrpSpPr>
            <p:nvPr/>
          </p:nvGrpSpPr>
          <p:grpSpPr bwMode="auto">
            <a:xfrm>
              <a:off x="3994152" y="1857364"/>
              <a:ext cx="4364062" cy="3273047"/>
              <a:chOff x="4700" y="2201"/>
              <a:chExt cx="4952" cy="3713"/>
            </a:xfrm>
          </p:grpSpPr>
          <p:sp>
            <p:nvSpPr>
              <p:cNvPr id="9276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700" y="2201"/>
                <a:ext cx="4952" cy="3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277" name="Text Box 68"/>
              <p:cNvSpPr txBox="1">
                <a:spLocks noChangeArrowheads="1"/>
              </p:cNvSpPr>
              <p:nvPr/>
            </p:nvSpPr>
            <p:spPr bwMode="auto">
              <a:xfrm>
                <a:off x="6266" y="5355"/>
                <a:ext cx="1567" cy="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9278" name="Group 69"/>
              <p:cNvGrpSpPr>
                <a:grpSpLocks/>
              </p:cNvGrpSpPr>
              <p:nvPr/>
            </p:nvGrpSpPr>
            <p:grpSpPr bwMode="auto">
              <a:xfrm>
                <a:off x="4700" y="2201"/>
                <a:ext cx="4952" cy="3329"/>
                <a:chOff x="4700" y="2201"/>
                <a:chExt cx="4952" cy="3329"/>
              </a:xfrm>
            </p:grpSpPr>
            <p:pic>
              <p:nvPicPr>
                <p:cNvPr id="9279" name="Picture 70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00" y="2728"/>
                  <a:ext cx="4243" cy="19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280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5010" y="4643"/>
                  <a:ext cx="4396" cy="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281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6353" y="2353"/>
                  <a:ext cx="1" cy="23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282" name="Line 73"/>
                <p:cNvSpPr>
                  <a:spLocks noChangeShapeType="1"/>
                </p:cNvSpPr>
                <p:nvPr/>
              </p:nvSpPr>
              <p:spPr bwMode="auto">
                <a:xfrm>
                  <a:off x="6318" y="3396"/>
                  <a:ext cx="2937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283" name="Line 74"/>
                <p:cNvSpPr>
                  <a:spLocks noChangeShapeType="1"/>
                </p:cNvSpPr>
                <p:nvPr/>
              </p:nvSpPr>
              <p:spPr bwMode="auto">
                <a:xfrm>
                  <a:off x="6318" y="2869"/>
                  <a:ext cx="816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284" name="Line 75"/>
                <p:cNvSpPr>
                  <a:spLocks noChangeShapeType="1"/>
                </p:cNvSpPr>
                <p:nvPr/>
              </p:nvSpPr>
              <p:spPr bwMode="auto">
                <a:xfrm>
                  <a:off x="6318" y="3678"/>
                  <a:ext cx="1142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285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5553" y="2572"/>
                  <a:ext cx="956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 dirty="0">
                      <a:latin typeface="Times New Roman" pitchFamily="18" charset="0"/>
                    </a:rPr>
                    <a:t>1,37</a:t>
                  </a:r>
                  <a:r>
                    <a:rPr lang="en-US" sz="1200" i="1" dirty="0">
                      <a:latin typeface="Times New Roman" pitchFamily="18" charset="0"/>
                    </a:rPr>
                    <a:t>I</a:t>
                  </a:r>
                  <a:r>
                    <a:rPr lang="en-US" sz="1200" baseline="-25000" dirty="0">
                      <a:latin typeface="Times New Roman" pitchFamily="18" charset="0"/>
                    </a:rPr>
                    <a:t>0</a:t>
                  </a:r>
                </a:p>
                <a:p>
                  <a:endParaRPr lang="ru-RU" dirty="0"/>
                </a:p>
              </p:txBody>
            </p:sp>
            <p:sp>
              <p:nvSpPr>
                <p:cNvPr id="9286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5948" y="3111"/>
                  <a:ext cx="652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 dirty="0">
                      <a:latin typeface="Times New Roman" pitchFamily="18" charset="0"/>
                    </a:rPr>
                    <a:t>I</a:t>
                  </a:r>
                  <a:r>
                    <a:rPr lang="en-US" sz="1200" baseline="-25000" dirty="0">
                      <a:latin typeface="Times New Roman" pitchFamily="18" charset="0"/>
                    </a:rPr>
                    <a:t>0</a:t>
                  </a:r>
                  <a:endParaRPr lang="ru-RU" dirty="0"/>
                </a:p>
              </p:txBody>
            </p:sp>
            <p:sp>
              <p:nvSpPr>
                <p:cNvPr id="9287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5510" y="3396"/>
                  <a:ext cx="929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 dirty="0">
                      <a:latin typeface="Times New Roman" pitchFamily="18" charset="0"/>
                    </a:rPr>
                    <a:t>0,78</a:t>
                  </a:r>
                  <a:r>
                    <a:rPr lang="en-US" sz="1200" i="1" dirty="0">
                      <a:latin typeface="Times New Roman" pitchFamily="18" charset="0"/>
                    </a:rPr>
                    <a:t>I</a:t>
                  </a:r>
                  <a:r>
                    <a:rPr lang="en-US" sz="1200" baseline="-25000" dirty="0">
                      <a:latin typeface="Times New Roman" pitchFamily="18" charset="0"/>
                    </a:rPr>
                    <a:t>0</a:t>
                  </a:r>
                  <a:endParaRPr lang="ru-RU" dirty="0"/>
                </a:p>
              </p:txBody>
            </p:sp>
            <p:sp>
              <p:nvSpPr>
                <p:cNvPr id="9288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6027" y="2201"/>
                  <a:ext cx="652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600" i="1" dirty="0">
                      <a:latin typeface="Times New Roman" pitchFamily="18" charset="0"/>
                    </a:rPr>
                    <a:t>I</a:t>
                  </a:r>
                  <a:endParaRPr lang="ru-RU" dirty="0"/>
                </a:p>
              </p:txBody>
            </p:sp>
            <p:sp>
              <p:nvSpPr>
                <p:cNvPr id="9289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6168" y="4632"/>
                  <a:ext cx="49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dirty="0">
                      <a:latin typeface="Times New Roman" pitchFamily="18" charset="0"/>
                    </a:rPr>
                    <a:t>0</a:t>
                  </a:r>
                  <a:endParaRPr lang="ru-RU" dirty="0"/>
                </a:p>
              </p:txBody>
            </p:sp>
            <p:sp>
              <p:nvSpPr>
                <p:cNvPr id="9290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7026" y="4810"/>
                  <a:ext cx="1631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 i="1" dirty="0">
                      <a:latin typeface="Times New Roman" pitchFamily="18" charset="0"/>
                    </a:rPr>
                    <a:t>вне </a:t>
                  </a:r>
                  <a:r>
                    <a:rPr lang="en-US" sz="1200" dirty="0">
                      <a:latin typeface="Times New Roman" pitchFamily="18" charset="0"/>
                    </a:rPr>
                    <a:t>“</a:t>
                  </a:r>
                  <a:r>
                    <a:rPr lang="ru-RU" sz="1200" i="1" dirty="0">
                      <a:latin typeface="Times New Roman" pitchFamily="18" charset="0"/>
                    </a:rPr>
                    <a:t>тени</a:t>
                  </a:r>
                  <a:r>
                    <a:rPr lang="en-US" sz="1200" dirty="0">
                      <a:latin typeface="Times New Roman" pitchFamily="18" charset="0"/>
                    </a:rPr>
                    <a:t>”</a:t>
                  </a:r>
                  <a:endParaRPr lang="ru-RU" dirty="0"/>
                </a:p>
              </p:txBody>
            </p:sp>
            <p:sp>
              <p:nvSpPr>
                <p:cNvPr id="9291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4700" y="4810"/>
                  <a:ext cx="1454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 i="1" dirty="0">
                      <a:latin typeface="Times New Roman" pitchFamily="18" charset="0"/>
                    </a:rPr>
                    <a:t>в</a:t>
                  </a:r>
                  <a:r>
                    <a:rPr lang="en-US" sz="1200" i="1" dirty="0">
                      <a:latin typeface="Times New Roman" pitchFamily="18" charset="0"/>
                    </a:rPr>
                    <a:t> </a:t>
                  </a:r>
                  <a:r>
                    <a:rPr lang="ru-RU" sz="1200" i="1" dirty="0">
                      <a:latin typeface="Times New Roman" pitchFamily="18" charset="0"/>
                    </a:rPr>
                    <a:t>области </a:t>
                  </a:r>
                  <a:r>
                    <a:rPr lang="en-US" sz="1200" dirty="0">
                      <a:latin typeface="Times New Roman" pitchFamily="18" charset="0"/>
                    </a:rPr>
                    <a:t>“</a:t>
                  </a:r>
                  <a:r>
                    <a:rPr lang="ru-RU" sz="1200" i="1" dirty="0">
                      <a:latin typeface="Times New Roman" pitchFamily="18" charset="0"/>
                    </a:rPr>
                    <a:t>тени</a:t>
                  </a:r>
                  <a:r>
                    <a:rPr lang="en-US" sz="1200" dirty="0">
                      <a:latin typeface="Times New Roman" pitchFamily="18" charset="0"/>
                    </a:rPr>
                    <a:t>”</a:t>
                  </a:r>
                  <a:endParaRPr lang="ru-RU" dirty="0"/>
                </a:p>
              </p:txBody>
            </p:sp>
            <p:sp>
              <p:nvSpPr>
                <p:cNvPr id="9292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8999" y="4695"/>
                  <a:ext cx="653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 i="1" dirty="0">
                      <a:latin typeface="Times New Roman" pitchFamily="18" charset="0"/>
                    </a:rPr>
                    <a:t>Х</a:t>
                  </a:r>
                  <a:endParaRPr lang="ru-RU" dirty="0"/>
                </a:p>
              </p:txBody>
            </p:sp>
            <p:sp>
              <p:nvSpPr>
                <p:cNvPr id="9293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5529" y="4039"/>
                  <a:ext cx="929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 dirty="0">
                      <a:latin typeface="Times New Roman" pitchFamily="18" charset="0"/>
                    </a:rPr>
                    <a:t>0,25</a:t>
                  </a:r>
                  <a:r>
                    <a:rPr lang="en-US" sz="1200" i="1" dirty="0">
                      <a:latin typeface="Times New Roman" pitchFamily="18" charset="0"/>
                    </a:rPr>
                    <a:t>I</a:t>
                  </a:r>
                  <a:r>
                    <a:rPr lang="en-US" sz="1200" baseline="-25000" dirty="0">
                      <a:latin typeface="Times New Roman" pitchFamily="18" charset="0"/>
                    </a:rPr>
                    <a:t>0</a:t>
                  </a:r>
                  <a:endParaRPr lang="ru-RU" dirty="0"/>
                </a:p>
              </p:txBody>
            </p:sp>
          </p:grpSp>
        </p:grpSp>
        <p:sp>
          <p:nvSpPr>
            <p:cNvPr id="9222" name="Rectangle 88"/>
            <p:cNvSpPr>
              <a:spLocks noChangeArrowheads="1"/>
            </p:cNvSpPr>
            <p:nvPr/>
          </p:nvSpPr>
          <p:spPr bwMode="auto">
            <a:xfrm>
              <a:off x="3635375" y="4239310"/>
              <a:ext cx="17272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i="1" dirty="0">
                  <a:solidFill>
                    <a:srgbClr val="0000FF"/>
                  </a:solidFill>
                  <a:latin typeface="Constantia" pitchFamily="18" charset="0"/>
                </a:rPr>
                <a:t>в области </a:t>
              </a:r>
              <a:r>
                <a:rPr lang="ru-RU" sz="1400" b="1" i="1" dirty="0" smtClean="0">
                  <a:solidFill>
                    <a:srgbClr val="0000FF"/>
                  </a:solidFill>
                  <a:latin typeface="Constantia" pitchFamily="18" charset="0"/>
                </a:rPr>
                <a:t>тени </a:t>
              </a:r>
              <a:endParaRPr lang="ru-RU" sz="1400" b="1" i="1" dirty="0">
                <a:solidFill>
                  <a:srgbClr val="0000FF"/>
                </a:solidFill>
                <a:latin typeface="Constantia" pitchFamily="18" charset="0"/>
              </a:endParaRPr>
            </a:p>
          </p:txBody>
        </p:sp>
        <p:sp>
          <p:nvSpPr>
            <p:cNvPr id="9223" name="Rectangle 89"/>
            <p:cNvSpPr>
              <a:spLocks noChangeArrowheads="1"/>
            </p:cNvSpPr>
            <p:nvPr/>
          </p:nvSpPr>
          <p:spPr bwMode="auto">
            <a:xfrm>
              <a:off x="5715008" y="4231146"/>
              <a:ext cx="17272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 dirty="0">
                  <a:solidFill>
                    <a:srgbClr val="0000FF"/>
                  </a:solidFill>
                  <a:latin typeface="Constantia" pitchFamily="18" charset="0"/>
                </a:rPr>
                <a:t>вне </a:t>
              </a:r>
              <a:r>
                <a:rPr lang="ru-RU" sz="1400" b="1" i="1" dirty="0" smtClean="0">
                  <a:solidFill>
                    <a:srgbClr val="0000FF"/>
                  </a:solidFill>
                  <a:latin typeface="Constantia" pitchFamily="18" charset="0"/>
                </a:rPr>
                <a:t>тени</a:t>
              </a:r>
              <a:endParaRPr lang="ru-RU" b="1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219077" y="1857364"/>
            <a:ext cx="3424229" cy="3275023"/>
            <a:chOff x="76200" y="2420960"/>
            <a:chExt cx="3794125" cy="4283063"/>
          </a:xfrm>
        </p:grpSpPr>
        <p:sp>
          <p:nvSpPr>
            <p:cNvPr id="9220" name="Line 86"/>
            <p:cNvSpPr>
              <a:spLocks noChangeShapeType="1"/>
            </p:cNvSpPr>
            <p:nvPr/>
          </p:nvSpPr>
          <p:spPr bwMode="auto">
            <a:xfrm>
              <a:off x="76200" y="4627563"/>
              <a:ext cx="3708400" cy="0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1" name="Line 87"/>
            <p:cNvSpPr>
              <a:spLocks noChangeShapeType="1"/>
            </p:cNvSpPr>
            <p:nvPr/>
          </p:nvSpPr>
          <p:spPr bwMode="auto">
            <a:xfrm>
              <a:off x="161925" y="6308725"/>
              <a:ext cx="3708400" cy="0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4" name="Rectangle 91"/>
            <p:cNvSpPr>
              <a:spLocks noChangeArrowheads="1"/>
            </p:cNvSpPr>
            <p:nvPr/>
          </p:nvSpPr>
          <p:spPr bwMode="auto">
            <a:xfrm>
              <a:off x="1322388" y="4916510"/>
              <a:ext cx="998537" cy="1704975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585858"/>
                </a:gs>
              </a:gsLst>
              <a:lin ang="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5" name="Rectangle 92"/>
            <p:cNvSpPr>
              <a:spLocks noChangeArrowheads="1"/>
            </p:cNvSpPr>
            <p:nvPr/>
          </p:nvSpPr>
          <p:spPr bwMode="auto">
            <a:xfrm>
              <a:off x="2030413" y="4916510"/>
              <a:ext cx="250825" cy="17049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6" name="Rectangle 93"/>
            <p:cNvSpPr>
              <a:spLocks noChangeArrowheads="1"/>
            </p:cNvSpPr>
            <p:nvPr/>
          </p:nvSpPr>
          <p:spPr bwMode="auto">
            <a:xfrm>
              <a:off x="2433638" y="4916510"/>
              <a:ext cx="125412" cy="17049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7" name="Line 94"/>
            <p:cNvSpPr>
              <a:spLocks noChangeShapeType="1"/>
            </p:cNvSpPr>
            <p:nvPr/>
          </p:nvSpPr>
          <p:spPr bwMode="auto">
            <a:xfrm>
              <a:off x="2566988" y="4916510"/>
              <a:ext cx="0" cy="1704975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8" name="Line 95"/>
            <p:cNvSpPr>
              <a:spLocks noChangeShapeType="1"/>
            </p:cNvSpPr>
            <p:nvPr/>
          </p:nvSpPr>
          <p:spPr bwMode="auto">
            <a:xfrm>
              <a:off x="2309813" y="4916510"/>
              <a:ext cx="1587" cy="170497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9" name="Line 96"/>
            <p:cNvSpPr>
              <a:spLocks noChangeShapeType="1"/>
            </p:cNvSpPr>
            <p:nvPr/>
          </p:nvSpPr>
          <p:spPr bwMode="auto">
            <a:xfrm>
              <a:off x="2493963" y="4916510"/>
              <a:ext cx="1587" cy="1704975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0" name="Line 97"/>
            <p:cNvSpPr>
              <a:spLocks noChangeShapeType="1"/>
            </p:cNvSpPr>
            <p:nvPr/>
          </p:nvSpPr>
          <p:spPr bwMode="auto">
            <a:xfrm>
              <a:off x="3260725" y="4916510"/>
              <a:ext cx="1588" cy="1704975"/>
            </a:xfrm>
            <a:prstGeom prst="line">
              <a:avLst/>
            </a:prstGeom>
            <a:noFill/>
            <a:ln w="15875">
              <a:solidFill>
                <a:srgbClr val="FFCC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1" name="Line 98"/>
            <p:cNvSpPr>
              <a:spLocks noChangeShapeType="1"/>
            </p:cNvSpPr>
            <p:nvPr/>
          </p:nvSpPr>
          <p:spPr bwMode="auto">
            <a:xfrm>
              <a:off x="2836863" y="4916510"/>
              <a:ext cx="1587" cy="1704975"/>
            </a:xfrm>
            <a:prstGeom prst="line">
              <a:avLst/>
            </a:prstGeom>
            <a:noFill/>
            <a:ln w="25400">
              <a:solidFill>
                <a:srgbClr val="FFCC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2" name="Line 99"/>
            <p:cNvSpPr>
              <a:spLocks noChangeShapeType="1"/>
            </p:cNvSpPr>
            <p:nvPr/>
          </p:nvSpPr>
          <p:spPr bwMode="auto">
            <a:xfrm>
              <a:off x="2741613" y="4916510"/>
              <a:ext cx="1587" cy="1704975"/>
            </a:xfrm>
            <a:prstGeom prst="line">
              <a:avLst/>
            </a:prstGeom>
            <a:noFill/>
            <a:ln w="50800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3" name="Line 100"/>
            <p:cNvSpPr>
              <a:spLocks noChangeShapeType="1"/>
            </p:cNvSpPr>
            <p:nvPr/>
          </p:nvSpPr>
          <p:spPr bwMode="auto">
            <a:xfrm>
              <a:off x="2954338" y="4900635"/>
              <a:ext cx="1587" cy="1704975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4" name="Line 101"/>
            <p:cNvSpPr>
              <a:spLocks noChangeShapeType="1"/>
            </p:cNvSpPr>
            <p:nvPr/>
          </p:nvSpPr>
          <p:spPr bwMode="auto">
            <a:xfrm>
              <a:off x="2919413" y="4916510"/>
              <a:ext cx="1587" cy="1704975"/>
            </a:xfrm>
            <a:prstGeom prst="line">
              <a:avLst/>
            </a:prstGeom>
            <a:noFill/>
            <a:ln w="25400">
              <a:solidFill>
                <a:srgbClr val="FFCC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5" name="Line 102"/>
            <p:cNvSpPr>
              <a:spLocks noChangeShapeType="1"/>
            </p:cNvSpPr>
            <p:nvPr/>
          </p:nvSpPr>
          <p:spPr bwMode="auto">
            <a:xfrm>
              <a:off x="3103563" y="4914923"/>
              <a:ext cx="1587" cy="1704975"/>
            </a:xfrm>
            <a:prstGeom prst="line">
              <a:avLst/>
            </a:prstGeom>
            <a:noFill/>
            <a:ln w="539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6" name="Line 103"/>
            <p:cNvSpPr>
              <a:spLocks noChangeShapeType="1"/>
            </p:cNvSpPr>
            <p:nvPr/>
          </p:nvSpPr>
          <p:spPr bwMode="auto">
            <a:xfrm>
              <a:off x="3000375" y="4910160"/>
              <a:ext cx="0" cy="1704975"/>
            </a:xfrm>
            <a:prstGeom prst="line">
              <a:avLst/>
            </a:prstGeom>
            <a:noFill/>
            <a:ln w="222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7" name="Line 104"/>
            <p:cNvSpPr>
              <a:spLocks noChangeShapeType="1"/>
            </p:cNvSpPr>
            <p:nvPr/>
          </p:nvSpPr>
          <p:spPr bwMode="auto">
            <a:xfrm>
              <a:off x="3076575" y="4916510"/>
              <a:ext cx="1588" cy="1704975"/>
            </a:xfrm>
            <a:prstGeom prst="line">
              <a:avLst/>
            </a:prstGeom>
            <a:noFill/>
            <a:ln w="222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8" name="Line 105"/>
            <p:cNvSpPr>
              <a:spLocks noChangeShapeType="1"/>
            </p:cNvSpPr>
            <p:nvPr/>
          </p:nvSpPr>
          <p:spPr bwMode="auto">
            <a:xfrm>
              <a:off x="3148013" y="4910160"/>
              <a:ext cx="1587" cy="1704975"/>
            </a:xfrm>
            <a:prstGeom prst="line">
              <a:avLst/>
            </a:prstGeom>
            <a:noFill/>
            <a:ln w="222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9" name="Line 106"/>
            <p:cNvSpPr>
              <a:spLocks noChangeShapeType="1"/>
            </p:cNvSpPr>
            <p:nvPr/>
          </p:nvSpPr>
          <p:spPr bwMode="auto">
            <a:xfrm>
              <a:off x="3643306" y="5000636"/>
              <a:ext cx="1588" cy="170338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40" name="Line 107"/>
            <p:cNvSpPr>
              <a:spLocks noChangeShapeType="1"/>
            </p:cNvSpPr>
            <p:nvPr/>
          </p:nvSpPr>
          <p:spPr bwMode="auto">
            <a:xfrm>
              <a:off x="3211513" y="4911748"/>
              <a:ext cx="1587" cy="1703387"/>
            </a:xfrm>
            <a:prstGeom prst="line">
              <a:avLst/>
            </a:prstGeom>
            <a:noFill/>
            <a:ln w="25400">
              <a:solidFill>
                <a:srgbClr val="FFCC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41" name="Line 108"/>
            <p:cNvSpPr>
              <a:spLocks noChangeShapeType="1"/>
            </p:cNvSpPr>
            <p:nvPr/>
          </p:nvSpPr>
          <p:spPr bwMode="auto">
            <a:xfrm flipV="1">
              <a:off x="1854200" y="3149623"/>
              <a:ext cx="0" cy="1504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42" name="Text Box 109"/>
            <p:cNvSpPr txBox="1">
              <a:spLocks noChangeArrowheads="1"/>
            </p:cNvSpPr>
            <p:nvPr/>
          </p:nvSpPr>
          <p:spPr bwMode="auto">
            <a:xfrm>
              <a:off x="412750" y="3668813"/>
              <a:ext cx="293688" cy="439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611" tIns="44806" rIns="89611" bIns="44806"/>
            <a:lstStyle/>
            <a:p>
              <a:r>
                <a:rPr lang="en-US" i="1" dirty="0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endParaRPr lang="ru-RU" dirty="0"/>
            </a:p>
          </p:txBody>
        </p:sp>
        <p:sp>
          <p:nvSpPr>
            <p:cNvPr id="9243" name="Line 110"/>
            <p:cNvSpPr>
              <a:spLocks noChangeShapeType="1"/>
            </p:cNvSpPr>
            <p:nvPr/>
          </p:nvSpPr>
          <p:spPr bwMode="auto">
            <a:xfrm>
              <a:off x="384175" y="4659335"/>
              <a:ext cx="307657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44" name="Line 111"/>
            <p:cNvSpPr>
              <a:spLocks noChangeShapeType="1"/>
            </p:cNvSpPr>
            <p:nvPr/>
          </p:nvSpPr>
          <p:spPr bwMode="auto">
            <a:xfrm>
              <a:off x="1851025" y="3116285"/>
              <a:ext cx="1588" cy="53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45" name="Line 112"/>
            <p:cNvSpPr>
              <a:spLocks noChangeShapeType="1"/>
            </p:cNvSpPr>
            <p:nvPr/>
          </p:nvSpPr>
          <p:spPr bwMode="auto">
            <a:xfrm flipV="1">
              <a:off x="323850" y="3149623"/>
              <a:ext cx="15255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46" name="Line 113"/>
            <p:cNvSpPr>
              <a:spLocks noChangeShapeType="1"/>
            </p:cNvSpPr>
            <p:nvPr/>
          </p:nvSpPr>
          <p:spPr bwMode="auto">
            <a:xfrm flipV="1">
              <a:off x="438150" y="3157560"/>
              <a:ext cx="0" cy="1504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 type="triangle" w="sm" len="lg"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9247" name="Group 114"/>
            <p:cNvGrpSpPr>
              <a:grpSpLocks/>
            </p:cNvGrpSpPr>
            <p:nvPr/>
          </p:nvGrpSpPr>
          <p:grpSpPr bwMode="auto">
            <a:xfrm>
              <a:off x="352425" y="2420960"/>
              <a:ext cx="3005138" cy="563563"/>
              <a:chOff x="7045" y="6798"/>
              <a:chExt cx="3968" cy="1043"/>
            </a:xfrm>
          </p:grpSpPr>
          <p:sp>
            <p:nvSpPr>
              <p:cNvPr id="9256" name="Line 115"/>
              <p:cNvSpPr>
                <a:spLocks noChangeShapeType="1"/>
              </p:cNvSpPr>
              <p:nvPr/>
            </p:nvSpPr>
            <p:spPr bwMode="auto">
              <a:xfrm rot="5400000">
                <a:off x="10499" y="7315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257" name="Line 116"/>
              <p:cNvSpPr>
                <a:spLocks noChangeShapeType="1"/>
              </p:cNvSpPr>
              <p:nvPr/>
            </p:nvSpPr>
            <p:spPr bwMode="auto">
              <a:xfrm rot="5400000">
                <a:off x="10244" y="7319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258" name="Line 117"/>
              <p:cNvSpPr>
                <a:spLocks noChangeShapeType="1"/>
              </p:cNvSpPr>
              <p:nvPr/>
            </p:nvSpPr>
            <p:spPr bwMode="auto">
              <a:xfrm rot="5400000">
                <a:off x="10011" y="7322"/>
                <a:ext cx="102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259" name="Line 118"/>
              <p:cNvSpPr>
                <a:spLocks noChangeShapeType="1"/>
              </p:cNvSpPr>
              <p:nvPr/>
            </p:nvSpPr>
            <p:spPr bwMode="auto">
              <a:xfrm rot="5400000">
                <a:off x="9757" y="7312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260" name="Line 119"/>
              <p:cNvSpPr>
                <a:spLocks noChangeShapeType="1"/>
              </p:cNvSpPr>
              <p:nvPr/>
            </p:nvSpPr>
            <p:spPr bwMode="auto">
              <a:xfrm rot="5400000">
                <a:off x="9504" y="7318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9261" name="Group 120"/>
              <p:cNvGrpSpPr>
                <a:grpSpLocks/>
              </p:cNvGrpSpPr>
              <p:nvPr/>
            </p:nvGrpSpPr>
            <p:grpSpPr bwMode="auto">
              <a:xfrm rot="5400000">
                <a:off x="9128" y="7197"/>
                <a:ext cx="1031" cy="254"/>
                <a:chOff x="3466" y="3760"/>
                <a:chExt cx="1031" cy="254"/>
              </a:xfrm>
            </p:grpSpPr>
            <p:sp>
              <p:nvSpPr>
                <p:cNvPr id="9274" name="Line 121"/>
                <p:cNvSpPr>
                  <a:spLocks noChangeShapeType="1"/>
                </p:cNvSpPr>
                <p:nvPr/>
              </p:nvSpPr>
              <p:spPr bwMode="auto">
                <a:xfrm>
                  <a:off x="3466" y="3760"/>
                  <a:ext cx="102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275" name="Line 122"/>
                <p:cNvSpPr>
                  <a:spLocks noChangeShapeType="1"/>
                </p:cNvSpPr>
                <p:nvPr/>
              </p:nvSpPr>
              <p:spPr bwMode="auto">
                <a:xfrm>
                  <a:off x="3470" y="4013"/>
                  <a:ext cx="102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9262" name="Line 123"/>
              <p:cNvSpPr>
                <a:spLocks noChangeShapeType="1"/>
              </p:cNvSpPr>
              <p:nvPr/>
            </p:nvSpPr>
            <p:spPr bwMode="auto">
              <a:xfrm rot="5400000">
                <a:off x="8776" y="7321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263" name="Line 124"/>
              <p:cNvSpPr>
                <a:spLocks noChangeShapeType="1"/>
              </p:cNvSpPr>
              <p:nvPr/>
            </p:nvSpPr>
            <p:spPr bwMode="auto">
              <a:xfrm rot="5400000">
                <a:off x="8521" y="7325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264" name="Line 125"/>
              <p:cNvSpPr>
                <a:spLocks noChangeShapeType="1"/>
              </p:cNvSpPr>
              <p:nvPr/>
            </p:nvSpPr>
            <p:spPr bwMode="auto">
              <a:xfrm rot="5400000">
                <a:off x="8289" y="7327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265" name="Line 126"/>
              <p:cNvSpPr>
                <a:spLocks noChangeShapeType="1"/>
              </p:cNvSpPr>
              <p:nvPr/>
            </p:nvSpPr>
            <p:spPr bwMode="auto">
              <a:xfrm rot="5400000">
                <a:off x="8034" y="7318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9266" name="Group 127"/>
              <p:cNvGrpSpPr>
                <a:grpSpLocks/>
              </p:cNvGrpSpPr>
              <p:nvPr/>
            </p:nvGrpSpPr>
            <p:grpSpPr bwMode="auto">
              <a:xfrm>
                <a:off x="7793" y="6805"/>
                <a:ext cx="502" cy="1036"/>
                <a:chOff x="7793" y="6805"/>
                <a:chExt cx="502" cy="1036"/>
              </a:xfrm>
            </p:grpSpPr>
            <p:sp>
              <p:nvSpPr>
                <p:cNvPr id="9271" name="Line 128"/>
                <p:cNvSpPr>
                  <a:spLocks noChangeShapeType="1"/>
                </p:cNvSpPr>
                <p:nvPr/>
              </p:nvSpPr>
              <p:spPr bwMode="auto">
                <a:xfrm rot="5400000">
                  <a:off x="7781" y="7324"/>
                  <a:ext cx="102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272" name="Line 129"/>
                <p:cNvSpPr>
                  <a:spLocks noChangeShapeType="1"/>
                </p:cNvSpPr>
                <p:nvPr/>
              </p:nvSpPr>
              <p:spPr bwMode="auto">
                <a:xfrm rot="5400000">
                  <a:off x="7535" y="7327"/>
                  <a:ext cx="102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273" name="Line 130"/>
                <p:cNvSpPr>
                  <a:spLocks noChangeShapeType="1"/>
                </p:cNvSpPr>
                <p:nvPr/>
              </p:nvSpPr>
              <p:spPr bwMode="auto">
                <a:xfrm rot="5400000">
                  <a:off x="7280" y="7318"/>
                  <a:ext cx="102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9267" name="Group 131"/>
              <p:cNvGrpSpPr>
                <a:grpSpLocks/>
              </p:cNvGrpSpPr>
              <p:nvPr/>
            </p:nvGrpSpPr>
            <p:grpSpPr bwMode="auto">
              <a:xfrm>
                <a:off x="7045" y="6798"/>
                <a:ext cx="502" cy="1036"/>
                <a:chOff x="7793" y="6805"/>
                <a:chExt cx="502" cy="1036"/>
              </a:xfrm>
            </p:grpSpPr>
            <p:sp>
              <p:nvSpPr>
                <p:cNvPr id="9268" name="Line 132"/>
                <p:cNvSpPr>
                  <a:spLocks noChangeShapeType="1"/>
                </p:cNvSpPr>
                <p:nvPr/>
              </p:nvSpPr>
              <p:spPr bwMode="auto">
                <a:xfrm rot="5400000">
                  <a:off x="7781" y="7324"/>
                  <a:ext cx="102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269" name="Line 133"/>
                <p:cNvSpPr>
                  <a:spLocks noChangeShapeType="1"/>
                </p:cNvSpPr>
                <p:nvPr/>
              </p:nvSpPr>
              <p:spPr bwMode="auto">
                <a:xfrm rot="5400000">
                  <a:off x="7535" y="7327"/>
                  <a:ext cx="102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270" name="Line 134"/>
                <p:cNvSpPr>
                  <a:spLocks noChangeShapeType="1"/>
                </p:cNvSpPr>
                <p:nvPr/>
              </p:nvSpPr>
              <p:spPr bwMode="auto">
                <a:xfrm rot="5400000">
                  <a:off x="7280" y="7318"/>
                  <a:ext cx="102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9248" name="Rectangle 135"/>
            <p:cNvSpPr>
              <a:spLocks noChangeArrowheads="1"/>
            </p:cNvSpPr>
            <p:nvPr/>
          </p:nvSpPr>
          <p:spPr bwMode="auto">
            <a:xfrm>
              <a:off x="377825" y="4951435"/>
              <a:ext cx="973138" cy="1631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49" name="Line 136"/>
            <p:cNvSpPr>
              <a:spLocks noChangeShapeType="1"/>
            </p:cNvSpPr>
            <p:nvPr/>
          </p:nvSpPr>
          <p:spPr bwMode="auto">
            <a:xfrm>
              <a:off x="3306763" y="4940323"/>
              <a:ext cx="1587" cy="1703387"/>
            </a:xfrm>
            <a:prstGeom prst="line">
              <a:avLst/>
            </a:prstGeom>
            <a:noFill/>
            <a:ln w="25400">
              <a:solidFill>
                <a:srgbClr val="FFCC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50" name="Line 137"/>
            <p:cNvSpPr>
              <a:spLocks noChangeShapeType="1"/>
            </p:cNvSpPr>
            <p:nvPr/>
          </p:nvSpPr>
          <p:spPr bwMode="auto">
            <a:xfrm>
              <a:off x="2632075" y="4894285"/>
              <a:ext cx="1588" cy="1703388"/>
            </a:xfrm>
            <a:prstGeom prst="line">
              <a:avLst/>
            </a:prstGeom>
            <a:noFill/>
            <a:ln w="50800">
              <a:solidFill>
                <a:srgbClr val="FF7C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51" name="Line 138"/>
            <p:cNvSpPr>
              <a:spLocks noChangeShapeType="1"/>
            </p:cNvSpPr>
            <p:nvPr/>
          </p:nvSpPr>
          <p:spPr bwMode="auto">
            <a:xfrm>
              <a:off x="3352800" y="4908573"/>
              <a:ext cx="1588" cy="1704975"/>
            </a:xfrm>
            <a:prstGeom prst="line">
              <a:avLst/>
            </a:prstGeom>
            <a:noFill/>
            <a:ln w="222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52" name="Line 139"/>
            <p:cNvSpPr>
              <a:spLocks noChangeShapeType="1"/>
            </p:cNvSpPr>
            <p:nvPr/>
          </p:nvSpPr>
          <p:spPr bwMode="auto">
            <a:xfrm>
              <a:off x="3398838" y="4894285"/>
              <a:ext cx="1587" cy="1703388"/>
            </a:xfrm>
            <a:prstGeom prst="line">
              <a:avLst/>
            </a:prstGeom>
            <a:noFill/>
            <a:ln w="222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53" name="Line 140"/>
            <p:cNvSpPr>
              <a:spLocks noChangeShapeType="1"/>
            </p:cNvSpPr>
            <p:nvPr/>
          </p:nvSpPr>
          <p:spPr bwMode="auto">
            <a:xfrm>
              <a:off x="3444875" y="4862535"/>
              <a:ext cx="1588" cy="1704975"/>
            </a:xfrm>
            <a:prstGeom prst="line">
              <a:avLst/>
            </a:prstGeom>
            <a:noFill/>
            <a:ln w="222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54" name="Line 141"/>
            <p:cNvSpPr>
              <a:spLocks noChangeShapeType="1"/>
            </p:cNvSpPr>
            <p:nvPr/>
          </p:nvSpPr>
          <p:spPr bwMode="auto">
            <a:xfrm>
              <a:off x="250825" y="4924448"/>
              <a:ext cx="3313113" cy="0"/>
            </a:xfrm>
            <a:prstGeom prst="line">
              <a:avLst/>
            </a:prstGeom>
            <a:noFill/>
            <a:ln w="984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55" name="Line 142"/>
            <p:cNvSpPr>
              <a:spLocks noChangeShapeType="1"/>
            </p:cNvSpPr>
            <p:nvPr/>
          </p:nvSpPr>
          <p:spPr bwMode="auto">
            <a:xfrm>
              <a:off x="347663" y="6613548"/>
              <a:ext cx="3313112" cy="0"/>
            </a:xfrm>
            <a:prstGeom prst="line">
              <a:avLst/>
            </a:prstGeom>
            <a:noFill/>
            <a:ln w="984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7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3286120" cy="4286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2) Форма препятствия</a:t>
            </a:r>
            <a:endParaRPr lang="ru-RU" sz="2000" i="1" dirty="0" smtClean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80" name="Rectangle 2"/>
          <p:cNvSpPr txBox="1">
            <a:spLocks noChangeArrowheads="1"/>
          </p:cNvSpPr>
          <p:nvPr/>
        </p:nvSpPr>
        <p:spPr bwMode="auto">
          <a:xfrm>
            <a:off x="3714744" y="142852"/>
            <a:ext cx="12144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ru-RU" sz="84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??</a:t>
            </a:r>
            <a:endParaRPr kumimoji="0" lang="ru-RU" sz="8400" b="1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81" name="Rectangle 2"/>
          <p:cNvSpPr txBox="1">
            <a:spLocks noChangeArrowheads="1"/>
          </p:cNvSpPr>
          <p:nvPr/>
        </p:nvSpPr>
        <p:spPr bwMode="auto">
          <a:xfrm>
            <a:off x="6215074" y="785794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ru-RU" sz="84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!!</a:t>
            </a:r>
            <a:endParaRPr kumimoji="0" lang="ru-RU" sz="8400" b="1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214282" y="5792788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rgbClr val="0000FF"/>
                </a:solidFill>
                <a:latin typeface="Constantia" pitchFamily="18" charset="0"/>
              </a:rPr>
              <a:t>Зоны Шустера</a:t>
            </a:r>
            <a:r>
              <a:rPr lang="en-US" sz="2400" b="1" i="1" dirty="0" smtClean="0">
                <a:solidFill>
                  <a:srgbClr val="0000FF"/>
                </a:solidFill>
                <a:latin typeface="Constantia" pitchFamily="18" charset="0"/>
              </a:rPr>
              <a:t>”</a:t>
            </a:r>
            <a:r>
              <a:rPr lang="ru-RU" sz="2400" b="1" i="1" dirty="0" smtClean="0">
                <a:solidFill>
                  <a:srgbClr val="0000FF"/>
                </a:solidFill>
                <a:latin typeface="Constantia" pitchFamily="18" charset="0"/>
              </a:rPr>
              <a:t> и </a:t>
            </a:r>
            <a:r>
              <a:rPr lang="en-US" sz="2400" b="1" i="1" dirty="0" smtClean="0">
                <a:solidFill>
                  <a:srgbClr val="0000FF"/>
                </a:solidFill>
                <a:latin typeface="Constantia" pitchFamily="18" charset="0"/>
              </a:rPr>
              <a:t>“C</a:t>
            </a:r>
            <a:r>
              <a:rPr lang="ru-RU" sz="2400" b="1" i="1" dirty="0" smtClean="0">
                <a:solidFill>
                  <a:srgbClr val="0000FF"/>
                </a:solidFill>
                <a:latin typeface="Constantia" pitchFamily="18" charset="0"/>
              </a:rPr>
              <a:t>пираль Корню</a:t>
            </a:r>
            <a:r>
              <a:rPr lang="en-US" sz="2400" b="1" i="1" dirty="0" smtClean="0">
                <a:solidFill>
                  <a:srgbClr val="0000FF"/>
                </a:solidFill>
                <a:latin typeface="Constantia" pitchFamily="18" charset="0"/>
              </a:rPr>
              <a:t>”</a:t>
            </a:r>
            <a:r>
              <a:rPr lang="ru-RU" sz="2400" b="1" i="1" dirty="0" smtClean="0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ru-RU" b="1" i="1" baseline="30000" dirty="0" smtClean="0">
                <a:solidFill>
                  <a:srgbClr val="C00000"/>
                </a:solidFill>
                <a:latin typeface="Constantia" pitchFamily="18" charset="0"/>
              </a:rPr>
              <a:t>**</a:t>
            </a:r>
            <a:r>
              <a:rPr lang="en-US" b="1" i="1" baseline="30000" dirty="0" smtClean="0">
                <a:solidFill>
                  <a:srgbClr val="C00000"/>
                </a:solidFill>
                <a:latin typeface="Constantia" pitchFamily="18" charset="0"/>
              </a:rPr>
              <a:t>)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latin typeface="Constantia" pitchFamily="18" charset="0"/>
              </a:rPr>
              <a:t>см. </a:t>
            </a:r>
            <a:r>
              <a:rPr lang="en-US" i="1" dirty="0" smtClean="0">
                <a:solidFill>
                  <a:srgbClr val="C00000"/>
                </a:solidFill>
                <a:latin typeface="Constantia" pitchFamily="18" charset="0"/>
              </a:rPr>
              <a:t>old book </a:t>
            </a:r>
            <a:r>
              <a:rPr lang="ru-RU" i="1" dirty="0" smtClean="0">
                <a:solidFill>
                  <a:srgbClr val="C00000"/>
                </a:solidFill>
                <a:latin typeface="Constantia" pitchFamily="18" charset="0"/>
              </a:rPr>
              <a:t>стр. 97 - 104</a:t>
            </a:r>
            <a:endParaRPr lang="ru-RU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571604" y="-24"/>
            <a:ext cx="7715304" cy="5291177"/>
            <a:chOff x="1314403" y="-24"/>
            <a:chExt cx="7715304" cy="5291177"/>
          </a:xfrm>
        </p:grpSpPr>
        <p:sp>
          <p:nvSpPr>
            <p:cNvPr id="8" name="Rectangle 658"/>
            <p:cNvSpPr>
              <a:spLocks noChangeArrowheads="1"/>
            </p:cNvSpPr>
            <p:nvPr/>
          </p:nvSpPr>
          <p:spPr bwMode="auto">
            <a:xfrm>
              <a:off x="3484090" y="1500174"/>
              <a:ext cx="29559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i="1" dirty="0">
                  <a:solidFill>
                    <a:srgbClr val="0000FF"/>
                  </a:solidFill>
                  <a:latin typeface="Constantia" pitchFamily="18" charset="0"/>
                </a:rPr>
                <a:t>В центре </a:t>
              </a:r>
              <a:r>
                <a:rPr lang="ru-RU" b="1" i="1" dirty="0" smtClean="0">
                  <a:solidFill>
                    <a:srgbClr val="0000FF"/>
                  </a:solidFill>
                  <a:latin typeface="Constantia" pitchFamily="18" charset="0"/>
                </a:rPr>
                <a:t>минимум !</a:t>
              </a:r>
              <a:endParaRPr lang="ru-RU" b="1" i="1" dirty="0">
                <a:solidFill>
                  <a:srgbClr val="0000FF"/>
                </a:solidFill>
                <a:latin typeface="Constantia" pitchFamily="18" charset="0"/>
              </a:endParaRPr>
            </a:p>
          </p:txBody>
        </p:sp>
        <p:sp>
          <p:nvSpPr>
            <p:cNvPr id="10" name="Rectangle 2"/>
            <p:cNvSpPr txBox="1">
              <a:spLocks noChangeArrowheads="1"/>
            </p:cNvSpPr>
            <p:nvPr/>
          </p:nvSpPr>
          <p:spPr bwMode="auto">
            <a:xfrm>
              <a:off x="1314403" y="-24"/>
              <a:ext cx="6572296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 fontScale="30000" lnSpcReduction="2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nstantia" pitchFamily="18" charset="0"/>
                  <a:ea typeface="+mj-ea"/>
                  <a:cs typeface="+mj-cs"/>
                </a:rPr>
                <a:t/>
              </a:r>
              <a:br>
                <a:rPr kumimoji="0" lang="ru-RU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nstantia" pitchFamily="18" charset="0"/>
                  <a:ea typeface="+mj-ea"/>
                  <a:cs typeface="+mj-cs"/>
                </a:rPr>
              </a:br>
              <a:r>
                <a:rPr kumimoji="0" lang="ru-RU" sz="53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nstantia" pitchFamily="18" charset="0"/>
                  <a:ea typeface="+mj-ea"/>
                  <a:cs typeface="+mj-cs"/>
                </a:rPr>
                <a:t>Дифракционная  картина  Френеля при дифракции на щели</a:t>
              </a:r>
              <a:r>
                <a:rPr kumimoji="0" lang="ru-RU" sz="53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nstantia" pitchFamily="18" charset="0"/>
                  <a:ea typeface="+mj-ea"/>
                  <a:cs typeface="+mj-cs"/>
                </a:rPr>
                <a:t>:</a:t>
              </a: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857232"/>
              <a:ext cx="2512149" cy="4433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5929322" y="428604"/>
              <a:ext cx="3100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i="1" dirty="0">
                  <a:solidFill>
                    <a:srgbClr val="0000FF"/>
                  </a:solidFill>
                  <a:latin typeface="Constantia" pitchFamily="18" charset="0"/>
                </a:rPr>
                <a:t>горизонтальная щель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1406" y="785794"/>
            <a:ext cx="4311658" cy="5159842"/>
            <a:chOff x="71406" y="785794"/>
            <a:chExt cx="4311658" cy="5159842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406" y="1928802"/>
              <a:ext cx="4311658" cy="4016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8197" name="Object 5"/>
            <p:cNvGraphicFramePr>
              <a:graphicFrameLocks noChangeAspect="1"/>
            </p:cNvGraphicFramePr>
            <p:nvPr/>
          </p:nvGraphicFramePr>
          <p:xfrm>
            <a:off x="1928794" y="2928934"/>
            <a:ext cx="592998" cy="571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2" name="Формула" r:id="rId5" imgW="304560" imgH="291960" progId="Equation.3">
                    <p:embed/>
                  </p:oleObj>
                </mc:Choice>
                <mc:Fallback>
                  <p:oleObj name="Формула" r:id="rId5" imgW="304560" imgH="29196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794" y="2928934"/>
                          <a:ext cx="592998" cy="57150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8" name="Object 6"/>
            <p:cNvGraphicFramePr>
              <a:graphicFrameLocks noChangeAspect="1"/>
            </p:cNvGraphicFramePr>
            <p:nvPr/>
          </p:nvGraphicFramePr>
          <p:xfrm>
            <a:off x="2451314" y="3357562"/>
            <a:ext cx="500066" cy="458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3" name="Формула" r:id="rId7" imgW="291960" imgH="266400" progId="Equation.3">
                    <p:embed/>
                  </p:oleObj>
                </mc:Choice>
                <mc:Fallback>
                  <p:oleObj name="Формула" r:id="rId7" imgW="291960" imgH="266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1314" y="3357562"/>
                          <a:ext cx="500066" cy="45862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9" name="Object 7"/>
            <p:cNvGraphicFramePr>
              <a:graphicFrameLocks noChangeAspect="1"/>
            </p:cNvGraphicFramePr>
            <p:nvPr/>
          </p:nvGraphicFramePr>
          <p:xfrm>
            <a:off x="1726720" y="4159708"/>
            <a:ext cx="500066" cy="4385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4" name="Формула" r:id="rId9" imgW="304560" imgH="266400" progId="Equation.3">
                    <p:embed/>
                  </p:oleObj>
                </mc:Choice>
                <mc:Fallback>
                  <p:oleObj name="Формула" r:id="rId9" imgW="304560" imgH="2664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6720" y="4159708"/>
                          <a:ext cx="500066" cy="43859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226568" y="785794"/>
              <a:ext cx="278723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baseline="30000" dirty="0" smtClean="0">
                  <a:solidFill>
                    <a:srgbClr val="FF0000"/>
                  </a:solidFill>
                  <a:latin typeface="Constantia" pitchFamily="18" charset="0"/>
                </a:rPr>
                <a:t>**) </a:t>
              </a:r>
              <a:r>
                <a:rPr lang="ru-RU" sz="2400" b="1" i="1" dirty="0" smtClean="0">
                  <a:solidFill>
                    <a:srgbClr val="FF0000"/>
                  </a:solidFill>
                  <a:latin typeface="Constantia" pitchFamily="18" charset="0"/>
                </a:rPr>
                <a:t>Анализ</a:t>
              </a:r>
              <a:r>
                <a:rPr lang="ru-RU" sz="2400" b="1" dirty="0" smtClean="0">
                  <a:solidFill>
                    <a:srgbClr val="FF0000"/>
                  </a:solidFill>
                  <a:latin typeface="Constantia" pitchFamily="18" charset="0"/>
                </a:rPr>
                <a:t>:</a:t>
              </a:r>
              <a:endParaRPr lang="en-US" sz="2400" b="1" dirty="0" smtClean="0">
                <a:solidFill>
                  <a:srgbClr val="FF0000"/>
                </a:solidFill>
                <a:latin typeface="Constantia" pitchFamily="18" charset="0"/>
              </a:endParaRPr>
            </a:p>
            <a:p>
              <a:pPr algn="ctr"/>
              <a:r>
                <a:rPr lang="en-US" sz="2400" b="1" i="1" dirty="0" smtClean="0">
                  <a:solidFill>
                    <a:srgbClr val="FF0000"/>
                  </a:solidFill>
                  <a:latin typeface="Constantia" pitchFamily="18" charset="0"/>
                </a:rPr>
                <a:t>“</a:t>
              </a:r>
              <a:r>
                <a:rPr lang="ru-RU" sz="2400" b="1" i="1" dirty="0" smtClean="0">
                  <a:solidFill>
                    <a:srgbClr val="FF0000"/>
                  </a:solidFill>
                  <a:latin typeface="Constantia" pitchFamily="18" charset="0"/>
                </a:rPr>
                <a:t>Спираль Корню</a:t>
              </a:r>
              <a:r>
                <a:rPr lang="en-US" sz="2400" b="1" i="1" dirty="0" smtClean="0">
                  <a:solidFill>
                    <a:srgbClr val="FF0000"/>
                  </a:solidFill>
                  <a:latin typeface="Constantia" pitchFamily="18" charset="0"/>
                </a:rPr>
                <a:t>”</a:t>
              </a:r>
              <a:endParaRPr lang="ru-RU" sz="2400" b="1" i="1" dirty="0">
                <a:solidFill>
                  <a:srgbClr val="FF0000"/>
                </a:solidFill>
                <a:latin typeface="Constantia" pitchFamily="18" charset="0"/>
              </a:endParaRPr>
            </a:p>
          </p:txBody>
        </p:sp>
      </p:grpSp>
      <p:sp>
        <p:nvSpPr>
          <p:cNvPr id="17" name="Rectangle 659"/>
          <p:cNvSpPr>
            <a:spLocks noChangeArrowheads="1"/>
          </p:cNvSpPr>
          <p:nvPr/>
        </p:nvSpPr>
        <p:spPr bwMode="auto">
          <a:xfrm>
            <a:off x="3919550" y="3896410"/>
            <a:ext cx="2709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Constantia" pitchFamily="18" charset="0"/>
              </a:rPr>
              <a:t>В центре максимум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571736" y="1828796"/>
            <a:ext cx="40719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i="1" dirty="0">
                <a:solidFill>
                  <a:srgbClr val="FF0000"/>
                </a:solidFill>
                <a:latin typeface="Constantia" pitchFamily="18" charset="0"/>
              </a:rPr>
              <a:t>Открыты 1-я и 2-я зоны </a:t>
            </a:r>
            <a:r>
              <a:rPr lang="ru-RU" sz="1400" b="1" i="1" dirty="0" smtClean="0">
                <a:solidFill>
                  <a:srgbClr val="FF0000"/>
                </a:solidFill>
                <a:latin typeface="Constantia" pitchFamily="18" charset="0"/>
              </a:rPr>
              <a:t>Френеля-Шустера </a:t>
            </a:r>
            <a:endParaRPr lang="ru-RU" sz="14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071802" y="3643314"/>
            <a:ext cx="3599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Constantia" pitchFamily="18" charset="0"/>
              </a:rPr>
              <a:t>Открыта </a:t>
            </a:r>
            <a:r>
              <a:rPr lang="ru-RU" sz="1400" b="1" i="1" dirty="0">
                <a:solidFill>
                  <a:srgbClr val="FF0000"/>
                </a:solidFill>
                <a:latin typeface="Constantia" pitchFamily="18" charset="0"/>
              </a:rPr>
              <a:t>1-я </a:t>
            </a:r>
            <a:r>
              <a:rPr lang="ru-RU" sz="1400" b="1" i="1" dirty="0" smtClean="0">
                <a:solidFill>
                  <a:srgbClr val="FF0000"/>
                </a:solidFill>
                <a:latin typeface="Constantia" pitchFamily="18" charset="0"/>
              </a:rPr>
              <a:t>зона Френеля-Шустера</a:t>
            </a:r>
            <a:r>
              <a:rPr lang="ru-RU" sz="1400" b="1" dirty="0" smtClean="0">
                <a:solidFill>
                  <a:srgbClr val="FF0000"/>
                </a:solidFill>
                <a:latin typeface="Constantia" pitchFamily="18" charset="0"/>
              </a:rPr>
              <a:t>:</a:t>
            </a:r>
            <a:r>
              <a:rPr lang="ru-RU" sz="1400" b="1" i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ru-RU" sz="14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6929457" cy="11429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b="1" i="1" dirty="0" smtClean="0">
                <a:solidFill>
                  <a:srgbClr val="0000FF"/>
                </a:solidFill>
                <a:latin typeface="Constantia" pitchFamily="18" charset="0"/>
              </a:rPr>
              <a:t>3) Распределение интенсивности света по экрану – </a:t>
            </a: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</a:rPr>
              <a:t>формирование  дифракционной </a:t>
            </a: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картины</a:t>
            </a: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</a:rPr>
              <a:t> Френеля</a:t>
            </a:r>
          </a:p>
        </p:txBody>
      </p:sp>
      <p:sp>
        <p:nvSpPr>
          <p:cNvPr id="10245" name="AutoShape 5"/>
          <p:cNvSpPr>
            <a:spLocks noChangeAspect="1" noChangeArrowheads="1"/>
          </p:cNvSpPr>
          <p:nvPr/>
        </p:nvSpPr>
        <p:spPr bwMode="auto">
          <a:xfrm>
            <a:off x="182332" y="1714436"/>
            <a:ext cx="9176014" cy="3929142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6" name="Rectangle 6" descr="Темный диагональный 2"/>
          <p:cNvSpPr>
            <a:spLocks noChangeArrowheads="1"/>
          </p:cNvSpPr>
          <p:nvPr/>
        </p:nvSpPr>
        <p:spPr bwMode="auto">
          <a:xfrm>
            <a:off x="2328211" y="3211664"/>
            <a:ext cx="54825" cy="747172"/>
          </a:xfrm>
          <a:prstGeom prst="rect">
            <a:avLst/>
          </a:prstGeom>
          <a:pattFill prst="dkUpDiag">
            <a:fgClr>
              <a:srgbClr val="000000"/>
            </a:fgClr>
            <a:bgClr>
              <a:srgbClr val="FFFFFF"/>
            </a:bgClr>
          </a:patt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8" name="Rectangle 8" descr="Темный диагональный 2"/>
          <p:cNvSpPr>
            <a:spLocks noChangeArrowheads="1"/>
          </p:cNvSpPr>
          <p:nvPr/>
        </p:nvSpPr>
        <p:spPr bwMode="auto">
          <a:xfrm>
            <a:off x="2318593" y="1730783"/>
            <a:ext cx="54825" cy="747172"/>
          </a:xfrm>
          <a:prstGeom prst="rect">
            <a:avLst/>
          </a:prstGeom>
          <a:pattFill prst="dk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8" name="Line 68"/>
          <p:cNvSpPr>
            <a:spLocks noChangeShapeType="1"/>
          </p:cNvSpPr>
          <p:nvPr/>
        </p:nvSpPr>
        <p:spPr bwMode="auto">
          <a:xfrm rot="5400000">
            <a:off x="3258317" y="1180335"/>
            <a:ext cx="962" cy="332606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76" name="Группа 75"/>
          <p:cNvGrpSpPr/>
          <p:nvPr/>
        </p:nvGrpSpPr>
        <p:grpSpPr>
          <a:xfrm>
            <a:off x="4646104" y="2151007"/>
            <a:ext cx="1211417" cy="1372219"/>
            <a:chOff x="4646104" y="2151007"/>
            <a:chExt cx="1211417" cy="1372219"/>
          </a:xfrm>
        </p:grpSpPr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4938662" y="2151007"/>
              <a:ext cx="24046" cy="1372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5492501" y="2579816"/>
              <a:ext cx="365020" cy="349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В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6" name="Oval 56"/>
            <p:cNvSpPr>
              <a:spLocks noChangeArrowheads="1"/>
            </p:cNvSpPr>
            <p:nvPr/>
          </p:nvSpPr>
          <p:spPr bwMode="auto">
            <a:xfrm>
              <a:off x="4694354" y="2438529"/>
              <a:ext cx="519397" cy="750057"/>
            </a:xfrm>
            <a:prstGeom prst="ellipse">
              <a:avLst/>
            </a:prstGeom>
            <a:solidFill>
              <a:srgbClr val="FF0000">
                <a:alpha val="48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99" name="Oval 59"/>
            <p:cNvSpPr>
              <a:spLocks noChangeArrowheads="1"/>
            </p:cNvSpPr>
            <p:nvPr/>
          </p:nvSpPr>
          <p:spPr bwMode="auto">
            <a:xfrm>
              <a:off x="4921239" y="2752976"/>
              <a:ext cx="72139" cy="18174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00" name="Oval 60"/>
            <p:cNvSpPr>
              <a:spLocks noChangeArrowheads="1"/>
            </p:cNvSpPr>
            <p:nvPr/>
          </p:nvSpPr>
          <p:spPr bwMode="auto">
            <a:xfrm>
              <a:off x="4858672" y="2671239"/>
              <a:ext cx="181789" cy="338487"/>
            </a:xfrm>
            <a:prstGeom prst="ellipse">
              <a:avLst/>
            </a:prstGeom>
            <a:noFill/>
            <a:ln w="222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01" name="Oval 61"/>
            <p:cNvSpPr>
              <a:spLocks noChangeArrowheads="1"/>
            </p:cNvSpPr>
            <p:nvPr/>
          </p:nvSpPr>
          <p:spPr bwMode="auto">
            <a:xfrm>
              <a:off x="4796152" y="2590464"/>
              <a:ext cx="313562" cy="506769"/>
            </a:xfrm>
            <a:prstGeom prst="ellipse">
              <a:avLst/>
            </a:prstGeom>
            <a:noFill/>
            <a:ln w="22225">
              <a:solidFill>
                <a:srgbClr val="333333">
                  <a:alpha val="53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02" name="Oval 62"/>
            <p:cNvSpPr>
              <a:spLocks noChangeArrowheads="1"/>
            </p:cNvSpPr>
            <p:nvPr/>
          </p:nvSpPr>
          <p:spPr bwMode="auto">
            <a:xfrm>
              <a:off x="4766335" y="2555846"/>
              <a:ext cx="372235" cy="568312"/>
            </a:xfrm>
            <a:prstGeom prst="ellipse">
              <a:avLst/>
            </a:prstGeom>
            <a:noFill/>
            <a:ln w="22225">
              <a:solidFill>
                <a:srgbClr val="C0C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03" name="Oval 63"/>
            <p:cNvSpPr>
              <a:spLocks noChangeArrowheads="1"/>
            </p:cNvSpPr>
            <p:nvPr/>
          </p:nvSpPr>
          <p:spPr bwMode="auto">
            <a:xfrm>
              <a:off x="4667170" y="2447184"/>
              <a:ext cx="567490" cy="794291"/>
            </a:xfrm>
            <a:prstGeom prst="ellipse">
              <a:avLst/>
            </a:prstGeom>
            <a:noFill/>
            <a:ln w="22225">
              <a:solidFill>
                <a:srgbClr val="333333">
                  <a:alpha val="58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04" name="Oval 64"/>
            <p:cNvSpPr>
              <a:spLocks noChangeArrowheads="1"/>
            </p:cNvSpPr>
            <p:nvPr/>
          </p:nvSpPr>
          <p:spPr bwMode="auto">
            <a:xfrm>
              <a:off x="4698974" y="2481098"/>
              <a:ext cx="506894" cy="735633"/>
            </a:xfrm>
            <a:prstGeom prst="ellipse">
              <a:avLst/>
            </a:prstGeom>
            <a:noFill/>
            <a:ln w="22225">
              <a:solidFill>
                <a:srgbClr val="C0C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05" name="Oval 65"/>
            <p:cNvSpPr>
              <a:spLocks noChangeArrowheads="1"/>
            </p:cNvSpPr>
            <p:nvPr/>
          </p:nvSpPr>
          <p:spPr bwMode="auto">
            <a:xfrm>
              <a:off x="4646104" y="2422440"/>
              <a:ext cx="616544" cy="855834"/>
            </a:xfrm>
            <a:prstGeom prst="ellipse">
              <a:avLst/>
            </a:prstGeom>
            <a:noFill/>
            <a:ln w="22225">
              <a:solidFill>
                <a:srgbClr val="C0C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09" name="Text Box 69"/>
            <p:cNvSpPr txBox="1">
              <a:spLocks noChangeArrowheads="1"/>
            </p:cNvSpPr>
            <p:nvPr/>
          </p:nvSpPr>
          <p:spPr bwMode="auto">
            <a:xfrm>
              <a:off x="4843952" y="2654155"/>
              <a:ext cx="307503" cy="219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8" name="Line 68"/>
          <p:cNvSpPr>
            <a:spLocks noChangeShapeType="1"/>
          </p:cNvSpPr>
          <p:nvPr/>
        </p:nvSpPr>
        <p:spPr bwMode="auto">
          <a:xfrm>
            <a:off x="2357301" y="2500306"/>
            <a:ext cx="962" cy="720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4" name="Line 67"/>
          <p:cNvSpPr>
            <a:spLocks noChangeShapeType="1"/>
          </p:cNvSpPr>
          <p:nvPr/>
        </p:nvSpPr>
        <p:spPr bwMode="auto">
          <a:xfrm>
            <a:off x="2330135" y="2493341"/>
            <a:ext cx="2614298" cy="348103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5" name="Line 66"/>
          <p:cNvSpPr>
            <a:spLocks noChangeShapeType="1"/>
          </p:cNvSpPr>
          <p:nvPr/>
        </p:nvSpPr>
        <p:spPr bwMode="auto">
          <a:xfrm flipV="1">
            <a:off x="2348410" y="2849137"/>
            <a:ext cx="2614298" cy="348103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5" name="Группа 64"/>
          <p:cNvGrpSpPr/>
          <p:nvPr/>
        </p:nvGrpSpPr>
        <p:grpSpPr>
          <a:xfrm>
            <a:off x="142844" y="3534765"/>
            <a:ext cx="6654105" cy="2037254"/>
            <a:chOff x="142844" y="3534765"/>
            <a:chExt cx="6654105" cy="2037254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142844" y="3534765"/>
              <a:ext cx="6654105" cy="2037254"/>
              <a:chOff x="142844" y="3534765"/>
              <a:chExt cx="6654105" cy="2037254"/>
            </a:xfrm>
          </p:grpSpPr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1021062" y="4094423"/>
                <a:ext cx="1444693" cy="145780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53" name="Oval 13"/>
              <p:cNvSpPr>
                <a:spLocks noChangeArrowheads="1"/>
              </p:cNvSpPr>
              <p:nvPr/>
            </p:nvSpPr>
            <p:spPr bwMode="auto">
              <a:xfrm>
                <a:off x="1303845" y="4350211"/>
                <a:ext cx="892593" cy="903914"/>
              </a:xfrm>
              <a:prstGeom prst="ellipse">
                <a:avLst/>
              </a:prstGeom>
              <a:solidFill>
                <a:srgbClr val="C0C0C0"/>
              </a:solidFill>
              <a:ln w="158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54" name="Oval 14"/>
              <p:cNvSpPr>
                <a:spLocks noChangeArrowheads="1"/>
              </p:cNvSpPr>
              <p:nvPr/>
            </p:nvSpPr>
            <p:spPr bwMode="auto">
              <a:xfrm>
                <a:off x="1373098" y="4423294"/>
                <a:ext cx="756973" cy="766404"/>
              </a:xfrm>
              <a:prstGeom prst="ellipse">
                <a:avLst/>
              </a:prstGeom>
              <a:solidFill>
                <a:srgbClr val="C0C0C0"/>
              </a:solidFill>
              <a:ln w="158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55" name="Oval 15"/>
              <p:cNvSpPr>
                <a:spLocks noChangeArrowheads="1"/>
              </p:cNvSpPr>
              <p:nvPr/>
            </p:nvSpPr>
            <p:spPr bwMode="auto">
              <a:xfrm>
                <a:off x="1430809" y="4483875"/>
                <a:ext cx="637704" cy="648126"/>
              </a:xfrm>
              <a:prstGeom prst="ellipse">
                <a:avLst/>
              </a:prstGeom>
              <a:solidFill>
                <a:srgbClr val="C0C0C0"/>
              </a:solidFill>
              <a:ln w="158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56" name="Line 16"/>
              <p:cNvSpPr>
                <a:spLocks noChangeShapeType="1"/>
              </p:cNvSpPr>
              <p:nvPr/>
            </p:nvSpPr>
            <p:spPr bwMode="auto">
              <a:xfrm>
                <a:off x="1751103" y="4103077"/>
                <a:ext cx="6733" cy="14077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57" name="Text Box 17"/>
              <p:cNvSpPr txBox="1">
                <a:spLocks noChangeArrowheads="1"/>
              </p:cNvSpPr>
              <p:nvPr/>
            </p:nvSpPr>
            <p:spPr bwMode="auto">
              <a:xfrm>
                <a:off x="1582780" y="4524263"/>
                <a:ext cx="397243" cy="542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59" name="Oval 19"/>
              <p:cNvSpPr>
                <a:spLocks noChangeArrowheads="1"/>
              </p:cNvSpPr>
              <p:nvPr/>
            </p:nvSpPr>
            <p:spPr bwMode="auto">
              <a:xfrm>
                <a:off x="1250943" y="4297323"/>
                <a:ext cx="1001282" cy="101257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60" name="Oval 20"/>
              <p:cNvSpPr>
                <a:spLocks noChangeArrowheads="1"/>
              </p:cNvSpPr>
              <p:nvPr/>
            </p:nvSpPr>
            <p:spPr bwMode="auto">
              <a:xfrm>
                <a:off x="1509680" y="4578113"/>
                <a:ext cx="475152" cy="4586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69" name="Группа 68"/>
              <p:cNvGrpSpPr/>
              <p:nvPr/>
            </p:nvGrpSpPr>
            <p:grpSpPr>
              <a:xfrm>
                <a:off x="3222477" y="3992553"/>
                <a:ext cx="1444693" cy="1578333"/>
                <a:chOff x="3222477" y="3992553"/>
                <a:chExt cx="1444693" cy="1578333"/>
              </a:xfrm>
            </p:grpSpPr>
            <p:sp>
              <p:nvSpPr>
                <p:cNvPr id="10262" name="Rectangle 22"/>
                <p:cNvSpPr>
                  <a:spLocks noChangeArrowheads="1"/>
                </p:cNvSpPr>
                <p:nvPr/>
              </p:nvSpPr>
              <p:spPr bwMode="auto">
                <a:xfrm>
                  <a:off x="3222477" y="4113084"/>
                  <a:ext cx="1444693" cy="145780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63" name="Oval 23"/>
                <p:cNvSpPr>
                  <a:spLocks noChangeArrowheads="1"/>
                </p:cNvSpPr>
                <p:nvPr/>
              </p:nvSpPr>
              <p:spPr bwMode="auto">
                <a:xfrm>
                  <a:off x="3492479" y="4239687"/>
                  <a:ext cx="892593" cy="903914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64" name="Oval 24"/>
                <p:cNvSpPr>
                  <a:spLocks noChangeArrowheads="1"/>
                </p:cNvSpPr>
                <p:nvPr/>
              </p:nvSpPr>
              <p:spPr bwMode="auto">
                <a:xfrm>
                  <a:off x="3560336" y="4312770"/>
                  <a:ext cx="756973" cy="766404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65" name="Oval 25"/>
                <p:cNvSpPr>
                  <a:spLocks noChangeArrowheads="1"/>
                </p:cNvSpPr>
                <p:nvPr/>
              </p:nvSpPr>
              <p:spPr bwMode="auto">
                <a:xfrm>
                  <a:off x="3619453" y="4373351"/>
                  <a:ext cx="637704" cy="648126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66" name="Line 26"/>
                <p:cNvSpPr>
                  <a:spLocks noChangeShapeType="1"/>
                </p:cNvSpPr>
                <p:nvPr/>
              </p:nvSpPr>
              <p:spPr bwMode="auto">
                <a:xfrm>
                  <a:off x="3938341" y="3992553"/>
                  <a:ext cx="6733" cy="14077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69" name="Oval 29"/>
                <p:cNvSpPr>
                  <a:spLocks noChangeArrowheads="1"/>
                </p:cNvSpPr>
                <p:nvPr/>
              </p:nvSpPr>
              <p:spPr bwMode="auto">
                <a:xfrm>
                  <a:off x="3438181" y="4186799"/>
                  <a:ext cx="1001282" cy="1012576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70" name="Oval 30"/>
                <p:cNvSpPr>
                  <a:spLocks noChangeArrowheads="1"/>
                </p:cNvSpPr>
                <p:nvPr/>
              </p:nvSpPr>
              <p:spPr bwMode="auto">
                <a:xfrm>
                  <a:off x="3696918" y="4467589"/>
                  <a:ext cx="475152" cy="45868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71" name="Oval 31"/>
                <p:cNvSpPr>
                  <a:spLocks noChangeArrowheads="1"/>
                </p:cNvSpPr>
                <p:nvPr/>
              </p:nvSpPr>
              <p:spPr bwMode="auto">
                <a:xfrm>
                  <a:off x="3702689" y="4564426"/>
                  <a:ext cx="475152" cy="4586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72" name="Oval 32"/>
                <p:cNvSpPr>
                  <a:spLocks noChangeArrowheads="1"/>
                </p:cNvSpPr>
                <p:nvPr/>
              </p:nvSpPr>
              <p:spPr bwMode="auto">
                <a:xfrm>
                  <a:off x="3707975" y="4473359"/>
                  <a:ext cx="475152" cy="458688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sp>
            <p:nvSpPr>
              <p:cNvPr id="10273" name="Text Box 33"/>
              <p:cNvSpPr txBox="1">
                <a:spLocks noChangeArrowheads="1"/>
              </p:cNvSpPr>
              <p:nvPr/>
            </p:nvSpPr>
            <p:spPr bwMode="auto">
              <a:xfrm>
                <a:off x="142844" y="4500570"/>
                <a:ext cx="527615" cy="551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1-я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18" charset="0"/>
                    <a:ea typeface="Cambria" pitchFamily="18" charset="0"/>
                    <a:cs typeface="Arial" pitchFamily="34" charset="0"/>
                  </a:rPr>
                  <a:t>зона</a:t>
                </a:r>
              </a:p>
            </p:txBody>
          </p:sp>
          <p:sp>
            <p:nvSpPr>
              <p:cNvPr id="10276" name="Text Box 36"/>
              <p:cNvSpPr txBox="1">
                <a:spLocks noChangeArrowheads="1"/>
              </p:cNvSpPr>
              <p:nvPr/>
            </p:nvSpPr>
            <p:spPr bwMode="auto">
              <a:xfrm>
                <a:off x="214282" y="3720954"/>
                <a:ext cx="1214446" cy="35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400" b="1" dirty="0" smtClean="0">
                    <a:latin typeface="Times New Roman" pitchFamily="18" charset="0"/>
                    <a:cs typeface="Arial" pitchFamily="34" charset="0"/>
                  </a:rPr>
                  <a:t>границы зон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0" name="Группа 69"/>
              <p:cNvGrpSpPr/>
              <p:nvPr/>
            </p:nvGrpSpPr>
            <p:grpSpPr>
              <a:xfrm>
                <a:off x="5352256" y="3920994"/>
                <a:ext cx="1444693" cy="1651025"/>
                <a:chOff x="5352256" y="3920994"/>
                <a:chExt cx="1444693" cy="1651025"/>
              </a:xfrm>
            </p:grpSpPr>
            <p:sp>
              <p:nvSpPr>
                <p:cNvPr id="10278" name="Rectangle 38"/>
                <p:cNvSpPr>
                  <a:spLocks noChangeArrowheads="1"/>
                </p:cNvSpPr>
                <p:nvPr/>
              </p:nvSpPr>
              <p:spPr bwMode="auto">
                <a:xfrm>
                  <a:off x="5352256" y="4114217"/>
                  <a:ext cx="1444693" cy="145780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79" name="Oval 39"/>
                <p:cNvSpPr>
                  <a:spLocks noChangeArrowheads="1"/>
                </p:cNvSpPr>
                <p:nvPr/>
              </p:nvSpPr>
              <p:spPr bwMode="auto">
                <a:xfrm>
                  <a:off x="5635039" y="4168128"/>
                  <a:ext cx="892593" cy="903914"/>
                </a:xfrm>
                <a:prstGeom prst="ellipse">
                  <a:avLst/>
                </a:prstGeom>
                <a:solidFill>
                  <a:srgbClr val="C0C0C0"/>
                </a:solidFill>
                <a:ln w="158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80" name="Oval 40"/>
                <p:cNvSpPr>
                  <a:spLocks noChangeArrowheads="1"/>
                </p:cNvSpPr>
                <p:nvPr/>
              </p:nvSpPr>
              <p:spPr bwMode="auto">
                <a:xfrm>
                  <a:off x="5704292" y="4241211"/>
                  <a:ext cx="756973" cy="766404"/>
                </a:xfrm>
                <a:prstGeom prst="ellipse">
                  <a:avLst/>
                </a:prstGeom>
                <a:solidFill>
                  <a:srgbClr val="C0C0C0"/>
                </a:solidFill>
                <a:ln w="158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81" name="Oval 41"/>
                <p:cNvSpPr>
                  <a:spLocks noChangeArrowheads="1"/>
                </p:cNvSpPr>
                <p:nvPr/>
              </p:nvSpPr>
              <p:spPr bwMode="auto">
                <a:xfrm>
                  <a:off x="5762002" y="4301792"/>
                  <a:ext cx="637704" cy="64812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82" name="Line 42"/>
                <p:cNvSpPr>
                  <a:spLocks noChangeShapeType="1"/>
                </p:cNvSpPr>
                <p:nvPr/>
              </p:nvSpPr>
              <p:spPr bwMode="auto">
                <a:xfrm>
                  <a:off x="6082297" y="3920994"/>
                  <a:ext cx="6733" cy="14077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8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5913974" y="4342180"/>
                  <a:ext cx="397242" cy="5423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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85" name="Oval 45"/>
                <p:cNvSpPr>
                  <a:spLocks noChangeArrowheads="1"/>
                </p:cNvSpPr>
                <p:nvPr/>
              </p:nvSpPr>
              <p:spPr bwMode="auto">
                <a:xfrm>
                  <a:off x="5582137" y="4115240"/>
                  <a:ext cx="1001282" cy="1012576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86" name="Oval 46"/>
                <p:cNvSpPr>
                  <a:spLocks noChangeArrowheads="1"/>
                </p:cNvSpPr>
                <p:nvPr/>
              </p:nvSpPr>
              <p:spPr bwMode="auto">
                <a:xfrm>
                  <a:off x="5840874" y="4396030"/>
                  <a:ext cx="475152" cy="45868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87" name="Oval 47"/>
                <p:cNvSpPr>
                  <a:spLocks noChangeArrowheads="1"/>
                </p:cNvSpPr>
                <p:nvPr/>
              </p:nvSpPr>
              <p:spPr bwMode="auto">
                <a:xfrm>
                  <a:off x="5846645" y="4550826"/>
                  <a:ext cx="475152" cy="4586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88" name="Oval 48"/>
                <p:cNvSpPr>
                  <a:spLocks noChangeArrowheads="1"/>
                </p:cNvSpPr>
                <p:nvPr/>
              </p:nvSpPr>
              <p:spPr bwMode="auto">
                <a:xfrm>
                  <a:off x="5846645" y="4401800"/>
                  <a:ext cx="475152" cy="458688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89" name="Oval 49"/>
                <p:cNvSpPr>
                  <a:spLocks noChangeArrowheads="1"/>
                </p:cNvSpPr>
                <p:nvPr/>
              </p:nvSpPr>
              <p:spPr bwMode="auto">
                <a:xfrm>
                  <a:off x="5767774" y="4295061"/>
                  <a:ext cx="637704" cy="648126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sp>
            <p:nvSpPr>
              <p:cNvPr id="10292" name="Text Box 52"/>
              <p:cNvSpPr txBox="1">
                <a:spLocks noChangeArrowheads="1"/>
              </p:cNvSpPr>
              <p:nvPr/>
            </p:nvSpPr>
            <p:spPr bwMode="auto">
              <a:xfrm>
                <a:off x="1521222" y="3534765"/>
                <a:ext cx="532863" cy="519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1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а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93" name="Text Box 53"/>
              <p:cNvSpPr txBox="1">
                <a:spLocks noChangeArrowheads="1"/>
              </p:cNvSpPr>
              <p:nvPr/>
            </p:nvSpPr>
            <p:spPr bwMode="auto">
              <a:xfrm>
                <a:off x="3725774" y="3534765"/>
                <a:ext cx="532863" cy="519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1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б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94" name="Text Box 54"/>
              <p:cNvSpPr txBox="1">
                <a:spLocks noChangeArrowheads="1"/>
              </p:cNvSpPr>
              <p:nvPr/>
            </p:nvSpPr>
            <p:spPr bwMode="auto">
              <a:xfrm>
                <a:off x="5872615" y="3534765"/>
                <a:ext cx="532863" cy="692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1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9" name="Text Box 33"/>
            <p:cNvSpPr txBox="1">
              <a:spLocks noChangeArrowheads="1"/>
            </p:cNvSpPr>
            <p:nvPr/>
          </p:nvSpPr>
          <p:spPr bwMode="auto">
            <a:xfrm>
              <a:off x="3838022" y="4707054"/>
              <a:ext cx="241863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 Box 33"/>
            <p:cNvSpPr txBox="1">
              <a:spLocks noChangeArrowheads="1"/>
            </p:cNvSpPr>
            <p:nvPr/>
          </p:nvSpPr>
          <p:spPr bwMode="auto">
            <a:xfrm>
              <a:off x="3833767" y="4612973"/>
              <a:ext cx="241863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 Box 33"/>
            <p:cNvSpPr txBox="1">
              <a:spLocks noChangeArrowheads="1"/>
            </p:cNvSpPr>
            <p:nvPr/>
          </p:nvSpPr>
          <p:spPr bwMode="auto">
            <a:xfrm>
              <a:off x="5984858" y="4698982"/>
              <a:ext cx="241863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 Box 33"/>
            <p:cNvSpPr txBox="1">
              <a:spLocks noChangeArrowheads="1"/>
            </p:cNvSpPr>
            <p:nvPr/>
          </p:nvSpPr>
          <p:spPr bwMode="auto">
            <a:xfrm>
              <a:off x="5984858" y="4532374"/>
              <a:ext cx="241863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2756" y="1635220"/>
            <a:ext cx="2438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6000760" y="4318060"/>
            <a:ext cx="460724" cy="38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 rot="10800000" flipV="1">
            <a:off x="5056043" y="2754374"/>
            <a:ext cx="404886" cy="0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714348" y="4810054"/>
            <a:ext cx="792000" cy="0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33"/>
          <p:cNvSpPr txBox="1">
            <a:spLocks noChangeArrowheads="1"/>
          </p:cNvSpPr>
          <p:nvPr/>
        </p:nvSpPr>
        <p:spPr bwMode="auto">
          <a:xfrm>
            <a:off x="1650993" y="4725618"/>
            <a:ext cx="241863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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3" name="Прямая со стрелкой 82"/>
          <p:cNvCxnSpPr>
            <a:stCxn id="10276" idx="2"/>
            <a:endCxn id="10253" idx="1"/>
          </p:cNvCxnSpPr>
          <p:nvPr/>
        </p:nvCxnSpPr>
        <p:spPr>
          <a:xfrm rot="16200000" flipH="1">
            <a:off x="922711" y="3970735"/>
            <a:ext cx="410644" cy="613057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10"/>
          <p:cNvSpPr txBox="1">
            <a:spLocks noChangeArrowheads="1"/>
          </p:cNvSpPr>
          <p:nvPr/>
        </p:nvSpPr>
        <p:spPr bwMode="auto">
          <a:xfrm>
            <a:off x="3905205" y="4540204"/>
            <a:ext cx="365020" cy="34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90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973138" y="-24"/>
            <a:ext cx="7343775" cy="812787"/>
            <a:chOff x="973138" y="7951"/>
            <a:chExt cx="7343775" cy="812787"/>
          </a:xfrm>
        </p:grpSpPr>
        <p:sp>
          <p:nvSpPr>
            <p:cNvPr id="11266" name="Rectangle 5"/>
            <p:cNvSpPr>
              <a:spLocks/>
            </p:cNvSpPr>
            <p:nvPr/>
          </p:nvSpPr>
          <p:spPr bwMode="auto">
            <a:xfrm>
              <a:off x="973138" y="44450"/>
              <a:ext cx="7343775" cy="776288"/>
            </a:xfrm>
            <a:prstGeom prst="rect">
              <a:avLst/>
            </a:prstGeom>
            <a:noFill/>
            <a:ln w="9525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endParaRPr lang="ru-RU" sz="4400" dirty="0"/>
            </a:p>
          </p:txBody>
        </p:sp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2500298" y="7951"/>
              <a:ext cx="4533902" cy="57148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1500166" y="142852"/>
              <a:ext cx="642942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i="1" dirty="0" smtClean="0">
                  <a:solidFill>
                    <a:srgbClr val="FF0000"/>
                  </a:solidFill>
                  <a:latin typeface="Constantia" pitchFamily="18" charset="0"/>
                </a:rPr>
                <a:t>Дифракция  Фраунгофера</a:t>
              </a:r>
              <a:endParaRPr lang="ru-RU" sz="3600" b="1" i="1" dirty="0">
                <a:solidFill>
                  <a:srgbClr val="FF0000"/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39750" y="4929198"/>
            <a:ext cx="2663825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Constantia" pitchFamily="18" charset="0"/>
              </a:rPr>
              <a:t>Круглое отверстие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859338" y="1773238"/>
            <a:ext cx="4103687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Constantia" pitchFamily="18" charset="0"/>
              </a:rPr>
              <a:t>Прямоугольное отверстие</a:t>
            </a:r>
          </a:p>
        </p:txBody>
      </p:sp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5089"/>
            <a:ext cx="3643338" cy="385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443038" y="4293965"/>
            <a:ext cx="6215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Центральный максимум: ≈ 95% энергии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5400000">
            <a:off x="4274374" y="4804613"/>
            <a:ext cx="531749" cy="288925"/>
          </a:xfrm>
          <a:custGeom>
            <a:avLst/>
            <a:gdLst>
              <a:gd name="T0" fmla="*/ 323850 w 21600"/>
              <a:gd name="T1" fmla="*/ 0 h 21600"/>
              <a:gd name="T2" fmla="*/ 0 w 21600"/>
              <a:gd name="T3" fmla="*/ 144463 h 21600"/>
              <a:gd name="T4" fmla="*/ 323850 w 21600"/>
              <a:gd name="T5" fmla="*/ 288925 h 21600"/>
              <a:gd name="T6" fmla="*/ 431800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76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296" name="Rectangle 16"/>
          <p:cNvSpPr>
            <a:spLocks noChangeArrowheads="1"/>
          </p:cNvSpPr>
          <p:nvPr/>
        </p:nvSpPr>
        <p:spPr bwMode="auto">
          <a:xfrm>
            <a:off x="0" y="476250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Щель</a:t>
            </a:r>
          </a:p>
        </p:txBody>
      </p:sp>
      <p:sp>
        <p:nvSpPr>
          <p:cNvPr id="14" name="Rectangle 5"/>
          <p:cNvSpPr txBox="1">
            <a:spLocks/>
          </p:cNvSpPr>
          <p:nvPr/>
        </p:nvSpPr>
        <p:spPr bwMode="auto">
          <a:xfrm>
            <a:off x="571472" y="142852"/>
            <a:ext cx="5929354" cy="428628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§ 1.</a:t>
            </a:r>
            <a:r>
              <a:rPr kumimoji="0" lang="ru-RU" sz="24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Дифракция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Фраунгофера на </a:t>
            </a:r>
            <a:r>
              <a:rPr lang="ru-RU" sz="24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щели</a:t>
            </a:r>
            <a:endParaRPr lang="ru-RU" sz="2400" b="1" i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5" name="Rectangle 104"/>
          <p:cNvSpPr>
            <a:spLocks noChangeArrowheads="1"/>
          </p:cNvSpPr>
          <p:nvPr/>
        </p:nvSpPr>
        <p:spPr bwMode="auto">
          <a:xfrm>
            <a:off x="3143240" y="500042"/>
            <a:ext cx="295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b="1" dirty="0" smtClean="0">
                <a:solidFill>
                  <a:srgbClr val="800000"/>
                </a:solidFill>
                <a:cs typeface="Times New Roman" pitchFamily="18" charset="0"/>
              </a:rPr>
              <a:t>3.1</a:t>
            </a:r>
            <a:r>
              <a:rPr lang="ru-RU" b="1" dirty="0">
                <a:solidFill>
                  <a:srgbClr val="800000"/>
                </a:solidFill>
                <a:cs typeface="Times New Roman" pitchFamily="18" charset="0"/>
              </a:rPr>
              <a:t>. Постановка задачи 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87313" y="908050"/>
            <a:ext cx="8948737" cy="3430140"/>
            <a:chOff x="87313" y="908050"/>
            <a:chExt cx="8948737" cy="3430140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16013" y="908050"/>
              <a:ext cx="7920037" cy="341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295" name="Group 14"/>
            <p:cNvGrpSpPr>
              <a:grpSpLocks/>
            </p:cNvGrpSpPr>
            <p:nvPr/>
          </p:nvGrpSpPr>
          <p:grpSpPr bwMode="auto">
            <a:xfrm>
              <a:off x="87313" y="909638"/>
              <a:ext cx="863600" cy="3414712"/>
              <a:chOff x="55" y="663"/>
              <a:chExt cx="544" cy="1950"/>
            </a:xfrm>
          </p:grpSpPr>
          <p:sp>
            <p:nvSpPr>
              <p:cNvPr id="12297" name="Rectangle 9"/>
              <p:cNvSpPr>
                <a:spLocks noChangeArrowheads="1"/>
              </p:cNvSpPr>
              <p:nvPr/>
            </p:nvSpPr>
            <p:spPr bwMode="auto">
              <a:xfrm>
                <a:off x="55" y="663"/>
                <a:ext cx="544" cy="1950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298" name="Rectangle 10"/>
              <p:cNvSpPr>
                <a:spLocks noChangeArrowheads="1"/>
              </p:cNvSpPr>
              <p:nvPr/>
            </p:nvSpPr>
            <p:spPr bwMode="auto">
              <a:xfrm>
                <a:off x="311" y="732"/>
                <a:ext cx="42" cy="17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299" name="Line 11"/>
              <p:cNvSpPr>
                <a:spLocks noChangeShapeType="1"/>
              </p:cNvSpPr>
              <p:nvPr/>
            </p:nvSpPr>
            <p:spPr bwMode="auto">
              <a:xfrm>
                <a:off x="89" y="1607"/>
                <a:ext cx="222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00" name="Line 12"/>
              <p:cNvSpPr>
                <a:spLocks noChangeShapeType="1"/>
              </p:cNvSpPr>
              <p:nvPr/>
            </p:nvSpPr>
            <p:spPr bwMode="auto">
              <a:xfrm flipH="1">
                <a:off x="352" y="1607"/>
                <a:ext cx="222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01" name="Text Box 13"/>
              <p:cNvSpPr txBox="1">
                <a:spLocks noChangeArrowheads="1"/>
              </p:cNvSpPr>
              <p:nvPr/>
            </p:nvSpPr>
            <p:spPr bwMode="auto">
              <a:xfrm>
                <a:off x="340" y="1162"/>
                <a:ext cx="227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i="1" dirty="0">
                    <a:solidFill>
                      <a:schemeClr val="bg1"/>
                    </a:solidFill>
                    <a:latin typeface="Times New Roman" pitchFamily="18" charset="0"/>
                  </a:rPr>
                  <a:t>b</a:t>
                </a:r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2190693" y="912405"/>
              <a:ext cx="154800" cy="1663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192024" y="2628190"/>
              <a:ext cx="154800" cy="171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07950" y="5365749"/>
            <a:ext cx="8928100" cy="1452762"/>
            <a:chOff x="107950" y="5365749"/>
            <a:chExt cx="8928100" cy="1452762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950" y="5365749"/>
              <a:ext cx="8928100" cy="94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Прямая соединительная линия 19"/>
            <p:cNvCxnSpPr/>
            <p:nvPr/>
          </p:nvCxnSpPr>
          <p:spPr>
            <a:xfrm rot="16200000" flipH="1">
              <a:off x="3995900" y="5906602"/>
              <a:ext cx="10440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16200000" flipH="1">
              <a:off x="4066004" y="5906602"/>
              <a:ext cx="10440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4200936" y="6358079"/>
              <a:ext cx="324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H="1">
              <a:off x="4596046" y="6357958"/>
              <a:ext cx="324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4394147" y="6356846"/>
              <a:ext cx="3603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</a:rPr>
                <a:t>b</a:t>
              </a:r>
              <a:endParaRPr lang="ru-RU" sz="2400" dirty="0"/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5783273" y="6357958"/>
              <a:ext cx="86042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latin typeface="Times New Roman" pitchFamily="18" charset="0"/>
                </a:rPr>
                <a:t>1</a:t>
              </a:r>
              <a:r>
                <a:rPr lang="ru-RU" sz="1600" i="1" dirty="0" smtClean="0">
                  <a:latin typeface="Times New Roman" pitchFamily="18" charset="0"/>
                </a:rPr>
                <a:t>-й </a:t>
              </a:r>
              <a:r>
                <a:rPr lang="en-US" sz="1600" i="1" dirty="0" smtClean="0">
                  <a:latin typeface="Times New Roman" pitchFamily="18" charset="0"/>
                </a:rPr>
                <a:t>min</a:t>
              </a:r>
              <a:endParaRPr lang="ru-RU" sz="1600" dirty="0"/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2714612" y="6357958"/>
              <a:ext cx="86042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latin typeface="Times New Roman" pitchFamily="18" charset="0"/>
                </a:rPr>
                <a:t>1</a:t>
              </a:r>
              <a:r>
                <a:rPr lang="ru-RU" sz="1600" i="1" dirty="0" smtClean="0">
                  <a:latin typeface="Times New Roman" pitchFamily="18" charset="0"/>
                </a:rPr>
                <a:t>-й </a:t>
              </a:r>
              <a:r>
                <a:rPr lang="en-US" sz="1600" i="1" dirty="0" smtClean="0">
                  <a:latin typeface="Times New Roman" pitchFamily="18" charset="0"/>
                </a:rPr>
                <a:t>min</a:t>
              </a:r>
              <a:endParaRPr lang="ru-RU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Группа 108"/>
          <p:cNvGrpSpPr/>
          <p:nvPr/>
        </p:nvGrpSpPr>
        <p:grpSpPr>
          <a:xfrm>
            <a:off x="1150938" y="1071546"/>
            <a:ext cx="6445250" cy="3702050"/>
            <a:chOff x="1150938" y="1439863"/>
            <a:chExt cx="6445250" cy="3702050"/>
          </a:xfrm>
        </p:grpSpPr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1165225" y="1997075"/>
              <a:ext cx="2698750" cy="27162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2497138" y="2006600"/>
              <a:ext cx="17462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 rot="480000">
              <a:off x="2673350" y="2022475"/>
              <a:ext cx="1746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rot="1080000">
              <a:off x="2844800" y="2070100"/>
              <a:ext cx="1746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 rot="1680000">
              <a:off x="3009900" y="2133600"/>
              <a:ext cx="17303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 rot="2160000">
              <a:off x="3162300" y="2233613"/>
              <a:ext cx="174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 rot="2520000">
              <a:off x="3311525" y="2338388"/>
              <a:ext cx="17462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rot="3253540">
              <a:off x="3563938" y="2630488"/>
              <a:ext cx="1793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 rot="3853540">
              <a:off x="3648869" y="2790032"/>
              <a:ext cx="1793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 rot="4453540">
              <a:off x="3718719" y="2967831"/>
              <a:ext cx="1778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 rot="4933540">
              <a:off x="3753644" y="3150394"/>
              <a:ext cx="1793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rot="5293540">
              <a:off x="3771106" y="3334544"/>
              <a:ext cx="1793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 rot="5734343">
              <a:off x="3760788" y="3522663"/>
              <a:ext cx="1793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 rot="6214343">
              <a:off x="3726656" y="3712369"/>
              <a:ext cx="1793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 rot="6814343">
              <a:off x="3664744" y="3882232"/>
              <a:ext cx="1793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 rot="7414343">
              <a:off x="3586163" y="4043363"/>
              <a:ext cx="1793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 rot="7894343">
              <a:off x="3475831" y="4191794"/>
              <a:ext cx="1793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57" name="Line 25"/>
            <p:cNvSpPr>
              <a:spLocks noChangeShapeType="1"/>
            </p:cNvSpPr>
            <p:nvPr/>
          </p:nvSpPr>
          <p:spPr bwMode="auto">
            <a:xfrm rot="8254343">
              <a:off x="3360738" y="4333875"/>
              <a:ext cx="174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58" name="Line 26"/>
            <p:cNvSpPr>
              <a:spLocks noChangeShapeType="1"/>
            </p:cNvSpPr>
            <p:nvPr/>
          </p:nvSpPr>
          <p:spPr bwMode="auto">
            <a:xfrm rot="8507883">
              <a:off x="3208338" y="4456113"/>
              <a:ext cx="174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59" name="Line 27"/>
            <p:cNvSpPr>
              <a:spLocks noChangeShapeType="1"/>
            </p:cNvSpPr>
            <p:nvPr/>
          </p:nvSpPr>
          <p:spPr bwMode="auto">
            <a:xfrm rot="8987883">
              <a:off x="3043238" y="4552950"/>
              <a:ext cx="174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60" name="Line 28"/>
            <p:cNvSpPr>
              <a:spLocks noChangeShapeType="1"/>
            </p:cNvSpPr>
            <p:nvPr/>
          </p:nvSpPr>
          <p:spPr bwMode="auto">
            <a:xfrm rot="9587883">
              <a:off x="2881313" y="4624388"/>
              <a:ext cx="1730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61" name="Line 29"/>
            <p:cNvSpPr>
              <a:spLocks noChangeShapeType="1"/>
            </p:cNvSpPr>
            <p:nvPr/>
          </p:nvSpPr>
          <p:spPr bwMode="auto">
            <a:xfrm rot="10080000">
              <a:off x="2701925" y="4678363"/>
              <a:ext cx="17462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62" name="Line 30"/>
            <p:cNvSpPr>
              <a:spLocks noChangeShapeType="1"/>
            </p:cNvSpPr>
            <p:nvPr/>
          </p:nvSpPr>
          <p:spPr bwMode="auto">
            <a:xfrm rot="10667883">
              <a:off x="2509838" y="4710113"/>
              <a:ext cx="17462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63" name="Line 31"/>
            <p:cNvSpPr>
              <a:spLocks noChangeShapeType="1"/>
            </p:cNvSpPr>
            <p:nvPr/>
          </p:nvSpPr>
          <p:spPr bwMode="auto">
            <a:xfrm>
              <a:off x="2503488" y="2008188"/>
              <a:ext cx="0" cy="270510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64" name="Line 32"/>
            <p:cNvSpPr>
              <a:spLocks noChangeShapeType="1"/>
            </p:cNvSpPr>
            <p:nvPr/>
          </p:nvSpPr>
          <p:spPr bwMode="auto">
            <a:xfrm flipV="1">
              <a:off x="1150938" y="3362325"/>
              <a:ext cx="2709862" cy="1588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67" name="Freeform 35"/>
            <p:cNvSpPr>
              <a:spLocks/>
            </p:cNvSpPr>
            <p:nvPr/>
          </p:nvSpPr>
          <p:spPr bwMode="auto">
            <a:xfrm>
              <a:off x="2557463" y="1763713"/>
              <a:ext cx="285750" cy="201612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63" y="100"/>
                </a:cxn>
                <a:cxn ang="0">
                  <a:pos x="263" y="62"/>
                </a:cxn>
                <a:cxn ang="0">
                  <a:pos x="326" y="0"/>
                </a:cxn>
              </a:cxnLst>
              <a:rect l="0" t="0" r="r" b="b"/>
              <a:pathLst>
                <a:path w="326" h="225">
                  <a:moveTo>
                    <a:pt x="0" y="225"/>
                  </a:moveTo>
                  <a:cubicBezTo>
                    <a:pt x="9" y="176"/>
                    <a:pt x="19" y="127"/>
                    <a:pt x="63" y="100"/>
                  </a:cubicBezTo>
                  <a:cubicBezTo>
                    <a:pt x="107" y="73"/>
                    <a:pt x="219" y="79"/>
                    <a:pt x="263" y="62"/>
                  </a:cubicBezTo>
                  <a:cubicBezTo>
                    <a:pt x="307" y="45"/>
                    <a:pt x="309" y="15"/>
                    <a:pt x="32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68" name="Freeform 36"/>
            <p:cNvSpPr>
              <a:spLocks/>
            </p:cNvSpPr>
            <p:nvPr/>
          </p:nvSpPr>
          <p:spPr bwMode="auto">
            <a:xfrm rot="5400000" flipH="1">
              <a:off x="3480594" y="2169319"/>
              <a:ext cx="293688" cy="196850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63" y="100"/>
                </a:cxn>
                <a:cxn ang="0">
                  <a:pos x="263" y="62"/>
                </a:cxn>
                <a:cxn ang="0">
                  <a:pos x="326" y="0"/>
                </a:cxn>
              </a:cxnLst>
              <a:rect l="0" t="0" r="r" b="b"/>
              <a:pathLst>
                <a:path w="326" h="225">
                  <a:moveTo>
                    <a:pt x="0" y="225"/>
                  </a:moveTo>
                  <a:cubicBezTo>
                    <a:pt x="9" y="176"/>
                    <a:pt x="19" y="127"/>
                    <a:pt x="63" y="100"/>
                  </a:cubicBezTo>
                  <a:cubicBezTo>
                    <a:pt x="107" y="73"/>
                    <a:pt x="219" y="79"/>
                    <a:pt x="263" y="62"/>
                  </a:cubicBezTo>
                  <a:cubicBezTo>
                    <a:pt x="307" y="45"/>
                    <a:pt x="309" y="15"/>
                    <a:pt x="32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69" name="Text Box 37"/>
            <p:cNvSpPr txBox="1">
              <a:spLocks noChangeArrowheads="1"/>
            </p:cNvSpPr>
            <p:nvPr/>
          </p:nvSpPr>
          <p:spPr bwMode="auto">
            <a:xfrm>
              <a:off x="3660775" y="1792288"/>
              <a:ext cx="655638" cy="652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8471" name="Freeform 39"/>
            <p:cNvSpPr>
              <a:spLocks/>
            </p:cNvSpPr>
            <p:nvPr/>
          </p:nvSpPr>
          <p:spPr bwMode="auto">
            <a:xfrm rot="10145698" flipH="1">
              <a:off x="2670175" y="4710113"/>
              <a:ext cx="285750" cy="203200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63" y="100"/>
                </a:cxn>
                <a:cxn ang="0">
                  <a:pos x="263" y="62"/>
                </a:cxn>
                <a:cxn ang="0">
                  <a:pos x="326" y="0"/>
                </a:cxn>
              </a:cxnLst>
              <a:rect l="0" t="0" r="r" b="b"/>
              <a:pathLst>
                <a:path w="326" h="225">
                  <a:moveTo>
                    <a:pt x="0" y="225"/>
                  </a:moveTo>
                  <a:cubicBezTo>
                    <a:pt x="9" y="176"/>
                    <a:pt x="19" y="127"/>
                    <a:pt x="63" y="100"/>
                  </a:cubicBezTo>
                  <a:cubicBezTo>
                    <a:pt x="107" y="73"/>
                    <a:pt x="219" y="79"/>
                    <a:pt x="263" y="62"/>
                  </a:cubicBezTo>
                  <a:cubicBezTo>
                    <a:pt x="307" y="45"/>
                    <a:pt x="309" y="15"/>
                    <a:pt x="32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74" name="Line 42"/>
            <p:cNvSpPr>
              <a:spLocks noChangeShapeType="1"/>
            </p:cNvSpPr>
            <p:nvPr/>
          </p:nvSpPr>
          <p:spPr bwMode="auto">
            <a:xfrm rot="2773540" flipH="1">
              <a:off x="3303588" y="2714625"/>
              <a:ext cx="998538" cy="39687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75" name="Line 43"/>
            <p:cNvSpPr>
              <a:spLocks noChangeShapeType="1"/>
            </p:cNvSpPr>
            <p:nvPr/>
          </p:nvSpPr>
          <p:spPr bwMode="auto">
            <a:xfrm flipH="1">
              <a:off x="3413125" y="2381250"/>
              <a:ext cx="1009650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76" name="Arc 44"/>
            <p:cNvSpPr>
              <a:spLocks/>
            </p:cNvSpPr>
            <p:nvPr/>
          </p:nvSpPr>
          <p:spPr bwMode="auto">
            <a:xfrm rot="4568339">
              <a:off x="3618706" y="2397920"/>
              <a:ext cx="155575" cy="157162"/>
            </a:xfrm>
            <a:custGeom>
              <a:avLst/>
              <a:gdLst>
                <a:gd name="G0" fmla="+- 390 0 0"/>
                <a:gd name="G1" fmla="+- 21600 0 0"/>
                <a:gd name="G2" fmla="+- 21600 0 0"/>
                <a:gd name="T0" fmla="*/ 0 w 21990"/>
                <a:gd name="T1" fmla="*/ 4 h 21600"/>
                <a:gd name="T2" fmla="*/ 21990 w 21990"/>
                <a:gd name="T3" fmla="*/ 21600 h 21600"/>
                <a:gd name="T4" fmla="*/ 390 w 219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90" h="21600" fill="none" extrusionOk="0">
                  <a:moveTo>
                    <a:pt x="-1" y="3"/>
                  </a:moveTo>
                  <a:cubicBezTo>
                    <a:pt x="129" y="1"/>
                    <a:pt x="259" y="-1"/>
                    <a:pt x="390" y="0"/>
                  </a:cubicBezTo>
                  <a:cubicBezTo>
                    <a:pt x="12319" y="0"/>
                    <a:pt x="21990" y="9670"/>
                    <a:pt x="21990" y="21600"/>
                  </a:cubicBezTo>
                </a:path>
                <a:path w="21990" h="21600" stroke="0" extrusionOk="0">
                  <a:moveTo>
                    <a:pt x="-1" y="3"/>
                  </a:moveTo>
                  <a:cubicBezTo>
                    <a:pt x="129" y="1"/>
                    <a:pt x="259" y="-1"/>
                    <a:pt x="390" y="0"/>
                  </a:cubicBezTo>
                  <a:cubicBezTo>
                    <a:pt x="12319" y="0"/>
                    <a:pt x="21990" y="9670"/>
                    <a:pt x="21990" y="21600"/>
                  </a:cubicBezTo>
                  <a:lnTo>
                    <a:pt x="39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77" name="Text Box 45"/>
            <p:cNvSpPr txBox="1">
              <a:spLocks noChangeArrowheads="1"/>
            </p:cNvSpPr>
            <p:nvPr/>
          </p:nvSpPr>
          <p:spPr bwMode="auto">
            <a:xfrm>
              <a:off x="3679825" y="2317696"/>
              <a:ext cx="490538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i="1" dirty="0">
                  <a:latin typeface="Times New Roman" pitchFamily="18" charset="0"/>
                  <a:sym typeface="Symbol" pitchFamily="18" charset="2"/>
                </a:rPr>
                <a:t></a:t>
              </a:r>
              <a:r>
                <a:rPr lang="en-US" sz="2400" i="1" baseline="-25000" dirty="0">
                  <a:latin typeface="Times New Roman" pitchFamily="18" charset="0"/>
                </a:rPr>
                <a:t>i</a:t>
              </a:r>
              <a:r>
                <a:rPr lang="ru-RU" sz="2400" dirty="0">
                  <a:latin typeface="Times New Roman" pitchFamily="18" charset="0"/>
                </a:rPr>
                <a:t> </a:t>
              </a:r>
              <a:endParaRPr lang="ru-RU" sz="2400" dirty="0"/>
            </a:p>
          </p:txBody>
        </p:sp>
        <p:grpSp>
          <p:nvGrpSpPr>
            <p:cNvPr id="2" name="Group 48"/>
            <p:cNvGrpSpPr>
              <a:grpSpLocks/>
            </p:cNvGrpSpPr>
            <p:nvPr/>
          </p:nvGrpSpPr>
          <p:grpSpPr bwMode="auto">
            <a:xfrm>
              <a:off x="6142038" y="1982788"/>
              <a:ext cx="1416050" cy="2741612"/>
              <a:chOff x="4590" y="4127"/>
              <a:chExt cx="1557" cy="3005"/>
            </a:xfrm>
          </p:grpSpPr>
          <p:sp>
            <p:nvSpPr>
              <p:cNvPr id="18481" name="Line 49"/>
              <p:cNvSpPr>
                <a:spLocks noChangeShapeType="1"/>
              </p:cNvSpPr>
              <p:nvPr/>
            </p:nvSpPr>
            <p:spPr bwMode="auto">
              <a:xfrm>
                <a:off x="4590" y="4127"/>
                <a:ext cx="199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2" name="Line 50"/>
              <p:cNvSpPr>
                <a:spLocks noChangeShapeType="1"/>
              </p:cNvSpPr>
              <p:nvPr/>
            </p:nvSpPr>
            <p:spPr bwMode="auto">
              <a:xfrm rot="480000">
                <a:off x="4791" y="414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3" name="Line 51"/>
              <p:cNvSpPr>
                <a:spLocks noChangeShapeType="1"/>
              </p:cNvSpPr>
              <p:nvPr/>
            </p:nvSpPr>
            <p:spPr bwMode="auto">
              <a:xfrm rot="1080000">
                <a:off x="4986" y="41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4" name="Line 52"/>
              <p:cNvSpPr>
                <a:spLocks noChangeShapeType="1"/>
              </p:cNvSpPr>
              <p:nvPr/>
            </p:nvSpPr>
            <p:spPr bwMode="auto">
              <a:xfrm rot="1680000">
                <a:off x="5174" y="426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5" name="Line 53"/>
              <p:cNvSpPr>
                <a:spLocks noChangeShapeType="1"/>
              </p:cNvSpPr>
              <p:nvPr/>
            </p:nvSpPr>
            <p:spPr bwMode="auto">
              <a:xfrm rot="2160000">
                <a:off x="5349" y="437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6" name="Line 54"/>
              <p:cNvSpPr>
                <a:spLocks noChangeShapeType="1"/>
              </p:cNvSpPr>
              <p:nvPr/>
            </p:nvSpPr>
            <p:spPr bwMode="auto">
              <a:xfrm rot="2520000">
                <a:off x="5519" y="44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7" name="Line 55"/>
              <p:cNvSpPr>
                <a:spLocks noChangeShapeType="1"/>
              </p:cNvSpPr>
              <p:nvPr/>
            </p:nvSpPr>
            <p:spPr bwMode="auto">
              <a:xfrm rot="2773540">
                <a:off x="5672" y="4644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8" name="Line 56"/>
              <p:cNvSpPr>
                <a:spLocks noChangeShapeType="1"/>
              </p:cNvSpPr>
              <p:nvPr/>
            </p:nvSpPr>
            <p:spPr bwMode="auto">
              <a:xfrm rot="3253540">
                <a:off x="5810" y="482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9" name="Line 57"/>
              <p:cNvSpPr>
                <a:spLocks noChangeShapeType="1"/>
              </p:cNvSpPr>
              <p:nvPr/>
            </p:nvSpPr>
            <p:spPr bwMode="auto">
              <a:xfrm rot="3853540">
                <a:off x="5907" y="49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90" name="Line 58"/>
              <p:cNvSpPr>
                <a:spLocks noChangeShapeType="1"/>
              </p:cNvSpPr>
              <p:nvPr/>
            </p:nvSpPr>
            <p:spPr bwMode="auto">
              <a:xfrm rot="4453540">
                <a:off x="5986" y="519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91" name="Line 59"/>
              <p:cNvSpPr>
                <a:spLocks noChangeShapeType="1"/>
              </p:cNvSpPr>
              <p:nvPr/>
            </p:nvSpPr>
            <p:spPr bwMode="auto">
              <a:xfrm rot="4933540">
                <a:off x="6027" y="53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92" name="Line 60"/>
              <p:cNvSpPr>
                <a:spLocks noChangeShapeType="1"/>
              </p:cNvSpPr>
              <p:nvPr/>
            </p:nvSpPr>
            <p:spPr bwMode="auto">
              <a:xfrm rot="5293540">
                <a:off x="6047" y="560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93" name="Line 61"/>
              <p:cNvSpPr>
                <a:spLocks noChangeShapeType="1"/>
              </p:cNvSpPr>
              <p:nvPr/>
            </p:nvSpPr>
            <p:spPr bwMode="auto">
              <a:xfrm rot="5734343">
                <a:off x="6035" y="581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94" name="Line 62"/>
              <p:cNvSpPr>
                <a:spLocks noChangeShapeType="1"/>
              </p:cNvSpPr>
              <p:nvPr/>
            </p:nvSpPr>
            <p:spPr bwMode="auto">
              <a:xfrm rot="6214343">
                <a:off x="5996" y="602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95" name="Line 63"/>
              <p:cNvSpPr>
                <a:spLocks noChangeShapeType="1"/>
              </p:cNvSpPr>
              <p:nvPr/>
            </p:nvSpPr>
            <p:spPr bwMode="auto">
              <a:xfrm rot="6814343">
                <a:off x="5925" y="621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96" name="Line 64"/>
              <p:cNvSpPr>
                <a:spLocks noChangeShapeType="1"/>
              </p:cNvSpPr>
              <p:nvPr/>
            </p:nvSpPr>
            <p:spPr bwMode="auto">
              <a:xfrm rot="7414343">
                <a:off x="5836" y="639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97" name="Line 65"/>
              <p:cNvSpPr>
                <a:spLocks noChangeShapeType="1"/>
              </p:cNvSpPr>
              <p:nvPr/>
            </p:nvSpPr>
            <p:spPr bwMode="auto">
              <a:xfrm rot="7894343">
                <a:off x="5710" y="6555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98" name="Line 66"/>
              <p:cNvSpPr>
                <a:spLocks noChangeShapeType="1"/>
              </p:cNvSpPr>
              <p:nvPr/>
            </p:nvSpPr>
            <p:spPr bwMode="auto">
              <a:xfrm rot="8254343">
                <a:off x="5576" y="6713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99" name="Line 67"/>
              <p:cNvSpPr>
                <a:spLocks noChangeShapeType="1"/>
              </p:cNvSpPr>
              <p:nvPr/>
            </p:nvSpPr>
            <p:spPr bwMode="auto">
              <a:xfrm rot="8507883">
                <a:off x="5401" y="684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00" name="Line 68"/>
              <p:cNvSpPr>
                <a:spLocks noChangeShapeType="1"/>
              </p:cNvSpPr>
              <p:nvPr/>
            </p:nvSpPr>
            <p:spPr bwMode="auto">
              <a:xfrm rot="8987883">
                <a:off x="5213" y="695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01" name="Line 69"/>
              <p:cNvSpPr>
                <a:spLocks noChangeShapeType="1"/>
              </p:cNvSpPr>
              <p:nvPr/>
            </p:nvSpPr>
            <p:spPr bwMode="auto">
              <a:xfrm rot="9587883">
                <a:off x="5027" y="703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02" name="Line 70"/>
              <p:cNvSpPr>
                <a:spLocks noChangeShapeType="1"/>
              </p:cNvSpPr>
              <p:nvPr/>
            </p:nvSpPr>
            <p:spPr bwMode="auto">
              <a:xfrm rot="10080000">
                <a:off x="4823" y="70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03" name="Line 71"/>
              <p:cNvSpPr>
                <a:spLocks noChangeShapeType="1"/>
              </p:cNvSpPr>
              <p:nvPr/>
            </p:nvSpPr>
            <p:spPr bwMode="auto">
              <a:xfrm rot="10667883">
                <a:off x="4604" y="713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8504" name="Line 72"/>
            <p:cNvSpPr>
              <a:spLocks noChangeShapeType="1"/>
            </p:cNvSpPr>
            <p:nvPr/>
          </p:nvSpPr>
          <p:spPr bwMode="auto">
            <a:xfrm>
              <a:off x="6135688" y="1995488"/>
              <a:ext cx="1587" cy="27416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none" w="sm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05" name="Text Box 73"/>
            <p:cNvSpPr txBox="1">
              <a:spLocks noChangeArrowheads="1"/>
            </p:cNvSpPr>
            <p:nvPr/>
          </p:nvSpPr>
          <p:spPr bwMode="auto">
            <a:xfrm>
              <a:off x="6034088" y="2259013"/>
              <a:ext cx="184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8506" name="Freeform 74"/>
            <p:cNvSpPr>
              <a:spLocks/>
            </p:cNvSpPr>
            <p:nvPr/>
          </p:nvSpPr>
          <p:spPr bwMode="auto">
            <a:xfrm rot="4468553">
              <a:off x="6156326" y="2063750"/>
              <a:ext cx="296862" cy="204787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63" y="100"/>
                </a:cxn>
                <a:cxn ang="0">
                  <a:pos x="263" y="62"/>
                </a:cxn>
                <a:cxn ang="0">
                  <a:pos x="326" y="0"/>
                </a:cxn>
              </a:cxnLst>
              <a:rect l="0" t="0" r="r" b="b"/>
              <a:pathLst>
                <a:path w="326" h="225">
                  <a:moveTo>
                    <a:pt x="0" y="225"/>
                  </a:moveTo>
                  <a:cubicBezTo>
                    <a:pt x="9" y="176"/>
                    <a:pt x="19" y="127"/>
                    <a:pt x="63" y="100"/>
                  </a:cubicBezTo>
                  <a:cubicBezTo>
                    <a:pt x="107" y="73"/>
                    <a:pt x="219" y="79"/>
                    <a:pt x="263" y="62"/>
                  </a:cubicBezTo>
                  <a:cubicBezTo>
                    <a:pt x="307" y="45"/>
                    <a:pt x="309" y="15"/>
                    <a:pt x="32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3" name="Group 75"/>
            <p:cNvGrpSpPr>
              <a:grpSpLocks/>
            </p:cNvGrpSpPr>
            <p:nvPr/>
          </p:nvGrpSpPr>
          <p:grpSpPr bwMode="auto">
            <a:xfrm flipH="1" flipV="1">
              <a:off x="4852988" y="2112963"/>
              <a:ext cx="1303337" cy="2605087"/>
              <a:chOff x="4590" y="4127"/>
              <a:chExt cx="1557" cy="3005"/>
            </a:xfrm>
          </p:grpSpPr>
          <p:sp>
            <p:nvSpPr>
              <p:cNvPr id="18508" name="Line 76"/>
              <p:cNvSpPr>
                <a:spLocks noChangeShapeType="1"/>
              </p:cNvSpPr>
              <p:nvPr/>
            </p:nvSpPr>
            <p:spPr bwMode="auto">
              <a:xfrm>
                <a:off x="4590" y="412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09" name="Line 77"/>
              <p:cNvSpPr>
                <a:spLocks noChangeShapeType="1"/>
              </p:cNvSpPr>
              <p:nvPr/>
            </p:nvSpPr>
            <p:spPr bwMode="auto">
              <a:xfrm rot="480000">
                <a:off x="4791" y="414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10" name="Line 78"/>
              <p:cNvSpPr>
                <a:spLocks noChangeShapeType="1"/>
              </p:cNvSpPr>
              <p:nvPr/>
            </p:nvSpPr>
            <p:spPr bwMode="auto">
              <a:xfrm rot="1080000">
                <a:off x="4986" y="41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11" name="Line 79"/>
              <p:cNvSpPr>
                <a:spLocks noChangeShapeType="1"/>
              </p:cNvSpPr>
              <p:nvPr/>
            </p:nvSpPr>
            <p:spPr bwMode="auto">
              <a:xfrm rot="1680000">
                <a:off x="5174" y="426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12" name="Line 80"/>
              <p:cNvSpPr>
                <a:spLocks noChangeShapeType="1"/>
              </p:cNvSpPr>
              <p:nvPr/>
            </p:nvSpPr>
            <p:spPr bwMode="auto">
              <a:xfrm rot="2160000">
                <a:off x="5349" y="437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13" name="Line 81"/>
              <p:cNvSpPr>
                <a:spLocks noChangeShapeType="1"/>
              </p:cNvSpPr>
              <p:nvPr/>
            </p:nvSpPr>
            <p:spPr bwMode="auto">
              <a:xfrm rot="2520000">
                <a:off x="5519" y="44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14" name="Line 82"/>
              <p:cNvSpPr>
                <a:spLocks noChangeShapeType="1"/>
              </p:cNvSpPr>
              <p:nvPr/>
            </p:nvSpPr>
            <p:spPr bwMode="auto">
              <a:xfrm rot="2773540">
                <a:off x="5672" y="4644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15" name="Line 83"/>
              <p:cNvSpPr>
                <a:spLocks noChangeShapeType="1"/>
              </p:cNvSpPr>
              <p:nvPr/>
            </p:nvSpPr>
            <p:spPr bwMode="auto">
              <a:xfrm rot="3253540">
                <a:off x="5810" y="482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16" name="Line 84"/>
              <p:cNvSpPr>
                <a:spLocks noChangeShapeType="1"/>
              </p:cNvSpPr>
              <p:nvPr/>
            </p:nvSpPr>
            <p:spPr bwMode="auto">
              <a:xfrm rot="3853540">
                <a:off x="5907" y="49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17" name="Line 85"/>
              <p:cNvSpPr>
                <a:spLocks noChangeShapeType="1"/>
              </p:cNvSpPr>
              <p:nvPr/>
            </p:nvSpPr>
            <p:spPr bwMode="auto">
              <a:xfrm rot="4453540">
                <a:off x="5986" y="519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18" name="Line 86"/>
              <p:cNvSpPr>
                <a:spLocks noChangeShapeType="1"/>
              </p:cNvSpPr>
              <p:nvPr/>
            </p:nvSpPr>
            <p:spPr bwMode="auto">
              <a:xfrm rot="4933540">
                <a:off x="6027" y="53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19" name="Line 87"/>
              <p:cNvSpPr>
                <a:spLocks noChangeShapeType="1"/>
              </p:cNvSpPr>
              <p:nvPr/>
            </p:nvSpPr>
            <p:spPr bwMode="auto">
              <a:xfrm rot="5293540">
                <a:off x="6047" y="560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20" name="Line 88"/>
              <p:cNvSpPr>
                <a:spLocks noChangeShapeType="1"/>
              </p:cNvSpPr>
              <p:nvPr/>
            </p:nvSpPr>
            <p:spPr bwMode="auto">
              <a:xfrm rot="5734343">
                <a:off x="6035" y="581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21" name="Line 89"/>
              <p:cNvSpPr>
                <a:spLocks noChangeShapeType="1"/>
              </p:cNvSpPr>
              <p:nvPr/>
            </p:nvSpPr>
            <p:spPr bwMode="auto">
              <a:xfrm rot="6214343">
                <a:off x="5996" y="602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22" name="Line 90"/>
              <p:cNvSpPr>
                <a:spLocks noChangeShapeType="1"/>
              </p:cNvSpPr>
              <p:nvPr/>
            </p:nvSpPr>
            <p:spPr bwMode="auto">
              <a:xfrm rot="6814343">
                <a:off x="5925" y="621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23" name="Line 91"/>
              <p:cNvSpPr>
                <a:spLocks noChangeShapeType="1"/>
              </p:cNvSpPr>
              <p:nvPr/>
            </p:nvSpPr>
            <p:spPr bwMode="auto">
              <a:xfrm rot="7414343">
                <a:off x="5836" y="639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24" name="Line 92"/>
              <p:cNvSpPr>
                <a:spLocks noChangeShapeType="1"/>
              </p:cNvSpPr>
              <p:nvPr/>
            </p:nvSpPr>
            <p:spPr bwMode="auto">
              <a:xfrm rot="7894343">
                <a:off x="5710" y="6555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25" name="Line 93"/>
              <p:cNvSpPr>
                <a:spLocks noChangeShapeType="1"/>
              </p:cNvSpPr>
              <p:nvPr/>
            </p:nvSpPr>
            <p:spPr bwMode="auto">
              <a:xfrm rot="8254343">
                <a:off x="5576" y="6713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26" name="Line 94"/>
              <p:cNvSpPr>
                <a:spLocks noChangeShapeType="1"/>
              </p:cNvSpPr>
              <p:nvPr/>
            </p:nvSpPr>
            <p:spPr bwMode="auto">
              <a:xfrm rot="8507883">
                <a:off x="5401" y="684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27" name="Line 95"/>
              <p:cNvSpPr>
                <a:spLocks noChangeShapeType="1"/>
              </p:cNvSpPr>
              <p:nvPr/>
            </p:nvSpPr>
            <p:spPr bwMode="auto">
              <a:xfrm rot="8987883">
                <a:off x="5213" y="695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28" name="Line 96"/>
              <p:cNvSpPr>
                <a:spLocks noChangeShapeType="1"/>
              </p:cNvSpPr>
              <p:nvPr/>
            </p:nvSpPr>
            <p:spPr bwMode="auto">
              <a:xfrm rot="9587883">
                <a:off x="5027" y="703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29" name="Line 97"/>
              <p:cNvSpPr>
                <a:spLocks noChangeShapeType="1"/>
              </p:cNvSpPr>
              <p:nvPr/>
            </p:nvSpPr>
            <p:spPr bwMode="auto">
              <a:xfrm rot="10080000">
                <a:off x="4823" y="70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30" name="Line 98"/>
              <p:cNvSpPr>
                <a:spLocks noChangeShapeType="1"/>
              </p:cNvSpPr>
              <p:nvPr/>
            </p:nvSpPr>
            <p:spPr bwMode="auto">
              <a:xfrm rot="10667883">
                <a:off x="4604" y="7131"/>
                <a:ext cx="199" cy="1"/>
              </a:xfrm>
              <a:prstGeom prst="line">
                <a:avLst/>
              </a:prstGeom>
              <a:noFill/>
              <a:ln w="34925">
                <a:solidFill>
                  <a:srgbClr val="0000FF"/>
                </a:solidFill>
                <a:round/>
                <a:headEnd/>
                <a:tailEnd type="triangle" w="med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8531" name="Line 99"/>
            <p:cNvSpPr>
              <a:spLocks noChangeShapeType="1"/>
            </p:cNvSpPr>
            <p:nvPr/>
          </p:nvSpPr>
          <p:spPr bwMode="auto">
            <a:xfrm>
              <a:off x="6140450" y="1987550"/>
              <a:ext cx="1588" cy="136525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ru-RU" dirty="0"/>
            </a:p>
          </p:txBody>
        </p:sp>
        <p:graphicFrame>
          <p:nvGraphicFramePr>
            <p:cNvPr id="18533" name="Object 340"/>
            <p:cNvGraphicFramePr>
              <a:graphicFrameLocks noChangeAspect="1"/>
            </p:cNvGraphicFramePr>
            <p:nvPr/>
          </p:nvGraphicFramePr>
          <p:xfrm>
            <a:off x="2911475" y="1439863"/>
            <a:ext cx="4651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57" name="Формула" r:id="rId3" imgW="291960" imgH="266400" progId="Equation.3">
                    <p:embed/>
                  </p:oleObj>
                </mc:Choice>
                <mc:Fallback>
                  <p:oleObj name="Формула" r:id="rId3" imgW="291960" imgH="266400" progId="Equation.3">
                    <p:embed/>
                    <p:pic>
                      <p:nvPicPr>
                        <p:cNvPr id="0" name="Object 3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1475" y="1439863"/>
                          <a:ext cx="4651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4" name="Object 340"/>
            <p:cNvGraphicFramePr>
              <a:graphicFrameLocks noChangeAspect="1"/>
            </p:cNvGraphicFramePr>
            <p:nvPr/>
          </p:nvGraphicFramePr>
          <p:xfrm>
            <a:off x="3729038" y="1782763"/>
            <a:ext cx="423862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58" name="Формула" r:id="rId5" imgW="266400" imgH="253800" progId="Equation.3">
                    <p:embed/>
                  </p:oleObj>
                </mc:Choice>
                <mc:Fallback>
                  <p:oleObj name="Формула" r:id="rId5" imgW="266400" imgH="253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9038" y="1782763"/>
                          <a:ext cx="423862" cy="407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35" name="Object 340"/>
            <p:cNvGraphicFramePr>
              <a:graphicFrameLocks noChangeAspect="1"/>
            </p:cNvGraphicFramePr>
            <p:nvPr/>
          </p:nvGraphicFramePr>
          <p:xfrm>
            <a:off x="3006725" y="4733925"/>
            <a:ext cx="425450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59" name="Формула" r:id="rId7" imgW="266400" imgH="253800" progId="Equation.3">
                    <p:embed/>
                  </p:oleObj>
                </mc:Choice>
                <mc:Fallback>
                  <p:oleObj name="Формула" r:id="rId7" imgW="266400" imgH="2538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6725" y="4733925"/>
                          <a:ext cx="425450" cy="407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37" name="Line 105"/>
            <p:cNvSpPr>
              <a:spLocks noChangeShapeType="1"/>
            </p:cNvSpPr>
            <p:nvPr/>
          </p:nvSpPr>
          <p:spPr bwMode="auto">
            <a:xfrm rot="2773540">
              <a:off x="3444082" y="2470944"/>
              <a:ext cx="177800" cy="158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38" name="Text Box 344"/>
            <p:cNvSpPr txBox="1">
              <a:spLocks noChangeArrowheads="1"/>
            </p:cNvSpPr>
            <p:nvPr/>
          </p:nvSpPr>
          <p:spPr bwMode="auto">
            <a:xfrm>
              <a:off x="2555875" y="3505200"/>
              <a:ext cx="814388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sz="3200" i="1" baseline="-25000" dirty="0">
                  <a:solidFill>
                    <a:srgbClr val="FF0000"/>
                  </a:solidFill>
                  <a:latin typeface="Times New Roman" pitchFamily="18" charset="0"/>
                </a:rPr>
                <a:t>p</a:t>
              </a:r>
              <a:r>
                <a:rPr lang="en-US" sz="3200" baseline="-25000" dirty="0">
                  <a:solidFill>
                    <a:srgbClr val="FF0000"/>
                  </a:solidFill>
                  <a:latin typeface="Times New Roman" pitchFamily="18" charset="0"/>
                </a:rPr>
                <a:t>I</a:t>
              </a:r>
              <a:r>
                <a:rPr lang="ru-RU" sz="3200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ru-RU" sz="3200" dirty="0"/>
            </a:p>
          </p:txBody>
        </p:sp>
        <p:sp>
          <p:nvSpPr>
            <p:cNvPr id="18539" name="Text Box 344"/>
            <p:cNvSpPr txBox="1">
              <a:spLocks noChangeArrowheads="1"/>
            </p:cNvSpPr>
            <p:nvPr/>
          </p:nvSpPr>
          <p:spPr bwMode="auto">
            <a:xfrm>
              <a:off x="6227763" y="2200275"/>
              <a:ext cx="136842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sz="3200" i="1" baseline="-25000" dirty="0">
                  <a:solidFill>
                    <a:srgbClr val="FF0000"/>
                  </a:solidFill>
                  <a:latin typeface="Times New Roman" pitchFamily="18" charset="0"/>
                </a:rPr>
                <a:t>p</a:t>
              </a:r>
              <a:r>
                <a:rPr lang="en-US" sz="3200" baseline="-25000" dirty="0">
                  <a:solidFill>
                    <a:srgbClr val="FF0000"/>
                  </a:solidFill>
                  <a:latin typeface="Times New Roman" pitchFamily="18" charset="0"/>
                </a:rPr>
                <a:t>(I+II)</a:t>
              </a:r>
              <a:r>
                <a:rPr lang="ru-RU" sz="3200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ru-RU" sz="3200" dirty="0"/>
            </a:p>
          </p:txBody>
        </p:sp>
      </p:grpSp>
      <p:sp>
        <p:nvSpPr>
          <p:cNvPr id="18540" name="Rectangle 5"/>
          <p:cNvSpPr txBox="1">
            <a:spLocks/>
          </p:cNvSpPr>
          <p:nvPr/>
        </p:nvSpPr>
        <p:spPr bwMode="auto">
          <a:xfrm>
            <a:off x="428625" y="142852"/>
            <a:ext cx="3429000" cy="428625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>
                <a:solidFill>
                  <a:srgbClr val="800000"/>
                </a:solidFill>
                <a:ea typeface="Times New Roman" pitchFamily="18" charset="0"/>
              </a:rPr>
              <a:t>2.</a:t>
            </a:r>
            <a:r>
              <a:rPr lang="en-US" b="1" dirty="0">
                <a:solidFill>
                  <a:srgbClr val="800000"/>
                </a:solidFill>
                <a:ea typeface="Times New Roman" pitchFamily="18" charset="0"/>
              </a:rPr>
              <a:t>2</a:t>
            </a:r>
            <a:r>
              <a:rPr lang="ru-RU" b="1" dirty="0">
                <a:solidFill>
                  <a:srgbClr val="800000"/>
                </a:solidFill>
                <a:ea typeface="Times New Roman" pitchFamily="18" charset="0"/>
              </a:rPr>
              <a:t>. Основные результаты </a:t>
            </a:r>
            <a:endParaRPr lang="ru-RU" sz="700" dirty="0">
              <a:ea typeface="Times New Roman" pitchFamily="18" charset="0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714876" y="4940240"/>
            <a:ext cx="3547927" cy="957405"/>
            <a:chOff x="4714876" y="5194311"/>
            <a:chExt cx="3547927" cy="957405"/>
          </a:xfrm>
        </p:grpSpPr>
        <p:sp>
          <p:nvSpPr>
            <p:cNvPr id="101" name="Text Box 38"/>
            <p:cNvSpPr txBox="1">
              <a:spLocks noChangeArrowheads="1"/>
            </p:cNvSpPr>
            <p:nvPr/>
          </p:nvSpPr>
          <p:spPr bwMode="auto">
            <a:xfrm>
              <a:off x="5065531" y="5223022"/>
              <a:ext cx="319727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dirty="0" smtClean="0">
                  <a:solidFill>
                    <a:srgbClr val="0000FF"/>
                  </a:solidFill>
                  <a:latin typeface="Constantia" pitchFamily="18" charset="0"/>
                </a:rPr>
                <a:t>Открыто две зоны Френеля</a:t>
              </a:r>
              <a:endParaRPr lang="en-US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I =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4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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min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 Box 47"/>
            <p:cNvSpPr txBox="1">
              <a:spLocks noChangeArrowheads="1"/>
            </p:cNvSpPr>
            <p:nvPr/>
          </p:nvSpPr>
          <p:spPr bwMode="auto">
            <a:xfrm>
              <a:off x="4714876" y="5194311"/>
              <a:ext cx="606425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 i="1" dirty="0" smtClean="0">
                  <a:latin typeface="Times New Roman" pitchFamily="18" charset="0"/>
                </a:rPr>
                <a:t>б</a:t>
              </a:r>
              <a:r>
                <a:rPr lang="en-US" sz="2000" b="1" i="1" dirty="0" smtClean="0">
                  <a:latin typeface="Times New Roman" pitchFamily="18" charset="0"/>
                </a:rPr>
                <a:t>)</a:t>
              </a:r>
              <a:endParaRPr lang="ru-RU" dirty="0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1000100" y="4929198"/>
            <a:ext cx="3375259" cy="777744"/>
            <a:chOff x="1000101" y="5223024"/>
            <a:chExt cx="3375259" cy="777744"/>
          </a:xfrm>
        </p:grpSpPr>
        <p:sp>
          <p:nvSpPr>
            <p:cNvPr id="18479" name="Text Box 47"/>
            <p:cNvSpPr txBox="1">
              <a:spLocks noChangeArrowheads="1"/>
            </p:cNvSpPr>
            <p:nvPr/>
          </p:nvSpPr>
          <p:spPr bwMode="auto">
            <a:xfrm>
              <a:off x="1000101" y="5223024"/>
              <a:ext cx="500066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 i="1" dirty="0">
                  <a:latin typeface="Times New Roman" pitchFamily="18" charset="0"/>
                </a:rPr>
                <a:t>a)</a:t>
              </a:r>
              <a:endParaRPr lang="ru-RU" dirty="0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1301633" y="5262104"/>
              <a:ext cx="307372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FF"/>
                  </a:solidFill>
                  <a:latin typeface="Constantia" pitchFamily="18" charset="0"/>
                </a:rPr>
                <a:t>открыта одна зона Френеля</a:t>
              </a:r>
            </a:p>
            <a:p>
              <a:pPr algn="ctr"/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I =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sz="24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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max</a:t>
              </a:r>
              <a:endParaRPr lang="ru-RU" sz="2400" dirty="0"/>
            </a:p>
          </p:txBody>
        </p:sp>
      </p:grpSp>
      <p:sp>
        <p:nvSpPr>
          <p:cNvPr id="107" name="Прямоугольник 106"/>
          <p:cNvSpPr/>
          <p:nvPr/>
        </p:nvSpPr>
        <p:spPr>
          <a:xfrm>
            <a:off x="1285852" y="5889573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(нечётное число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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dirty="0" smtClean="0">
                <a:latin typeface="Constantia" pitchFamily="18" charset="0"/>
              </a:rPr>
              <a:t>)</a:t>
            </a:r>
            <a:endParaRPr lang="ru-RU" dirty="0" smtClean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5357818" y="5889573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(чётное число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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dirty="0" smtClean="0">
                <a:latin typeface="Constantia" pitchFamily="18" charset="0"/>
              </a:rPr>
              <a:t>)</a:t>
            </a:r>
            <a:endParaRPr lang="ru-RU" dirty="0" smtClean="0">
              <a:solidFill>
                <a:srgbClr val="0000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642910" y="404813"/>
            <a:ext cx="8274078" cy="6186506"/>
            <a:chOff x="642910" y="404813"/>
            <a:chExt cx="8274078" cy="6186506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85918" y="404813"/>
              <a:ext cx="6457970" cy="614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6" name="Oval 4"/>
            <p:cNvSpPr>
              <a:spLocks noChangeArrowheads="1"/>
            </p:cNvSpPr>
            <p:nvPr/>
          </p:nvSpPr>
          <p:spPr bwMode="auto">
            <a:xfrm>
              <a:off x="4535517" y="3119262"/>
              <a:ext cx="338137" cy="26670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7667625" y="836613"/>
              <a:ext cx="647700" cy="288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5281620" y="5589588"/>
              <a:ext cx="361950" cy="519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i="1" dirty="0">
                  <a:latin typeface="Times New Roman" pitchFamily="18" charset="0"/>
                </a:rPr>
                <a:t>l</a:t>
              </a:r>
              <a:endParaRPr lang="ru-RU" sz="2800" i="1" dirty="0">
                <a:latin typeface="Times New Roman" pitchFamily="18" charset="0"/>
              </a:endParaRPr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4714876" y="6072206"/>
              <a:ext cx="1223963" cy="5191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i="1" dirty="0">
                  <a:latin typeface="Times New Roman" pitchFamily="18" charset="0"/>
                </a:rPr>
                <a:t>l &gt;&gt; b</a:t>
              </a:r>
              <a:endParaRPr lang="ru-RU" sz="2800" i="1" dirty="0">
                <a:latin typeface="Times New Roman" pitchFamily="18" charset="0"/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8172450" y="2251075"/>
              <a:ext cx="7445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dirty="0">
                  <a:solidFill>
                    <a:srgbClr val="FF0000"/>
                  </a:solidFill>
                  <a:latin typeface="Constantia" pitchFamily="18" charset="0"/>
                </a:rPr>
                <a:t>95%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063851" y="2941546"/>
              <a:ext cx="285752" cy="107157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642910" y="1785926"/>
              <a:ext cx="863600" cy="3414712"/>
              <a:chOff x="55" y="663"/>
              <a:chExt cx="544" cy="1950"/>
            </a:xfrm>
          </p:grpSpPr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55" y="663"/>
                <a:ext cx="544" cy="1950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311" y="732"/>
                <a:ext cx="42" cy="17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>
                <a:off x="89" y="1607"/>
                <a:ext cx="222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H="1">
                <a:off x="352" y="1607"/>
                <a:ext cx="222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340" y="1162"/>
                <a:ext cx="227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i="1" dirty="0">
                    <a:solidFill>
                      <a:schemeClr val="bg1"/>
                    </a:solidFill>
                    <a:latin typeface="Times New Roman" pitchFamily="18" charset="0"/>
                  </a:rPr>
                  <a:t>b</a:t>
                </a:r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Прямоугольник 18"/>
            <p:cNvSpPr/>
            <p:nvPr/>
          </p:nvSpPr>
          <p:spPr>
            <a:xfrm>
              <a:off x="3341652" y="1103350"/>
              <a:ext cx="147600" cy="223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341652" y="3483016"/>
              <a:ext cx="147600" cy="223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270082" y="5508653"/>
              <a:ext cx="357190" cy="634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2246350" y="5641990"/>
              <a:ext cx="396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270082" y="5706944"/>
              <a:ext cx="309605" cy="519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sym typeface="Symbol"/>
                </a:rPr>
                <a:t></a:t>
              </a:r>
              <a:endParaRPr lang="ru-RU" sz="2800" i="1" dirty="0">
                <a:latin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 flipV="1">
              <a:off x="3428992" y="2285992"/>
              <a:ext cx="4140000" cy="1143008"/>
            </a:xfrm>
            <a:prstGeom prst="straightConnector1">
              <a:avLst/>
            </a:prstGeom>
            <a:ln w="47625">
              <a:solidFill>
                <a:schemeClr val="bg1">
                  <a:lumMod val="8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4754389" y="3000372"/>
              <a:ext cx="214314" cy="412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flipV="1">
              <a:off x="3428992" y="2841594"/>
              <a:ext cx="4143404" cy="57150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Дуга 33"/>
            <p:cNvSpPr/>
            <p:nvPr/>
          </p:nvSpPr>
          <p:spPr>
            <a:xfrm rot="1080000">
              <a:off x="4706562" y="3214686"/>
              <a:ext cx="142876" cy="357190"/>
            </a:xfrm>
            <a:prstGeom prst="arc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35" name="Object 5"/>
            <p:cNvGraphicFramePr>
              <a:graphicFrameLocks noChangeAspect="1"/>
            </p:cNvGraphicFramePr>
            <p:nvPr/>
          </p:nvGraphicFramePr>
          <p:xfrm>
            <a:off x="5659438" y="3103563"/>
            <a:ext cx="434975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74" name="Формула" r:id="rId4" imgW="279360" imgH="228600" progId="Equation.3">
                    <p:embed/>
                  </p:oleObj>
                </mc:Choice>
                <mc:Fallback>
                  <p:oleObj name="Формула" r:id="rId4" imgW="279360" imgH="22860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9438" y="3103563"/>
                          <a:ext cx="434975" cy="35718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395288" y="1627189"/>
            <a:ext cx="1584325" cy="4464050"/>
            <a:chOff x="249" y="935"/>
            <a:chExt cx="998" cy="2812"/>
          </a:xfrm>
        </p:grpSpPr>
        <p:sp>
          <p:nvSpPr>
            <p:cNvPr id="14342" name="Rectangle 76"/>
            <p:cNvSpPr>
              <a:spLocks noChangeArrowheads="1"/>
            </p:cNvSpPr>
            <p:nvPr/>
          </p:nvSpPr>
          <p:spPr bwMode="auto">
            <a:xfrm>
              <a:off x="249" y="935"/>
              <a:ext cx="998" cy="281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43" name="Rectangle 77"/>
            <p:cNvSpPr>
              <a:spLocks noChangeArrowheads="1"/>
            </p:cNvSpPr>
            <p:nvPr/>
          </p:nvSpPr>
          <p:spPr bwMode="auto">
            <a:xfrm>
              <a:off x="719" y="1035"/>
              <a:ext cx="76" cy="24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44" name="Line 78"/>
            <p:cNvSpPr>
              <a:spLocks noChangeShapeType="1"/>
            </p:cNvSpPr>
            <p:nvPr/>
          </p:nvSpPr>
          <p:spPr bwMode="auto">
            <a:xfrm>
              <a:off x="311" y="2296"/>
              <a:ext cx="40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45" name="Line 79"/>
            <p:cNvSpPr>
              <a:spLocks noChangeShapeType="1"/>
            </p:cNvSpPr>
            <p:nvPr/>
          </p:nvSpPr>
          <p:spPr bwMode="auto">
            <a:xfrm flipH="1">
              <a:off x="794" y="2296"/>
              <a:ext cx="40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46" name="Text Box 80"/>
            <p:cNvSpPr txBox="1">
              <a:spLocks noChangeArrowheads="1"/>
            </p:cNvSpPr>
            <p:nvPr/>
          </p:nvSpPr>
          <p:spPr bwMode="auto">
            <a:xfrm>
              <a:off x="884" y="1888"/>
              <a:ext cx="31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i="1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  <a:endParaRPr lang="ru-RU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341" name="Rectangle 81"/>
          <p:cNvSpPr>
            <a:spLocks/>
          </p:cNvSpPr>
          <p:nvPr/>
        </p:nvSpPr>
        <p:spPr bwMode="auto">
          <a:xfrm>
            <a:off x="-180975" y="908051"/>
            <a:ext cx="3024188" cy="57626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400" i="1" dirty="0">
                <a:solidFill>
                  <a:srgbClr val="0000FF"/>
                </a:solidFill>
                <a:latin typeface="Constantia" pitchFamily="18" charset="0"/>
              </a:rPr>
              <a:t>Ширина щели </a:t>
            </a:r>
            <a:r>
              <a:rPr lang="en-US" sz="3200" i="1" dirty="0">
                <a:solidFill>
                  <a:srgbClr val="0000FF"/>
                </a:solidFill>
                <a:latin typeface="Constantia" pitchFamily="18" charset="0"/>
              </a:rPr>
              <a:t>b</a:t>
            </a:r>
            <a:endParaRPr lang="ru-RU" sz="3200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2" name="Rectangle 104"/>
          <p:cNvSpPr>
            <a:spLocks noChangeArrowheads="1"/>
          </p:cNvSpPr>
          <p:nvPr/>
        </p:nvSpPr>
        <p:spPr bwMode="auto">
          <a:xfrm>
            <a:off x="428596" y="357166"/>
            <a:ext cx="831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b="1" dirty="0" smtClean="0">
                <a:solidFill>
                  <a:srgbClr val="800000"/>
                </a:solidFill>
                <a:cs typeface="Times New Roman" pitchFamily="18" charset="0"/>
              </a:rPr>
              <a:t>3.2. Угловое распределение интенсивности – минимумы и максимумы</a:t>
            </a:r>
            <a:endParaRPr lang="ru-RU" b="1" dirty="0">
              <a:solidFill>
                <a:srgbClr val="800000"/>
              </a:solidFill>
              <a:cs typeface="Times New Roman" pitchFamily="18" charset="0"/>
            </a:endParaRPr>
          </a:p>
        </p:txBody>
      </p:sp>
      <p:grpSp>
        <p:nvGrpSpPr>
          <p:cNvPr id="26626" name="Group 2"/>
          <p:cNvGrpSpPr>
            <a:grpSpLocks noChangeAspect="1"/>
          </p:cNvGrpSpPr>
          <p:nvPr/>
        </p:nvGrpSpPr>
        <p:grpSpPr bwMode="auto">
          <a:xfrm>
            <a:off x="2348997" y="1522747"/>
            <a:ext cx="6223531" cy="5263839"/>
            <a:chOff x="4010" y="2521"/>
            <a:chExt cx="6988" cy="5910"/>
          </a:xfrm>
        </p:grpSpPr>
        <p:sp>
          <p:nvSpPr>
            <p:cNvPr id="26627" name="AutoShape 3"/>
            <p:cNvSpPr>
              <a:spLocks noChangeAspect="1" noChangeArrowheads="1"/>
            </p:cNvSpPr>
            <p:nvPr/>
          </p:nvSpPr>
          <p:spPr bwMode="auto">
            <a:xfrm>
              <a:off x="4010" y="2521"/>
              <a:ext cx="6988" cy="5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>
              <a:off x="4010" y="5057"/>
              <a:ext cx="667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>
              <a:off x="5451" y="3510"/>
              <a:ext cx="0" cy="4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>
              <a:off x="5513" y="3956"/>
              <a:ext cx="1155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5451" y="4352"/>
              <a:ext cx="2182" cy="112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>
              <a:off x="5451" y="4771"/>
              <a:ext cx="2182" cy="112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5451" y="5192"/>
              <a:ext cx="2182" cy="112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5451" y="6073"/>
              <a:ext cx="2182" cy="112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5451" y="5653"/>
              <a:ext cx="2182" cy="112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 flipH="1">
              <a:off x="9831" y="2521"/>
              <a:ext cx="0" cy="50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>
              <a:off x="5451" y="3962"/>
              <a:ext cx="4363" cy="223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 flipV="1">
              <a:off x="5442" y="2957"/>
              <a:ext cx="0" cy="979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 flipV="1">
              <a:off x="5451" y="4393"/>
              <a:ext cx="770" cy="168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 rot="60000">
              <a:off x="7633" y="5490"/>
              <a:ext cx="2181" cy="7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 rot="60000" flipV="1">
              <a:off x="7633" y="6180"/>
              <a:ext cx="2181" cy="14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 flipV="1">
              <a:off x="7633" y="6204"/>
              <a:ext cx="2181" cy="55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 flipV="1">
              <a:off x="7633" y="6214"/>
              <a:ext cx="2181" cy="9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44" name="Text Box 20"/>
            <p:cNvSpPr txBox="1">
              <a:spLocks noChangeArrowheads="1"/>
            </p:cNvSpPr>
            <p:nvPr/>
          </p:nvSpPr>
          <p:spPr bwMode="auto">
            <a:xfrm>
              <a:off x="4518" y="3535"/>
              <a:ext cx="390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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5" name="Text Box 21"/>
            <p:cNvSpPr txBox="1">
              <a:spLocks noChangeArrowheads="1"/>
            </p:cNvSpPr>
            <p:nvPr/>
          </p:nvSpPr>
          <p:spPr bwMode="auto">
            <a:xfrm>
              <a:off x="8456" y="3100"/>
              <a:ext cx="642" cy="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F</a:t>
              </a:r>
              <a:endPara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6" name="Text Box 22"/>
            <p:cNvSpPr txBox="1">
              <a:spLocks noChangeArrowheads="1"/>
            </p:cNvSpPr>
            <p:nvPr/>
          </p:nvSpPr>
          <p:spPr bwMode="auto">
            <a:xfrm>
              <a:off x="9765" y="4510"/>
              <a:ext cx="642" cy="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ru-RU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О</a:t>
              </a:r>
              <a:endPara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7" name="Arc 23"/>
            <p:cNvSpPr>
              <a:spLocks/>
            </p:cNvSpPr>
            <p:nvPr/>
          </p:nvSpPr>
          <p:spPr bwMode="auto">
            <a:xfrm rot="5400000">
              <a:off x="6176" y="4089"/>
              <a:ext cx="435" cy="15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48" name="Text Box 24"/>
            <p:cNvSpPr txBox="1">
              <a:spLocks noChangeArrowheads="1"/>
            </p:cNvSpPr>
            <p:nvPr/>
          </p:nvSpPr>
          <p:spPr bwMode="auto">
            <a:xfrm rot="10800000" flipH="1" flipV="1">
              <a:off x="6427" y="3911"/>
              <a:ext cx="51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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 flipV="1">
              <a:off x="7617" y="2593"/>
              <a:ext cx="0" cy="491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lg" len="lg"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50" name="Line 26"/>
            <p:cNvSpPr>
              <a:spLocks noChangeShapeType="1"/>
            </p:cNvSpPr>
            <p:nvPr/>
          </p:nvSpPr>
          <p:spPr bwMode="auto">
            <a:xfrm>
              <a:off x="7588" y="5875"/>
              <a:ext cx="2235" cy="32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 flipV="1">
              <a:off x="5451" y="6099"/>
              <a:ext cx="0" cy="979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>
              <a:off x="5438" y="3983"/>
              <a:ext cx="1" cy="21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26653" name="Group 29"/>
            <p:cNvGrpSpPr>
              <a:grpSpLocks/>
            </p:cNvGrpSpPr>
            <p:nvPr/>
          </p:nvGrpSpPr>
          <p:grpSpPr bwMode="auto">
            <a:xfrm>
              <a:off x="4338" y="3975"/>
              <a:ext cx="1027" cy="2084"/>
              <a:chOff x="4338" y="3975"/>
              <a:chExt cx="1027" cy="2084"/>
            </a:xfrm>
          </p:grpSpPr>
          <p:sp>
            <p:nvSpPr>
              <p:cNvPr id="26654" name="Line 30"/>
              <p:cNvSpPr>
                <a:spLocks noChangeShapeType="1"/>
              </p:cNvSpPr>
              <p:nvPr/>
            </p:nvSpPr>
            <p:spPr bwMode="auto">
              <a:xfrm>
                <a:off x="4338" y="3975"/>
                <a:ext cx="1027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6655" name="Line 31"/>
              <p:cNvSpPr>
                <a:spLocks noChangeShapeType="1"/>
              </p:cNvSpPr>
              <p:nvPr/>
            </p:nvSpPr>
            <p:spPr bwMode="auto">
              <a:xfrm>
                <a:off x="4338" y="4558"/>
                <a:ext cx="1027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6656" name="Line 32"/>
              <p:cNvSpPr>
                <a:spLocks noChangeShapeType="1"/>
              </p:cNvSpPr>
              <p:nvPr/>
            </p:nvSpPr>
            <p:spPr bwMode="auto">
              <a:xfrm>
                <a:off x="4338" y="5567"/>
                <a:ext cx="1027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6657" name="Line 33"/>
              <p:cNvSpPr>
                <a:spLocks noChangeShapeType="1"/>
              </p:cNvSpPr>
              <p:nvPr/>
            </p:nvSpPr>
            <p:spPr bwMode="auto">
              <a:xfrm>
                <a:off x="4338" y="6059"/>
                <a:ext cx="1027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6658" name="Line 34"/>
              <p:cNvSpPr>
                <a:spLocks noChangeShapeType="1"/>
              </p:cNvSpPr>
              <p:nvPr/>
            </p:nvSpPr>
            <p:spPr bwMode="auto">
              <a:xfrm>
                <a:off x="4338" y="5062"/>
                <a:ext cx="1027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  <p:sp>
          <p:nvSpPr>
            <p:cNvPr id="26659" name="Text Box 35"/>
            <p:cNvSpPr txBox="1">
              <a:spLocks noChangeArrowheads="1"/>
            </p:cNvSpPr>
            <p:nvPr/>
          </p:nvSpPr>
          <p:spPr bwMode="auto">
            <a:xfrm>
              <a:off x="5710" y="3399"/>
              <a:ext cx="990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r>
                <a:rPr kumimoji="0" lang="en-US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</a:t>
              </a:r>
              <a:r>
                <a:rPr kumimoji="0" lang="en-US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sin</a:t>
              </a:r>
              <a:r>
                <a: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</a:t>
              </a:r>
              <a:endPara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0" name="AutoShape 36"/>
            <p:cNvSpPr>
              <a:spLocks/>
            </p:cNvSpPr>
            <p:nvPr/>
          </p:nvSpPr>
          <p:spPr bwMode="auto">
            <a:xfrm rot="17845319">
              <a:off x="5780" y="3613"/>
              <a:ext cx="265" cy="835"/>
            </a:xfrm>
            <a:prstGeom prst="rightBrace">
              <a:avLst>
                <a:gd name="adj1" fmla="val 26258"/>
                <a:gd name="adj2" fmla="val 50000"/>
              </a:avLst>
            </a:prstGeom>
            <a:noFill/>
            <a:ln w="158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61" name="Text Box 37"/>
            <p:cNvSpPr txBox="1">
              <a:spLocks noChangeArrowheads="1"/>
            </p:cNvSpPr>
            <p:nvPr/>
          </p:nvSpPr>
          <p:spPr bwMode="auto">
            <a:xfrm>
              <a:off x="7704" y="4576"/>
              <a:ext cx="499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O</a:t>
              </a:r>
              <a:r>
                <a:rPr kumimoji="0" lang="ru-RU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</a:t>
              </a:r>
              <a:endPara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2" name="Text Box 38"/>
            <p:cNvSpPr txBox="1">
              <a:spLocks noChangeArrowheads="1"/>
            </p:cNvSpPr>
            <p:nvPr/>
          </p:nvSpPr>
          <p:spPr bwMode="auto">
            <a:xfrm>
              <a:off x="9795" y="4948"/>
              <a:ext cx="30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3" name="Line 39"/>
            <p:cNvSpPr>
              <a:spLocks noChangeShapeType="1"/>
            </p:cNvSpPr>
            <p:nvPr/>
          </p:nvSpPr>
          <p:spPr bwMode="auto">
            <a:xfrm rot="-5400000">
              <a:off x="8739" y="2590"/>
              <a:ext cx="0" cy="22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triangle" w="med" len="lg"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64" name="Text Box 40"/>
            <p:cNvSpPr txBox="1">
              <a:spLocks noChangeArrowheads="1"/>
            </p:cNvSpPr>
            <p:nvPr/>
          </p:nvSpPr>
          <p:spPr bwMode="auto">
            <a:xfrm>
              <a:off x="9798" y="5861"/>
              <a:ext cx="577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ru-RU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5" name="Text Box 41"/>
            <p:cNvSpPr txBox="1">
              <a:spLocks noChangeArrowheads="1"/>
            </p:cNvSpPr>
            <p:nvPr/>
          </p:nvSpPr>
          <p:spPr bwMode="auto">
            <a:xfrm>
              <a:off x="9757" y="2589"/>
              <a:ext cx="733" cy="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Э</a:t>
              </a:r>
              <a:endPara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6" name="Text Box 42"/>
            <p:cNvSpPr txBox="1">
              <a:spLocks noChangeArrowheads="1"/>
            </p:cNvSpPr>
            <p:nvPr/>
          </p:nvSpPr>
          <p:spPr bwMode="auto">
            <a:xfrm>
              <a:off x="4338" y="7655"/>
              <a:ext cx="6018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Рис.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Схема наблюдения при дифракции Фраунгофера на щели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7" name="Text Box 43"/>
            <p:cNvSpPr txBox="1">
              <a:spLocks noChangeArrowheads="1"/>
            </p:cNvSpPr>
            <p:nvPr/>
          </p:nvSpPr>
          <p:spPr bwMode="auto">
            <a:xfrm>
              <a:off x="7578" y="4935"/>
              <a:ext cx="30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8" name="Text Box 44"/>
            <p:cNvSpPr txBox="1">
              <a:spLocks noChangeArrowheads="1"/>
            </p:cNvSpPr>
            <p:nvPr/>
          </p:nvSpPr>
          <p:spPr bwMode="auto">
            <a:xfrm>
              <a:off x="4878" y="5725"/>
              <a:ext cx="720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= 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9" name="Text Box 45"/>
            <p:cNvSpPr txBox="1">
              <a:spLocks noChangeArrowheads="1"/>
            </p:cNvSpPr>
            <p:nvPr/>
          </p:nvSpPr>
          <p:spPr bwMode="auto">
            <a:xfrm>
              <a:off x="4878" y="3912"/>
              <a:ext cx="720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= </a:t>
              </a:r>
              <a:r>
                <a:rPr kumimoji="0" lang="en-US" sz="1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endPara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70" name="Text Box 46"/>
            <p:cNvSpPr txBox="1">
              <a:spLocks noChangeArrowheads="1"/>
            </p:cNvSpPr>
            <p:nvPr/>
          </p:nvSpPr>
          <p:spPr bwMode="auto">
            <a:xfrm>
              <a:off x="5398" y="3836"/>
              <a:ext cx="30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71" name="Text Box 47"/>
            <p:cNvSpPr txBox="1">
              <a:spLocks noChangeArrowheads="1"/>
            </p:cNvSpPr>
            <p:nvPr/>
          </p:nvSpPr>
          <p:spPr bwMode="auto">
            <a:xfrm>
              <a:off x="5398" y="5917"/>
              <a:ext cx="30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59" name="Rectangle 43"/>
          <p:cNvSpPr>
            <a:spLocks noChangeArrowheads="1"/>
          </p:cNvSpPr>
          <p:nvPr/>
        </p:nvSpPr>
        <p:spPr bwMode="auto">
          <a:xfrm>
            <a:off x="500034" y="285728"/>
            <a:ext cx="817086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Constantia" pitchFamily="18" charset="0"/>
              </a:rPr>
              <a:t>Спираль Френеля – 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векторы-колебания  </a:t>
            </a:r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для 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 центра </a:t>
            </a:r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дифракционной 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 картины</a:t>
            </a:r>
            <a:endParaRPr lang="ru-RU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88460" name="Rectangle 44"/>
          <p:cNvSpPr>
            <a:spLocks noChangeArrowheads="1"/>
          </p:cNvSpPr>
          <p:nvPr/>
        </p:nvSpPr>
        <p:spPr bwMode="auto">
          <a:xfrm>
            <a:off x="5270478" y="5048342"/>
            <a:ext cx="26638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(открытый волновой фронт)</a:t>
            </a:r>
            <a:endParaRPr lang="ru-RU" sz="1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81" name="Rectangle 3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56" name="Rectangle 44"/>
          <p:cNvSpPr>
            <a:spLocks noChangeArrowheads="1"/>
          </p:cNvSpPr>
          <p:nvPr/>
        </p:nvSpPr>
        <p:spPr bwMode="auto">
          <a:xfrm>
            <a:off x="5000628" y="4500570"/>
            <a:ext cx="3214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Работают</a:t>
            </a:r>
            <a:r>
              <a:rPr lang="en-US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ВСЕ </a:t>
            </a:r>
            <a:endParaRPr lang="en-US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вторичные  источники</a:t>
            </a:r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7" name="Rectangle 44"/>
          <p:cNvSpPr>
            <a:spLocks noChangeArrowheads="1"/>
          </p:cNvSpPr>
          <p:nvPr/>
        </p:nvSpPr>
        <p:spPr bwMode="auto">
          <a:xfrm>
            <a:off x="7715272" y="4523024"/>
            <a:ext cx="10001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!!</a:t>
            </a:r>
            <a:endParaRPr lang="ru-RU" sz="36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Штриховая стрелка вправо 198"/>
          <p:cNvSpPr/>
          <p:nvPr/>
        </p:nvSpPr>
        <p:spPr>
          <a:xfrm rot="5400000">
            <a:off x="829581" y="6155143"/>
            <a:ext cx="714356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0" name="Прямоугольник 199"/>
          <p:cNvSpPr/>
          <p:nvPr/>
        </p:nvSpPr>
        <p:spPr>
          <a:xfrm>
            <a:off x="0" y="6000768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</a:rPr>
              <a:t>Пример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ru-RU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197" name="Группа 196"/>
          <p:cNvGrpSpPr/>
          <p:nvPr/>
        </p:nvGrpSpPr>
        <p:grpSpPr>
          <a:xfrm>
            <a:off x="357158" y="1214422"/>
            <a:ext cx="5000660" cy="5286409"/>
            <a:chOff x="357158" y="1214422"/>
            <a:chExt cx="5000660" cy="5286409"/>
          </a:xfrm>
        </p:grpSpPr>
        <p:cxnSp>
          <p:nvCxnSpPr>
            <p:cNvPr id="195" name="Прямая со стрелкой 194"/>
            <p:cNvCxnSpPr/>
            <p:nvPr/>
          </p:nvCxnSpPr>
          <p:spPr>
            <a:xfrm rot="10800000">
              <a:off x="3000364" y="3286124"/>
              <a:ext cx="2357454" cy="1357322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" name="Группа 190"/>
            <p:cNvGrpSpPr/>
            <p:nvPr/>
          </p:nvGrpSpPr>
          <p:grpSpPr>
            <a:xfrm>
              <a:off x="357158" y="1214422"/>
              <a:ext cx="4565587" cy="5286409"/>
              <a:chOff x="357158" y="1214422"/>
              <a:chExt cx="4565587" cy="5286409"/>
            </a:xfrm>
          </p:grpSpPr>
          <p:grpSp>
            <p:nvGrpSpPr>
              <p:cNvPr id="3" name="Group 167"/>
              <p:cNvGrpSpPr>
                <a:grpSpLocks/>
              </p:cNvGrpSpPr>
              <p:nvPr/>
            </p:nvGrpSpPr>
            <p:grpSpPr bwMode="auto">
              <a:xfrm>
                <a:off x="713811" y="1214422"/>
                <a:ext cx="4208934" cy="4786346"/>
                <a:chOff x="1454" y="595"/>
                <a:chExt cx="3918" cy="4587"/>
              </a:xfrm>
            </p:grpSpPr>
            <p:sp>
              <p:nvSpPr>
                <p:cNvPr id="215208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3308" y="2231"/>
                  <a:ext cx="1020" cy="1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5209" name="Line 169"/>
                <p:cNvSpPr>
                  <a:spLocks noChangeShapeType="1"/>
                </p:cNvSpPr>
                <p:nvPr/>
              </p:nvSpPr>
              <p:spPr bwMode="auto">
                <a:xfrm>
                  <a:off x="3394" y="1261"/>
                  <a:ext cx="42" cy="2116"/>
                </a:xfrm>
                <a:prstGeom prst="line">
                  <a:avLst/>
                </a:prstGeom>
                <a:noFill/>
                <a:ln w="47625">
                  <a:solidFill>
                    <a:srgbClr val="FF0000"/>
                  </a:solidFill>
                  <a:prstDash val="dash"/>
                  <a:round/>
                  <a:headEnd/>
                  <a:tailEnd type="triangle"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" name="Group 170"/>
                <p:cNvGrpSpPr>
                  <a:grpSpLocks/>
                </p:cNvGrpSpPr>
                <p:nvPr/>
              </p:nvGrpSpPr>
              <p:grpSpPr bwMode="auto">
                <a:xfrm>
                  <a:off x="2045" y="1259"/>
                  <a:ext cx="3327" cy="3923"/>
                  <a:chOff x="3492" y="4127"/>
                  <a:chExt cx="2655" cy="3005"/>
                </a:xfrm>
              </p:grpSpPr>
              <p:sp>
                <p:nvSpPr>
                  <p:cNvPr id="215211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4590" y="4127"/>
                    <a:ext cx="199" cy="1"/>
                  </a:xfrm>
                  <a:prstGeom prst="line">
                    <a:avLst/>
                  </a:prstGeom>
                  <a:noFill/>
                  <a:ln w="41275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12" name="Line 172"/>
                  <p:cNvSpPr>
                    <a:spLocks noChangeShapeType="1"/>
                  </p:cNvSpPr>
                  <p:nvPr/>
                </p:nvSpPr>
                <p:spPr bwMode="auto">
                  <a:xfrm rot="480000">
                    <a:off x="4791" y="414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13" name="Line 173"/>
                  <p:cNvSpPr>
                    <a:spLocks noChangeShapeType="1"/>
                  </p:cNvSpPr>
                  <p:nvPr/>
                </p:nvSpPr>
                <p:spPr bwMode="auto">
                  <a:xfrm rot="1080000">
                    <a:off x="4986" y="41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14" name="Line 174"/>
                  <p:cNvSpPr>
                    <a:spLocks noChangeShapeType="1"/>
                  </p:cNvSpPr>
                  <p:nvPr/>
                </p:nvSpPr>
                <p:spPr bwMode="auto">
                  <a:xfrm rot="1680000">
                    <a:off x="5174" y="426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15" name="Line 175"/>
                  <p:cNvSpPr>
                    <a:spLocks noChangeShapeType="1"/>
                  </p:cNvSpPr>
                  <p:nvPr/>
                </p:nvSpPr>
                <p:spPr bwMode="auto">
                  <a:xfrm rot="2160000">
                    <a:off x="5349" y="437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16" name="Line 176"/>
                  <p:cNvSpPr>
                    <a:spLocks noChangeShapeType="1"/>
                  </p:cNvSpPr>
                  <p:nvPr/>
                </p:nvSpPr>
                <p:spPr bwMode="auto">
                  <a:xfrm rot="2520000">
                    <a:off x="5519" y="449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17" name="Line 177"/>
                  <p:cNvSpPr>
                    <a:spLocks noChangeShapeType="1"/>
                  </p:cNvSpPr>
                  <p:nvPr/>
                </p:nvSpPr>
                <p:spPr bwMode="auto">
                  <a:xfrm rot="2773540">
                    <a:off x="5672" y="4644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18" name="Line 178"/>
                  <p:cNvSpPr>
                    <a:spLocks noChangeShapeType="1"/>
                  </p:cNvSpPr>
                  <p:nvPr/>
                </p:nvSpPr>
                <p:spPr bwMode="auto">
                  <a:xfrm rot="14053540">
                    <a:off x="3393" y="6484"/>
                    <a:ext cx="199" cy="1"/>
                  </a:xfrm>
                  <a:prstGeom prst="line">
                    <a:avLst/>
                  </a:prstGeom>
                  <a:noFill/>
                  <a:ln w="41275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19" name="Line 179"/>
                  <p:cNvSpPr>
                    <a:spLocks noChangeShapeType="1"/>
                  </p:cNvSpPr>
                  <p:nvPr/>
                </p:nvSpPr>
                <p:spPr bwMode="auto">
                  <a:xfrm rot="3853540">
                    <a:off x="5907" y="49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20" name="Line 180"/>
                  <p:cNvSpPr>
                    <a:spLocks noChangeShapeType="1"/>
                  </p:cNvSpPr>
                  <p:nvPr/>
                </p:nvSpPr>
                <p:spPr bwMode="auto">
                  <a:xfrm rot="4453540">
                    <a:off x="5986" y="519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21" name="Line 181"/>
                  <p:cNvSpPr>
                    <a:spLocks noChangeShapeType="1"/>
                  </p:cNvSpPr>
                  <p:nvPr/>
                </p:nvSpPr>
                <p:spPr bwMode="auto">
                  <a:xfrm rot="4933540">
                    <a:off x="6027" y="53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22" name="Line 182"/>
                  <p:cNvSpPr>
                    <a:spLocks noChangeShapeType="1"/>
                  </p:cNvSpPr>
                  <p:nvPr/>
                </p:nvSpPr>
                <p:spPr bwMode="auto">
                  <a:xfrm rot="5293540">
                    <a:off x="6047" y="560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23" name="Line 183"/>
                  <p:cNvSpPr>
                    <a:spLocks noChangeShapeType="1"/>
                  </p:cNvSpPr>
                  <p:nvPr/>
                </p:nvSpPr>
                <p:spPr bwMode="auto">
                  <a:xfrm rot="5734343">
                    <a:off x="6035" y="581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24" name="Line 184"/>
                  <p:cNvSpPr>
                    <a:spLocks noChangeShapeType="1"/>
                  </p:cNvSpPr>
                  <p:nvPr/>
                </p:nvSpPr>
                <p:spPr bwMode="auto">
                  <a:xfrm rot="6214343">
                    <a:off x="5996" y="602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25" name="Line 185"/>
                  <p:cNvSpPr>
                    <a:spLocks noChangeShapeType="1"/>
                  </p:cNvSpPr>
                  <p:nvPr/>
                </p:nvSpPr>
                <p:spPr bwMode="auto">
                  <a:xfrm rot="6814343">
                    <a:off x="5925" y="621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26" name="Line 186"/>
                  <p:cNvSpPr>
                    <a:spLocks noChangeShapeType="1"/>
                  </p:cNvSpPr>
                  <p:nvPr/>
                </p:nvSpPr>
                <p:spPr bwMode="auto">
                  <a:xfrm rot="7414343">
                    <a:off x="5836" y="639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27" name="Line 187"/>
                  <p:cNvSpPr>
                    <a:spLocks noChangeShapeType="1"/>
                  </p:cNvSpPr>
                  <p:nvPr/>
                </p:nvSpPr>
                <p:spPr bwMode="auto">
                  <a:xfrm rot="7894343">
                    <a:off x="5710" y="6555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28" name="Line 188"/>
                  <p:cNvSpPr>
                    <a:spLocks noChangeShapeType="1"/>
                  </p:cNvSpPr>
                  <p:nvPr/>
                </p:nvSpPr>
                <p:spPr bwMode="auto">
                  <a:xfrm rot="8254343">
                    <a:off x="5576" y="6713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29" name="Line 189"/>
                  <p:cNvSpPr>
                    <a:spLocks noChangeShapeType="1"/>
                  </p:cNvSpPr>
                  <p:nvPr/>
                </p:nvSpPr>
                <p:spPr bwMode="auto">
                  <a:xfrm rot="8507883">
                    <a:off x="5401" y="684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30" name="Line 190"/>
                  <p:cNvSpPr>
                    <a:spLocks noChangeShapeType="1"/>
                  </p:cNvSpPr>
                  <p:nvPr/>
                </p:nvSpPr>
                <p:spPr bwMode="auto">
                  <a:xfrm rot="8987883">
                    <a:off x="5213" y="695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31" name="Line 191"/>
                  <p:cNvSpPr>
                    <a:spLocks noChangeShapeType="1"/>
                  </p:cNvSpPr>
                  <p:nvPr/>
                </p:nvSpPr>
                <p:spPr bwMode="auto">
                  <a:xfrm rot="9587883">
                    <a:off x="5027" y="703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32" name="Line 192"/>
                  <p:cNvSpPr>
                    <a:spLocks noChangeShapeType="1"/>
                  </p:cNvSpPr>
                  <p:nvPr/>
                </p:nvSpPr>
                <p:spPr bwMode="auto">
                  <a:xfrm rot="10080000">
                    <a:off x="4823" y="709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33" name="Line 193"/>
                  <p:cNvSpPr>
                    <a:spLocks noChangeShapeType="1"/>
                  </p:cNvSpPr>
                  <p:nvPr/>
                </p:nvSpPr>
                <p:spPr bwMode="auto">
                  <a:xfrm rot="10667883">
                    <a:off x="4604" y="7131"/>
                    <a:ext cx="199" cy="1"/>
                  </a:xfrm>
                  <a:prstGeom prst="line">
                    <a:avLst/>
                  </a:prstGeom>
                  <a:noFill/>
                  <a:ln w="41275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5" name="Group 194"/>
                <p:cNvGrpSpPr>
                  <a:grpSpLocks/>
                </p:cNvGrpSpPr>
                <p:nvPr/>
              </p:nvGrpSpPr>
              <p:grpSpPr bwMode="auto">
                <a:xfrm flipH="1" flipV="1">
                  <a:off x="1521" y="1445"/>
                  <a:ext cx="1915" cy="3726"/>
                  <a:chOff x="4590" y="4127"/>
                  <a:chExt cx="1557" cy="3005"/>
                </a:xfrm>
              </p:grpSpPr>
              <p:sp>
                <p:nvSpPr>
                  <p:cNvPr id="215235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4590" y="412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36" name="Line 196"/>
                  <p:cNvSpPr>
                    <a:spLocks noChangeShapeType="1"/>
                  </p:cNvSpPr>
                  <p:nvPr/>
                </p:nvSpPr>
                <p:spPr bwMode="auto">
                  <a:xfrm rot="480000">
                    <a:off x="4791" y="414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37" name="Line 197"/>
                  <p:cNvSpPr>
                    <a:spLocks noChangeShapeType="1"/>
                  </p:cNvSpPr>
                  <p:nvPr/>
                </p:nvSpPr>
                <p:spPr bwMode="auto">
                  <a:xfrm rot="1080000">
                    <a:off x="4986" y="41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38" name="Line 198"/>
                  <p:cNvSpPr>
                    <a:spLocks noChangeShapeType="1"/>
                  </p:cNvSpPr>
                  <p:nvPr/>
                </p:nvSpPr>
                <p:spPr bwMode="auto">
                  <a:xfrm rot="1680000">
                    <a:off x="5174" y="426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39" name="Line 199"/>
                  <p:cNvSpPr>
                    <a:spLocks noChangeShapeType="1"/>
                  </p:cNvSpPr>
                  <p:nvPr/>
                </p:nvSpPr>
                <p:spPr bwMode="auto">
                  <a:xfrm rot="2160000">
                    <a:off x="5349" y="437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40" name="Line 200"/>
                  <p:cNvSpPr>
                    <a:spLocks noChangeShapeType="1"/>
                  </p:cNvSpPr>
                  <p:nvPr/>
                </p:nvSpPr>
                <p:spPr bwMode="auto">
                  <a:xfrm rot="2520000">
                    <a:off x="5519" y="449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41" name="Line 201"/>
                  <p:cNvSpPr>
                    <a:spLocks noChangeShapeType="1"/>
                  </p:cNvSpPr>
                  <p:nvPr/>
                </p:nvSpPr>
                <p:spPr bwMode="auto">
                  <a:xfrm rot="2773540">
                    <a:off x="5672" y="4644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42" name="Line 202"/>
                  <p:cNvSpPr>
                    <a:spLocks noChangeShapeType="1"/>
                  </p:cNvSpPr>
                  <p:nvPr/>
                </p:nvSpPr>
                <p:spPr bwMode="auto">
                  <a:xfrm rot="3253540">
                    <a:off x="5804" y="4815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43" name="Line 203"/>
                  <p:cNvSpPr>
                    <a:spLocks noChangeShapeType="1"/>
                  </p:cNvSpPr>
                  <p:nvPr/>
                </p:nvSpPr>
                <p:spPr bwMode="auto">
                  <a:xfrm rot="3853540">
                    <a:off x="5907" y="49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44" name="Line 204"/>
                  <p:cNvSpPr>
                    <a:spLocks noChangeShapeType="1"/>
                  </p:cNvSpPr>
                  <p:nvPr/>
                </p:nvSpPr>
                <p:spPr bwMode="auto">
                  <a:xfrm rot="4453540">
                    <a:off x="5986" y="519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45" name="Line 205"/>
                  <p:cNvSpPr>
                    <a:spLocks noChangeShapeType="1"/>
                  </p:cNvSpPr>
                  <p:nvPr/>
                </p:nvSpPr>
                <p:spPr bwMode="auto">
                  <a:xfrm rot="4933540">
                    <a:off x="6027" y="53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46" name="Line 206"/>
                  <p:cNvSpPr>
                    <a:spLocks noChangeShapeType="1"/>
                  </p:cNvSpPr>
                  <p:nvPr/>
                </p:nvSpPr>
                <p:spPr bwMode="auto">
                  <a:xfrm rot="5293540">
                    <a:off x="6047" y="560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47" name="Line 207"/>
                  <p:cNvSpPr>
                    <a:spLocks noChangeShapeType="1"/>
                  </p:cNvSpPr>
                  <p:nvPr/>
                </p:nvSpPr>
                <p:spPr bwMode="auto">
                  <a:xfrm rot="5734343">
                    <a:off x="6035" y="581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48" name="Line 208"/>
                  <p:cNvSpPr>
                    <a:spLocks noChangeShapeType="1"/>
                  </p:cNvSpPr>
                  <p:nvPr/>
                </p:nvSpPr>
                <p:spPr bwMode="auto">
                  <a:xfrm rot="6214343">
                    <a:off x="5996" y="602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49" name="Line 209"/>
                  <p:cNvSpPr>
                    <a:spLocks noChangeShapeType="1"/>
                  </p:cNvSpPr>
                  <p:nvPr/>
                </p:nvSpPr>
                <p:spPr bwMode="auto">
                  <a:xfrm rot="6814343">
                    <a:off x="5925" y="621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50" name="Line 210"/>
                  <p:cNvSpPr>
                    <a:spLocks noChangeShapeType="1"/>
                  </p:cNvSpPr>
                  <p:nvPr/>
                </p:nvSpPr>
                <p:spPr bwMode="auto">
                  <a:xfrm rot="7414343">
                    <a:off x="5836" y="639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51" name="Line 211"/>
                  <p:cNvSpPr>
                    <a:spLocks noChangeShapeType="1"/>
                  </p:cNvSpPr>
                  <p:nvPr/>
                </p:nvSpPr>
                <p:spPr bwMode="auto">
                  <a:xfrm rot="7894343">
                    <a:off x="5710" y="6555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52" name="Line 212"/>
                  <p:cNvSpPr>
                    <a:spLocks noChangeShapeType="1"/>
                  </p:cNvSpPr>
                  <p:nvPr/>
                </p:nvSpPr>
                <p:spPr bwMode="auto">
                  <a:xfrm rot="8254343">
                    <a:off x="5576" y="6713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53" name="Line 213"/>
                  <p:cNvSpPr>
                    <a:spLocks noChangeShapeType="1"/>
                  </p:cNvSpPr>
                  <p:nvPr/>
                </p:nvSpPr>
                <p:spPr bwMode="auto">
                  <a:xfrm rot="8507883">
                    <a:off x="5401" y="684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54" name="Line 214"/>
                  <p:cNvSpPr>
                    <a:spLocks noChangeShapeType="1"/>
                  </p:cNvSpPr>
                  <p:nvPr/>
                </p:nvSpPr>
                <p:spPr bwMode="auto">
                  <a:xfrm rot="8987883">
                    <a:off x="5213" y="695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55" name="Line 215"/>
                  <p:cNvSpPr>
                    <a:spLocks noChangeShapeType="1"/>
                  </p:cNvSpPr>
                  <p:nvPr/>
                </p:nvSpPr>
                <p:spPr bwMode="auto">
                  <a:xfrm rot="9587883">
                    <a:off x="5027" y="703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56" name="Line 216"/>
                  <p:cNvSpPr>
                    <a:spLocks noChangeShapeType="1"/>
                  </p:cNvSpPr>
                  <p:nvPr/>
                </p:nvSpPr>
                <p:spPr bwMode="auto">
                  <a:xfrm rot="10080000">
                    <a:off x="4823" y="709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57" name="Line 217"/>
                  <p:cNvSpPr>
                    <a:spLocks noChangeShapeType="1"/>
                  </p:cNvSpPr>
                  <p:nvPr/>
                </p:nvSpPr>
                <p:spPr bwMode="auto">
                  <a:xfrm rot="10667883">
                    <a:off x="4604" y="7131"/>
                    <a:ext cx="199" cy="1"/>
                  </a:xfrm>
                  <a:prstGeom prst="line">
                    <a:avLst/>
                  </a:prstGeom>
                  <a:noFill/>
                  <a:ln w="41275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6" name="Group 218"/>
                <p:cNvGrpSpPr>
                  <a:grpSpLocks/>
                </p:cNvGrpSpPr>
                <p:nvPr/>
              </p:nvGrpSpPr>
              <p:grpSpPr bwMode="auto">
                <a:xfrm rot="10800000" flipH="1" flipV="1">
                  <a:off x="3404" y="1411"/>
                  <a:ext cx="1855" cy="3641"/>
                  <a:chOff x="4590" y="4127"/>
                  <a:chExt cx="1557" cy="3005"/>
                </a:xfrm>
              </p:grpSpPr>
              <p:sp>
                <p:nvSpPr>
                  <p:cNvPr id="215259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4590" y="412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60" name="Line 220"/>
                  <p:cNvSpPr>
                    <a:spLocks noChangeShapeType="1"/>
                  </p:cNvSpPr>
                  <p:nvPr/>
                </p:nvSpPr>
                <p:spPr bwMode="auto">
                  <a:xfrm rot="480000">
                    <a:off x="4791" y="414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61" name="Line 221"/>
                  <p:cNvSpPr>
                    <a:spLocks noChangeShapeType="1"/>
                  </p:cNvSpPr>
                  <p:nvPr/>
                </p:nvSpPr>
                <p:spPr bwMode="auto">
                  <a:xfrm rot="1080000">
                    <a:off x="4986" y="41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62" name="Line 222"/>
                  <p:cNvSpPr>
                    <a:spLocks noChangeShapeType="1"/>
                  </p:cNvSpPr>
                  <p:nvPr/>
                </p:nvSpPr>
                <p:spPr bwMode="auto">
                  <a:xfrm rot="1680000">
                    <a:off x="5174" y="426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63" name="Line 223"/>
                  <p:cNvSpPr>
                    <a:spLocks noChangeShapeType="1"/>
                  </p:cNvSpPr>
                  <p:nvPr/>
                </p:nvSpPr>
                <p:spPr bwMode="auto">
                  <a:xfrm rot="2160000">
                    <a:off x="5349" y="437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64" name="Line 224"/>
                  <p:cNvSpPr>
                    <a:spLocks noChangeShapeType="1"/>
                  </p:cNvSpPr>
                  <p:nvPr/>
                </p:nvSpPr>
                <p:spPr bwMode="auto">
                  <a:xfrm rot="2520000">
                    <a:off x="5519" y="449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65" name="Line 225"/>
                  <p:cNvSpPr>
                    <a:spLocks noChangeShapeType="1"/>
                  </p:cNvSpPr>
                  <p:nvPr/>
                </p:nvSpPr>
                <p:spPr bwMode="auto">
                  <a:xfrm rot="2773540">
                    <a:off x="5672" y="4644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66" name="Line 226"/>
                  <p:cNvSpPr>
                    <a:spLocks noChangeShapeType="1"/>
                  </p:cNvSpPr>
                  <p:nvPr/>
                </p:nvSpPr>
                <p:spPr bwMode="auto">
                  <a:xfrm rot="3253540">
                    <a:off x="5810" y="482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67" name="Line 227"/>
                  <p:cNvSpPr>
                    <a:spLocks noChangeShapeType="1"/>
                  </p:cNvSpPr>
                  <p:nvPr/>
                </p:nvSpPr>
                <p:spPr bwMode="auto">
                  <a:xfrm rot="3853540">
                    <a:off x="5907" y="49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68" name="Line 228"/>
                  <p:cNvSpPr>
                    <a:spLocks noChangeShapeType="1"/>
                  </p:cNvSpPr>
                  <p:nvPr/>
                </p:nvSpPr>
                <p:spPr bwMode="auto">
                  <a:xfrm rot="4453540">
                    <a:off x="5986" y="519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69" name="Line 229"/>
                  <p:cNvSpPr>
                    <a:spLocks noChangeShapeType="1"/>
                  </p:cNvSpPr>
                  <p:nvPr/>
                </p:nvSpPr>
                <p:spPr bwMode="auto">
                  <a:xfrm rot="4933540">
                    <a:off x="6027" y="53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70" name="Line 230"/>
                  <p:cNvSpPr>
                    <a:spLocks noChangeShapeType="1"/>
                  </p:cNvSpPr>
                  <p:nvPr/>
                </p:nvSpPr>
                <p:spPr bwMode="auto">
                  <a:xfrm rot="5293540">
                    <a:off x="6047" y="560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71" name="Line 231"/>
                  <p:cNvSpPr>
                    <a:spLocks noChangeShapeType="1"/>
                  </p:cNvSpPr>
                  <p:nvPr/>
                </p:nvSpPr>
                <p:spPr bwMode="auto">
                  <a:xfrm rot="5734343">
                    <a:off x="6035" y="581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72" name="Line 232"/>
                  <p:cNvSpPr>
                    <a:spLocks noChangeShapeType="1"/>
                  </p:cNvSpPr>
                  <p:nvPr/>
                </p:nvSpPr>
                <p:spPr bwMode="auto">
                  <a:xfrm rot="6214343">
                    <a:off x="5996" y="602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73" name="Line 233"/>
                  <p:cNvSpPr>
                    <a:spLocks noChangeShapeType="1"/>
                  </p:cNvSpPr>
                  <p:nvPr/>
                </p:nvSpPr>
                <p:spPr bwMode="auto">
                  <a:xfrm rot="6814343">
                    <a:off x="5925" y="621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74" name="Line 234"/>
                  <p:cNvSpPr>
                    <a:spLocks noChangeShapeType="1"/>
                  </p:cNvSpPr>
                  <p:nvPr/>
                </p:nvSpPr>
                <p:spPr bwMode="auto">
                  <a:xfrm rot="7414343">
                    <a:off x="5836" y="639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75" name="Line 235"/>
                  <p:cNvSpPr>
                    <a:spLocks noChangeShapeType="1"/>
                  </p:cNvSpPr>
                  <p:nvPr/>
                </p:nvSpPr>
                <p:spPr bwMode="auto">
                  <a:xfrm rot="7894343">
                    <a:off x="5710" y="6555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76" name="Line 236"/>
                  <p:cNvSpPr>
                    <a:spLocks noChangeShapeType="1"/>
                  </p:cNvSpPr>
                  <p:nvPr/>
                </p:nvSpPr>
                <p:spPr bwMode="auto">
                  <a:xfrm rot="8254343">
                    <a:off x="5576" y="6713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77" name="Line 237"/>
                  <p:cNvSpPr>
                    <a:spLocks noChangeShapeType="1"/>
                  </p:cNvSpPr>
                  <p:nvPr/>
                </p:nvSpPr>
                <p:spPr bwMode="auto">
                  <a:xfrm rot="8507883">
                    <a:off x="5401" y="684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78" name="Line 238"/>
                  <p:cNvSpPr>
                    <a:spLocks noChangeShapeType="1"/>
                  </p:cNvSpPr>
                  <p:nvPr/>
                </p:nvSpPr>
                <p:spPr bwMode="auto">
                  <a:xfrm rot="8987883">
                    <a:off x="5213" y="695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79" name="Line 239"/>
                  <p:cNvSpPr>
                    <a:spLocks noChangeShapeType="1"/>
                  </p:cNvSpPr>
                  <p:nvPr/>
                </p:nvSpPr>
                <p:spPr bwMode="auto">
                  <a:xfrm rot="9587883">
                    <a:off x="5027" y="703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80" name="Line 240"/>
                  <p:cNvSpPr>
                    <a:spLocks noChangeShapeType="1"/>
                  </p:cNvSpPr>
                  <p:nvPr/>
                </p:nvSpPr>
                <p:spPr bwMode="auto">
                  <a:xfrm rot="10080000">
                    <a:off x="4823" y="709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81" name="Line 241"/>
                  <p:cNvSpPr>
                    <a:spLocks noChangeShapeType="1"/>
                  </p:cNvSpPr>
                  <p:nvPr/>
                </p:nvSpPr>
                <p:spPr bwMode="auto">
                  <a:xfrm rot="10667883">
                    <a:off x="4604" y="713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7" name="Group 242"/>
                <p:cNvGrpSpPr>
                  <a:grpSpLocks/>
                </p:cNvGrpSpPr>
                <p:nvPr/>
              </p:nvGrpSpPr>
              <p:grpSpPr bwMode="auto">
                <a:xfrm rot="21600000" flipH="1" flipV="1">
                  <a:off x="1725" y="1608"/>
                  <a:ext cx="1651" cy="3425"/>
                  <a:chOff x="4590" y="4127"/>
                  <a:chExt cx="1557" cy="3005"/>
                </a:xfrm>
              </p:grpSpPr>
              <p:sp>
                <p:nvSpPr>
                  <p:cNvPr id="215283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4590" y="412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84" name="Line 244"/>
                  <p:cNvSpPr>
                    <a:spLocks noChangeShapeType="1"/>
                  </p:cNvSpPr>
                  <p:nvPr/>
                </p:nvSpPr>
                <p:spPr bwMode="auto">
                  <a:xfrm rot="480000">
                    <a:off x="4791" y="414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85" name="Line 245"/>
                  <p:cNvSpPr>
                    <a:spLocks noChangeShapeType="1"/>
                  </p:cNvSpPr>
                  <p:nvPr/>
                </p:nvSpPr>
                <p:spPr bwMode="auto">
                  <a:xfrm rot="1080000">
                    <a:off x="4986" y="41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86" name="Line 246"/>
                  <p:cNvSpPr>
                    <a:spLocks noChangeShapeType="1"/>
                  </p:cNvSpPr>
                  <p:nvPr/>
                </p:nvSpPr>
                <p:spPr bwMode="auto">
                  <a:xfrm rot="1680000">
                    <a:off x="5174" y="426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87" name="Line 247"/>
                  <p:cNvSpPr>
                    <a:spLocks noChangeShapeType="1"/>
                  </p:cNvSpPr>
                  <p:nvPr/>
                </p:nvSpPr>
                <p:spPr bwMode="auto">
                  <a:xfrm rot="2160000">
                    <a:off x="5349" y="437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88" name="Line 248"/>
                  <p:cNvSpPr>
                    <a:spLocks noChangeShapeType="1"/>
                  </p:cNvSpPr>
                  <p:nvPr/>
                </p:nvSpPr>
                <p:spPr bwMode="auto">
                  <a:xfrm rot="2520000">
                    <a:off x="5519" y="449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89" name="Line 249"/>
                  <p:cNvSpPr>
                    <a:spLocks noChangeShapeType="1"/>
                  </p:cNvSpPr>
                  <p:nvPr/>
                </p:nvSpPr>
                <p:spPr bwMode="auto">
                  <a:xfrm rot="2773540">
                    <a:off x="5672" y="4644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90" name="Line 250"/>
                  <p:cNvSpPr>
                    <a:spLocks noChangeShapeType="1"/>
                  </p:cNvSpPr>
                  <p:nvPr/>
                </p:nvSpPr>
                <p:spPr bwMode="auto">
                  <a:xfrm rot="3253540">
                    <a:off x="5810" y="482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91" name="Line 251"/>
                  <p:cNvSpPr>
                    <a:spLocks noChangeShapeType="1"/>
                  </p:cNvSpPr>
                  <p:nvPr/>
                </p:nvSpPr>
                <p:spPr bwMode="auto">
                  <a:xfrm rot="3853540">
                    <a:off x="5907" y="49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92" name="Line 252"/>
                  <p:cNvSpPr>
                    <a:spLocks noChangeShapeType="1"/>
                  </p:cNvSpPr>
                  <p:nvPr/>
                </p:nvSpPr>
                <p:spPr bwMode="auto">
                  <a:xfrm rot="4453540">
                    <a:off x="5986" y="519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93" name="Line 253"/>
                  <p:cNvSpPr>
                    <a:spLocks noChangeShapeType="1"/>
                  </p:cNvSpPr>
                  <p:nvPr/>
                </p:nvSpPr>
                <p:spPr bwMode="auto">
                  <a:xfrm rot="4933540">
                    <a:off x="6027" y="53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94" name="Line 254"/>
                  <p:cNvSpPr>
                    <a:spLocks noChangeShapeType="1"/>
                  </p:cNvSpPr>
                  <p:nvPr/>
                </p:nvSpPr>
                <p:spPr bwMode="auto">
                  <a:xfrm rot="5293540">
                    <a:off x="6047" y="560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95" name="Line 255"/>
                  <p:cNvSpPr>
                    <a:spLocks noChangeShapeType="1"/>
                  </p:cNvSpPr>
                  <p:nvPr/>
                </p:nvSpPr>
                <p:spPr bwMode="auto">
                  <a:xfrm rot="5734343">
                    <a:off x="6035" y="581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96" name="Line 256"/>
                  <p:cNvSpPr>
                    <a:spLocks noChangeShapeType="1"/>
                  </p:cNvSpPr>
                  <p:nvPr/>
                </p:nvSpPr>
                <p:spPr bwMode="auto">
                  <a:xfrm rot="6214343">
                    <a:off x="5996" y="602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97" name="Line 257"/>
                  <p:cNvSpPr>
                    <a:spLocks noChangeShapeType="1"/>
                  </p:cNvSpPr>
                  <p:nvPr/>
                </p:nvSpPr>
                <p:spPr bwMode="auto">
                  <a:xfrm rot="6814343">
                    <a:off x="5925" y="621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98" name="Line 258"/>
                  <p:cNvSpPr>
                    <a:spLocks noChangeShapeType="1"/>
                  </p:cNvSpPr>
                  <p:nvPr/>
                </p:nvSpPr>
                <p:spPr bwMode="auto">
                  <a:xfrm rot="7414343">
                    <a:off x="5836" y="639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99" name="Line 259"/>
                  <p:cNvSpPr>
                    <a:spLocks noChangeShapeType="1"/>
                  </p:cNvSpPr>
                  <p:nvPr/>
                </p:nvSpPr>
                <p:spPr bwMode="auto">
                  <a:xfrm rot="7894343">
                    <a:off x="5710" y="6555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00" name="Line 260"/>
                  <p:cNvSpPr>
                    <a:spLocks noChangeShapeType="1"/>
                  </p:cNvSpPr>
                  <p:nvPr/>
                </p:nvSpPr>
                <p:spPr bwMode="auto">
                  <a:xfrm rot="8254343">
                    <a:off x="5576" y="6713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01" name="Line 261"/>
                  <p:cNvSpPr>
                    <a:spLocks noChangeShapeType="1"/>
                  </p:cNvSpPr>
                  <p:nvPr/>
                </p:nvSpPr>
                <p:spPr bwMode="auto">
                  <a:xfrm rot="8507883">
                    <a:off x="5401" y="684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02" name="Line 262"/>
                  <p:cNvSpPr>
                    <a:spLocks noChangeShapeType="1"/>
                  </p:cNvSpPr>
                  <p:nvPr/>
                </p:nvSpPr>
                <p:spPr bwMode="auto">
                  <a:xfrm rot="8987883">
                    <a:off x="5213" y="695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03" name="Line 263"/>
                  <p:cNvSpPr>
                    <a:spLocks noChangeShapeType="1"/>
                  </p:cNvSpPr>
                  <p:nvPr/>
                </p:nvSpPr>
                <p:spPr bwMode="auto">
                  <a:xfrm rot="9587883">
                    <a:off x="5027" y="703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04" name="Line 264"/>
                  <p:cNvSpPr>
                    <a:spLocks noChangeShapeType="1"/>
                  </p:cNvSpPr>
                  <p:nvPr/>
                </p:nvSpPr>
                <p:spPr bwMode="auto">
                  <a:xfrm rot="10080000">
                    <a:off x="4823" y="709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05" name="Line 265"/>
                  <p:cNvSpPr>
                    <a:spLocks noChangeShapeType="1"/>
                  </p:cNvSpPr>
                  <p:nvPr/>
                </p:nvSpPr>
                <p:spPr bwMode="auto">
                  <a:xfrm rot="10667883">
                    <a:off x="4604" y="713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8" name="Group 266"/>
                <p:cNvGrpSpPr>
                  <a:grpSpLocks/>
                </p:cNvGrpSpPr>
                <p:nvPr/>
              </p:nvGrpSpPr>
              <p:grpSpPr bwMode="auto">
                <a:xfrm rot="10800000" flipH="1" flipV="1">
                  <a:off x="3412" y="1597"/>
                  <a:ext cx="1691" cy="3277"/>
                  <a:chOff x="4590" y="4127"/>
                  <a:chExt cx="1557" cy="3005"/>
                </a:xfrm>
              </p:grpSpPr>
              <p:sp>
                <p:nvSpPr>
                  <p:cNvPr id="215307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4590" y="412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08" name="Line 268"/>
                  <p:cNvSpPr>
                    <a:spLocks noChangeShapeType="1"/>
                  </p:cNvSpPr>
                  <p:nvPr/>
                </p:nvSpPr>
                <p:spPr bwMode="auto">
                  <a:xfrm rot="480000">
                    <a:off x="4791" y="414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09" name="Line 269"/>
                  <p:cNvSpPr>
                    <a:spLocks noChangeShapeType="1"/>
                  </p:cNvSpPr>
                  <p:nvPr/>
                </p:nvSpPr>
                <p:spPr bwMode="auto">
                  <a:xfrm rot="1080000">
                    <a:off x="4986" y="41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10" name="Line 270"/>
                  <p:cNvSpPr>
                    <a:spLocks noChangeShapeType="1"/>
                  </p:cNvSpPr>
                  <p:nvPr/>
                </p:nvSpPr>
                <p:spPr bwMode="auto">
                  <a:xfrm rot="1680000">
                    <a:off x="5174" y="426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11" name="Line 271"/>
                  <p:cNvSpPr>
                    <a:spLocks noChangeShapeType="1"/>
                  </p:cNvSpPr>
                  <p:nvPr/>
                </p:nvSpPr>
                <p:spPr bwMode="auto">
                  <a:xfrm rot="2160000">
                    <a:off x="5349" y="437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12" name="Line 272"/>
                  <p:cNvSpPr>
                    <a:spLocks noChangeShapeType="1"/>
                  </p:cNvSpPr>
                  <p:nvPr/>
                </p:nvSpPr>
                <p:spPr bwMode="auto">
                  <a:xfrm rot="2520000">
                    <a:off x="5519" y="449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13" name="Line 273"/>
                  <p:cNvSpPr>
                    <a:spLocks noChangeShapeType="1"/>
                  </p:cNvSpPr>
                  <p:nvPr/>
                </p:nvSpPr>
                <p:spPr bwMode="auto">
                  <a:xfrm rot="2773540">
                    <a:off x="5672" y="4644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14" name="Line 274"/>
                  <p:cNvSpPr>
                    <a:spLocks noChangeShapeType="1"/>
                  </p:cNvSpPr>
                  <p:nvPr/>
                </p:nvSpPr>
                <p:spPr bwMode="auto">
                  <a:xfrm rot="3253540">
                    <a:off x="5810" y="482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15" name="Line 275"/>
                  <p:cNvSpPr>
                    <a:spLocks noChangeShapeType="1"/>
                  </p:cNvSpPr>
                  <p:nvPr/>
                </p:nvSpPr>
                <p:spPr bwMode="auto">
                  <a:xfrm rot="3853540">
                    <a:off x="5907" y="49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16" name="Line 276"/>
                  <p:cNvSpPr>
                    <a:spLocks noChangeShapeType="1"/>
                  </p:cNvSpPr>
                  <p:nvPr/>
                </p:nvSpPr>
                <p:spPr bwMode="auto">
                  <a:xfrm rot="4453540">
                    <a:off x="5986" y="519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17" name="Line 277"/>
                  <p:cNvSpPr>
                    <a:spLocks noChangeShapeType="1"/>
                  </p:cNvSpPr>
                  <p:nvPr/>
                </p:nvSpPr>
                <p:spPr bwMode="auto">
                  <a:xfrm rot="4933540">
                    <a:off x="6027" y="53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18" name="Line 278"/>
                  <p:cNvSpPr>
                    <a:spLocks noChangeShapeType="1"/>
                  </p:cNvSpPr>
                  <p:nvPr/>
                </p:nvSpPr>
                <p:spPr bwMode="auto">
                  <a:xfrm rot="5293540">
                    <a:off x="6047" y="560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19" name="Line 279"/>
                  <p:cNvSpPr>
                    <a:spLocks noChangeShapeType="1"/>
                  </p:cNvSpPr>
                  <p:nvPr/>
                </p:nvSpPr>
                <p:spPr bwMode="auto">
                  <a:xfrm rot="5734343">
                    <a:off x="6035" y="581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20" name="Line 280"/>
                  <p:cNvSpPr>
                    <a:spLocks noChangeShapeType="1"/>
                  </p:cNvSpPr>
                  <p:nvPr/>
                </p:nvSpPr>
                <p:spPr bwMode="auto">
                  <a:xfrm rot="6214343">
                    <a:off x="5996" y="602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21" name="Line 281"/>
                  <p:cNvSpPr>
                    <a:spLocks noChangeShapeType="1"/>
                  </p:cNvSpPr>
                  <p:nvPr/>
                </p:nvSpPr>
                <p:spPr bwMode="auto">
                  <a:xfrm rot="6814343">
                    <a:off x="5925" y="621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22" name="Line 282"/>
                  <p:cNvSpPr>
                    <a:spLocks noChangeShapeType="1"/>
                  </p:cNvSpPr>
                  <p:nvPr/>
                </p:nvSpPr>
                <p:spPr bwMode="auto">
                  <a:xfrm rot="7414343">
                    <a:off x="5836" y="639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23" name="Line 283"/>
                  <p:cNvSpPr>
                    <a:spLocks noChangeShapeType="1"/>
                  </p:cNvSpPr>
                  <p:nvPr/>
                </p:nvSpPr>
                <p:spPr bwMode="auto">
                  <a:xfrm rot="7894343">
                    <a:off x="5710" y="6555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24" name="Line 284"/>
                  <p:cNvSpPr>
                    <a:spLocks noChangeShapeType="1"/>
                  </p:cNvSpPr>
                  <p:nvPr/>
                </p:nvSpPr>
                <p:spPr bwMode="auto">
                  <a:xfrm rot="8254343">
                    <a:off x="5576" y="6713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25" name="Line 285"/>
                  <p:cNvSpPr>
                    <a:spLocks noChangeShapeType="1"/>
                  </p:cNvSpPr>
                  <p:nvPr/>
                </p:nvSpPr>
                <p:spPr bwMode="auto">
                  <a:xfrm rot="8507883">
                    <a:off x="5401" y="684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26" name="Line 286"/>
                  <p:cNvSpPr>
                    <a:spLocks noChangeShapeType="1"/>
                  </p:cNvSpPr>
                  <p:nvPr/>
                </p:nvSpPr>
                <p:spPr bwMode="auto">
                  <a:xfrm rot="8987883">
                    <a:off x="5213" y="695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27" name="Line 287"/>
                  <p:cNvSpPr>
                    <a:spLocks noChangeShapeType="1"/>
                  </p:cNvSpPr>
                  <p:nvPr/>
                </p:nvSpPr>
                <p:spPr bwMode="auto">
                  <a:xfrm rot="9587883">
                    <a:off x="5027" y="703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28" name="Line 288"/>
                  <p:cNvSpPr>
                    <a:spLocks noChangeShapeType="1"/>
                  </p:cNvSpPr>
                  <p:nvPr/>
                </p:nvSpPr>
                <p:spPr bwMode="auto">
                  <a:xfrm rot="10080000">
                    <a:off x="4823" y="709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29" name="Line 289"/>
                  <p:cNvSpPr>
                    <a:spLocks noChangeShapeType="1"/>
                  </p:cNvSpPr>
                  <p:nvPr/>
                </p:nvSpPr>
                <p:spPr bwMode="auto">
                  <a:xfrm rot="10667883">
                    <a:off x="4604" y="713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9" name="Group 290"/>
                <p:cNvGrpSpPr>
                  <a:grpSpLocks/>
                </p:cNvGrpSpPr>
                <p:nvPr/>
              </p:nvGrpSpPr>
              <p:grpSpPr bwMode="auto">
                <a:xfrm rot="21600000" flipH="1" flipV="1">
                  <a:off x="1894" y="1749"/>
                  <a:ext cx="1487" cy="3106"/>
                  <a:chOff x="4590" y="4127"/>
                  <a:chExt cx="1557" cy="3005"/>
                </a:xfrm>
              </p:grpSpPr>
              <p:sp>
                <p:nvSpPr>
                  <p:cNvPr id="215331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4590" y="412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32" name="Line 292"/>
                  <p:cNvSpPr>
                    <a:spLocks noChangeShapeType="1"/>
                  </p:cNvSpPr>
                  <p:nvPr/>
                </p:nvSpPr>
                <p:spPr bwMode="auto">
                  <a:xfrm rot="480000">
                    <a:off x="4791" y="414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33" name="Line 293"/>
                  <p:cNvSpPr>
                    <a:spLocks noChangeShapeType="1"/>
                  </p:cNvSpPr>
                  <p:nvPr/>
                </p:nvSpPr>
                <p:spPr bwMode="auto">
                  <a:xfrm rot="1080000">
                    <a:off x="4986" y="41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34" name="Line 294"/>
                  <p:cNvSpPr>
                    <a:spLocks noChangeShapeType="1"/>
                  </p:cNvSpPr>
                  <p:nvPr/>
                </p:nvSpPr>
                <p:spPr bwMode="auto">
                  <a:xfrm rot="1680000">
                    <a:off x="5174" y="426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35" name="Line 295"/>
                  <p:cNvSpPr>
                    <a:spLocks noChangeShapeType="1"/>
                  </p:cNvSpPr>
                  <p:nvPr/>
                </p:nvSpPr>
                <p:spPr bwMode="auto">
                  <a:xfrm rot="2160000">
                    <a:off x="5349" y="437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36" name="Line 296"/>
                  <p:cNvSpPr>
                    <a:spLocks noChangeShapeType="1"/>
                  </p:cNvSpPr>
                  <p:nvPr/>
                </p:nvSpPr>
                <p:spPr bwMode="auto">
                  <a:xfrm rot="2520000">
                    <a:off x="5519" y="449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37" name="Line 297"/>
                  <p:cNvSpPr>
                    <a:spLocks noChangeShapeType="1"/>
                  </p:cNvSpPr>
                  <p:nvPr/>
                </p:nvSpPr>
                <p:spPr bwMode="auto">
                  <a:xfrm rot="2773540">
                    <a:off x="5672" y="4644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38" name="Line 298"/>
                  <p:cNvSpPr>
                    <a:spLocks noChangeShapeType="1"/>
                  </p:cNvSpPr>
                  <p:nvPr/>
                </p:nvSpPr>
                <p:spPr bwMode="auto">
                  <a:xfrm rot="3253540">
                    <a:off x="5810" y="482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39" name="Line 299"/>
                  <p:cNvSpPr>
                    <a:spLocks noChangeShapeType="1"/>
                  </p:cNvSpPr>
                  <p:nvPr/>
                </p:nvSpPr>
                <p:spPr bwMode="auto">
                  <a:xfrm rot="3853540">
                    <a:off x="5907" y="49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40" name="Line 300"/>
                  <p:cNvSpPr>
                    <a:spLocks noChangeShapeType="1"/>
                  </p:cNvSpPr>
                  <p:nvPr/>
                </p:nvSpPr>
                <p:spPr bwMode="auto">
                  <a:xfrm rot="4453540">
                    <a:off x="5986" y="519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41" name="Line 301"/>
                  <p:cNvSpPr>
                    <a:spLocks noChangeShapeType="1"/>
                  </p:cNvSpPr>
                  <p:nvPr/>
                </p:nvSpPr>
                <p:spPr bwMode="auto">
                  <a:xfrm rot="4933540">
                    <a:off x="6027" y="53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42" name="Line 302"/>
                  <p:cNvSpPr>
                    <a:spLocks noChangeShapeType="1"/>
                  </p:cNvSpPr>
                  <p:nvPr/>
                </p:nvSpPr>
                <p:spPr bwMode="auto">
                  <a:xfrm rot="5293540">
                    <a:off x="6047" y="560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43" name="Line 303"/>
                  <p:cNvSpPr>
                    <a:spLocks noChangeShapeType="1"/>
                  </p:cNvSpPr>
                  <p:nvPr/>
                </p:nvSpPr>
                <p:spPr bwMode="auto">
                  <a:xfrm rot="5734343">
                    <a:off x="6035" y="581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44" name="Line 304"/>
                  <p:cNvSpPr>
                    <a:spLocks noChangeShapeType="1"/>
                  </p:cNvSpPr>
                  <p:nvPr/>
                </p:nvSpPr>
                <p:spPr bwMode="auto">
                  <a:xfrm rot="6214343">
                    <a:off x="5996" y="602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45" name="Line 305"/>
                  <p:cNvSpPr>
                    <a:spLocks noChangeShapeType="1"/>
                  </p:cNvSpPr>
                  <p:nvPr/>
                </p:nvSpPr>
                <p:spPr bwMode="auto">
                  <a:xfrm rot="6814343">
                    <a:off x="5925" y="621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46" name="Line 306"/>
                  <p:cNvSpPr>
                    <a:spLocks noChangeShapeType="1"/>
                  </p:cNvSpPr>
                  <p:nvPr/>
                </p:nvSpPr>
                <p:spPr bwMode="auto">
                  <a:xfrm rot="7414343">
                    <a:off x="5836" y="639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47" name="Line 307"/>
                  <p:cNvSpPr>
                    <a:spLocks noChangeShapeType="1"/>
                  </p:cNvSpPr>
                  <p:nvPr/>
                </p:nvSpPr>
                <p:spPr bwMode="auto">
                  <a:xfrm rot="7894343">
                    <a:off x="5710" y="6555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48" name="Line 308"/>
                  <p:cNvSpPr>
                    <a:spLocks noChangeShapeType="1"/>
                  </p:cNvSpPr>
                  <p:nvPr/>
                </p:nvSpPr>
                <p:spPr bwMode="auto">
                  <a:xfrm rot="8254343">
                    <a:off x="5576" y="6713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49" name="Line 309"/>
                  <p:cNvSpPr>
                    <a:spLocks noChangeShapeType="1"/>
                  </p:cNvSpPr>
                  <p:nvPr/>
                </p:nvSpPr>
                <p:spPr bwMode="auto">
                  <a:xfrm rot="8507883">
                    <a:off x="5401" y="684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50" name="Line 310"/>
                  <p:cNvSpPr>
                    <a:spLocks noChangeShapeType="1"/>
                  </p:cNvSpPr>
                  <p:nvPr/>
                </p:nvSpPr>
                <p:spPr bwMode="auto">
                  <a:xfrm rot="8987883">
                    <a:off x="5213" y="695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51" name="Line 311"/>
                  <p:cNvSpPr>
                    <a:spLocks noChangeShapeType="1"/>
                  </p:cNvSpPr>
                  <p:nvPr/>
                </p:nvSpPr>
                <p:spPr bwMode="auto">
                  <a:xfrm rot="9587883">
                    <a:off x="5027" y="703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52" name="Line 312"/>
                  <p:cNvSpPr>
                    <a:spLocks noChangeShapeType="1"/>
                  </p:cNvSpPr>
                  <p:nvPr/>
                </p:nvSpPr>
                <p:spPr bwMode="auto">
                  <a:xfrm rot="10080000">
                    <a:off x="4823" y="709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53" name="Line 313"/>
                  <p:cNvSpPr>
                    <a:spLocks noChangeShapeType="1"/>
                  </p:cNvSpPr>
                  <p:nvPr/>
                </p:nvSpPr>
                <p:spPr bwMode="auto">
                  <a:xfrm rot="10667883">
                    <a:off x="4604" y="713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2" name="Group 314"/>
                <p:cNvGrpSpPr>
                  <a:grpSpLocks/>
                </p:cNvGrpSpPr>
                <p:nvPr/>
              </p:nvGrpSpPr>
              <p:grpSpPr bwMode="auto">
                <a:xfrm>
                  <a:off x="2024" y="1742"/>
                  <a:ext cx="2928" cy="2956"/>
                  <a:chOff x="9324" y="5122"/>
                  <a:chExt cx="1806" cy="1730"/>
                </a:xfrm>
              </p:grpSpPr>
              <p:sp>
                <p:nvSpPr>
                  <p:cNvPr id="215355" name="Arc 315"/>
                  <p:cNvSpPr>
                    <a:spLocks/>
                  </p:cNvSpPr>
                  <p:nvPr/>
                </p:nvSpPr>
                <p:spPr bwMode="auto">
                  <a:xfrm>
                    <a:off x="10185" y="5122"/>
                    <a:ext cx="945" cy="172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200"/>
                      <a:gd name="T2" fmla="*/ 39 w 21600"/>
                      <a:gd name="T3" fmla="*/ 43200 h 43200"/>
                      <a:gd name="T4" fmla="*/ 0 w 216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14"/>
                          <a:pt x="11953" y="43178"/>
                          <a:pt x="38" y="43199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14"/>
                          <a:pt x="11953" y="43178"/>
                          <a:pt x="38" y="4319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56" name="Arc 316"/>
                  <p:cNvSpPr>
                    <a:spLocks/>
                  </p:cNvSpPr>
                  <p:nvPr/>
                </p:nvSpPr>
                <p:spPr bwMode="auto">
                  <a:xfrm rot="10800000">
                    <a:off x="9324" y="5199"/>
                    <a:ext cx="857" cy="165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200"/>
                      <a:gd name="T2" fmla="*/ 39 w 21600"/>
                      <a:gd name="T3" fmla="*/ 43200 h 43200"/>
                      <a:gd name="T4" fmla="*/ 0 w 216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14"/>
                          <a:pt x="11953" y="43178"/>
                          <a:pt x="38" y="43199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14"/>
                          <a:pt x="11953" y="43178"/>
                          <a:pt x="38" y="4319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57" name="Arc 317"/>
                  <p:cNvSpPr>
                    <a:spLocks/>
                  </p:cNvSpPr>
                  <p:nvPr/>
                </p:nvSpPr>
                <p:spPr bwMode="auto">
                  <a:xfrm rot="21600000">
                    <a:off x="10188" y="5201"/>
                    <a:ext cx="857" cy="156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200"/>
                      <a:gd name="T2" fmla="*/ 39 w 21600"/>
                      <a:gd name="T3" fmla="*/ 43200 h 43200"/>
                      <a:gd name="T4" fmla="*/ 0 w 216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14"/>
                          <a:pt x="11953" y="43178"/>
                          <a:pt x="38" y="43199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14"/>
                          <a:pt x="11953" y="43178"/>
                          <a:pt x="38" y="4319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58" name="Arc 318"/>
                  <p:cNvSpPr>
                    <a:spLocks/>
                  </p:cNvSpPr>
                  <p:nvPr/>
                </p:nvSpPr>
                <p:spPr bwMode="auto">
                  <a:xfrm rot="32400000">
                    <a:off x="9428" y="5281"/>
                    <a:ext cx="769" cy="14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47"/>
                      <a:gd name="T2" fmla="*/ 1507 w 21600"/>
                      <a:gd name="T3" fmla="*/ 43147 h 43147"/>
                      <a:gd name="T4" fmla="*/ 0 w 21600"/>
                      <a:gd name="T5" fmla="*/ 21600 h 43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4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</a:path>
                      <a:path w="21600" h="4314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59" name="Arc 319"/>
                  <p:cNvSpPr>
                    <a:spLocks/>
                  </p:cNvSpPr>
                  <p:nvPr/>
                </p:nvSpPr>
                <p:spPr bwMode="auto">
                  <a:xfrm rot="43200000">
                    <a:off x="10181" y="5282"/>
                    <a:ext cx="769" cy="1399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47"/>
                      <a:gd name="T2" fmla="*/ 1507 w 21600"/>
                      <a:gd name="T3" fmla="*/ 43147 h 43147"/>
                      <a:gd name="T4" fmla="*/ 0 w 21600"/>
                      <a:gd name="T5" fmla="*/ 21600 h 43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4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</a:path>
                      <a:path w="21600" h="4314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60" name="Arc 320"/>
                  <p:cNvSpPr>
                    <a:spLocks/>
                  </p:cNvSpPr>
                  <p:nvPr/>
                </p:nvSpPr>
                <p:spPr bwMode="auto">
                  <a:xfrm rot="54000000">
                    <a:off x="9545" y="5384"/>
                    <a:ext cx="681" cy="1299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47"/>
                      <a:gd name="T2" fmla="*/ 1507 w 21600"/>
                      <a:gd name="T3" fmla="*/ 43147 h 43147"/>
                      <a:gd name="T4" fmla="*/ 0 w 21600"/>
                      <a:gd name="T5" fmla="*/ 21600 h 43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4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</a:path>
                      <a:path w="21600" h="4314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61" name="Arc 321"/>
                  <p:cNvSpPr>
                    <a:spLocks/>
                  </p:cNvSpPr>
                  <p:nvPr/>
                </p:nvSpPr>
                <p:spPr bwMode="auto">
                  <a:xfrm rot="64800000">
                    <a:off x="10198" y="5386"/>
                    <a:ext cx="656" cy="12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47"/>
                      <a:gd name="T2" fmla="*/ 1507 w 21600"/>
                      <a:gd name="T3" fmla="*/ 43147 h 43147"/>
                      <a:gd name="T4" fmla="*/ 0 w 21600"/>
                      <a:gd name="T5" fmla="*/ 21600 h 43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4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</a:path>
                      <a:path w="21600" h="4314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62" name="Arc 322"/>
                  <p:cNvSpPr>
                    <a:spLocks/>
                  </p:cNvSpPr>
                  <p:nvPr/>
                </p:nvSpPr>
                <p:spPr bwMode="auto">
                  <a:xfrm rot="75600000">
                    <a:off x="9649" y="5475"/>
                    <a:ext cx="581" cy="112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47"/>
                      <a:gd name="T2" fmla="*/ 1507 w 21600"/>
                      <a:gd name="T3" fmla="*/ 43147 h 43147"/>
                      <a:gd name="T4" fmla="*/ 0 w 21600"/>
                      <a:gd name="T5" fmla="*/ 21600 h 43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4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</a:path>
                      <a:path w="21600" h="4314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63" name="Arc 323"/>
                  <p:cNvSpPr>
                    <a:spLocks/>
                  </p:cNvSpPr>
                  <p:nvPr/>
                </p:nvSpPr>
                <p:spPr bwMode="auto">
                  <a:xfrm rot="86400000">
                    <a:off x="10202" y="5477"/>
                    <a:ext cx="543" cy="10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47"/>
                      <a:gd name="T2" fmla="*/ 1507 w 21600"/>
                      <a:gd name="T3" fmla="*/ 43147 h 43147"/>
                      <a:gd name="T4" fmla="*/ 0 w 21600"/>
                      <a:gd name="T5" fmla="*/ 21600 h 43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4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</a:path>
                      <a:path w="21600" h="4314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64" name="Arc 324"/>
                  <p:cNvSpPr>
                    <a:spLocks/>
                  </p:cNvSpPr>
                  <p:nvPr/>
                </p:nvSpPr>
                <p:spPr bwMode="auto">
                  <a:xfrm rot="97200000">
                    <a:off x="9754" y="5581"/>
                    <a:ext cx="480" cy="91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47"/>
                      <a:gd name="T2" fmla="*/ 1507 w 21600"/>
                      <a:gd name="T3" fmla="*/ 43147 h 43147"/>
                      <a:gd name="T4" fmla="*/ 0 w 21600"/>
                      <a:gd name="T5" fmla="*/ 21600 h 43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4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</a:path>
                      <a:path w="21600" h="4314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65" name="Arc 325"/>
                  <p:cNvSpPr>
                    <a:spLocks/>
                  </p:cNvSpPr>
                  <p:nvPr/>
                </p:nvSpPr>
                <p:spPr bwMode="auto">
                  <a:xfrm rot="108000000">
                    <a:off x="10176" y="5587"/>
                    <a:ext cx="455" cy="81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47"/>
                      <a:gd name="T2" fmla="*/ 1507 w 21600"/>
                      <a:gd name="T3" fmla="*/ 43147 h 43147"/>
                      <a:gd name="T4" fmla="*/ 0 w 21600"/>
                      <a:gd name="T5" fmla="*/ 21600 h 43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4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</a:path>
                      <a:path w="21600" h="4314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66" name="Arc 326"/>
                  <p:cNvSpPr>
                    <a:spLocks/>
                  </p:cNvSpPr>
                  <p:nvPr/>
                </p:nvSpPr>
                <p:spPr bwMode="auto">
                  <a:xfrm rot="118800000">
                    <a:off x="9842" y="5680"/>
                    <a:ext cx="379" cy="71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49"/>
                      <a:gd name="T2" fmla="*/ 1481 w 21600"/>
                      <a:gd name="T3" fmla="*/ 43149 h 43149"/>
                      <a:gd name="T4" fmla="*/ 0 w 21600"/>
                      <a:gd name="T5" fmla="*/ 21600 h 43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4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54"/>
                          <a:pt x="12808" y="42370"/>
                          <a:pt x="1481" y="43149"/>
                        </a:cubicBezTo>
                      </a:path>
                      <a:path w="21600" h="4314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54"/>
                          <a:pt x="12808" y="42370"/>
                          <a:pt x="1481" y="431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67" name="Arc 327"/>
                  <p:cNvSpPr>
                    <a:spLocks/>
                  </p:cNvSpPr>
                  <p:nvPr/>
                </p:nvSpPr>
                <p:spPr bwMode="auto">
                  <a:xfrm rot="129600000">
                    <a:off x="10186" y="5686"/>
                    <a:ext cx="353" cy="62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49"/>
                      <a:gd name="T2" fmla="*/ 1481 w 21600"/>
                      <a:gd name="T3" fmla="*/ 43149 h 43149"/>
                      <a:gd name="T4" fmla="*/ 0 w 21600"/>
                      <a:gd name="T5" fmla="*/ 21600 h 43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4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54"/>
                          <a:pt x="12808" y="42370"/>
                          <a:pt x="1481" y="43149"/>
                        </a:cubicBezTo>
                      </a:path>
                      <a:path w="21600" h="4314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54"/>
                          <a:pt x="12808" y="42370"/>
                          <a:pt x="1481" y="431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68" name="Arc 328"/>
                  <p:cNvSpPr>
                    <a:spLocks/>
                  </p:cNvSpPr>
                  <p:nvPr/>
                </p:nvSpPr>
                <p:spPr bwMode="auto">
                  <a:xfrm rot="140400000">
                    <a:off x="9943" y="5787"/>
                    <a:ext cx="316" cy="51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2396"/>
                      <a:gd name="T2" fmla="*/ 5838 w 21600"/>
                      <a:gd name="T3" fmla="*/ 42396 h 42396"/>
                      <a:gd name="T4" fmla="*/ 0 w 21600"/>
                      <a:gd name="T5" fmla="*/ 21600 h 423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2396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1280"/>
                          <a:pt x="15158" y="39779"/>
                          <a:pt x="5838" y="42396"/>
                        </a:cubicBezTo>
                      </a:path>
                      <a:path w="21600" h="42396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1280"/>
                          <a:pt x="15158" y="39779"/>
                          <a:pt x="5838" y="423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69" name="Arc 329"/>
                  <p:cNvSpPr>
                    <a:spLocks/>
                  </p:cNvSpPr>
                  <p:nvPr/>
                </p:nvSpPr>
                <p:spPr bwMode="auto">
                  <a:xfrm rot="151200000">
                    <a:off x="10183" y="5793"/>
                    <a:ext cx="240" cy="4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2396"/>
                      <a:gd name="T2" fmla="*/ 5838 w 21600"/>
                      <a:gd name="T3" fmla="*/ 42396 h 42396"/>
                      <a:gd name="T4" fmla="*/ 0 w 21600"/>
                      <a:gd name="T5" fmla="*/ 21600 h 423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2396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1280"/>
                          <a:pt x="15158" y="39779"/>
                          <a:pt x="5838" y="42396"/>
                        </a:cubicBezTo>
                      </a:path>
                      <a:path w="21600" h="42396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1280"/>
                          <a:pt x="15158" y="39779"/>
                          <a:pt x="5838" y="423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70" name="Arc 330"/>
                  <p:cNvSpPr>
                    <a:spLocks/>
                  </p:cNvSpPr>
                  <p:nvPr/>
                </p:nvSpPr>
                <p:spPr bwMode="auto">
                  <a:xfrm rot="161289023">
                    <a:off x="10056" y="5921"/>
                    <a:ext cx="177" cy="2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2961"/>
                      <a:gd name="T2" fmla="*/ 3201 w 21600"/>
                      <a:gd name="T3" fmla="*/ 42961 h 42961"/>
                      <a:gd name="T4" fmla="*/ 0 w 21600"/>
                      <a:gd name="T5" fmla="*/ 21600 h 429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2961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293"/>
                          <a:pt x="13776" y="41376"/>
                          <a:pt x="3201" y="42961"/>
                        </a:cubicBezTo>
                      </a:path>
                      <a:path w="21600" h="42961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293"/>
                          <a:pt x="13776" y="41376"/>
                          <a:pt x="3201" y="42961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71" name="Arc 331"/>
                  <p:cNvSpPr>
                    <a:spLocks/>
                  </p:cNvSpPr>
                  <p:nvPr/>
                </p:nvSpPr>
                <p:spPr bwMode="auto">
                  <a:xfrm rot="172089023">
                    <a:off x="10189" y="5904"/>
                    <a:ext cx="129" cy="163"/>
                  </a:xfrm>
                  <a:custGeom>
                    <a:avLst/>
                    <a:gdLst>
                      <a:gd name="G0" fmla="+- 3063 0 0"/>
                      <a:gd name="G1" fmla="+- 21600 0 0"/>
                      <a:gd name="G2" fmla="+- 21600 0 0"/>
                      <a:gd name="T0" fmla="*/ 3063 w 24663"/>
                      <a:gd name="T1" fmla="*/ 0 h 43200"/>
                      <a:gd name="T2" fmla="*/ 0 w 24663"/>
                      <a:gd name="T3" fmla="*/ 42982 h 43200"/>
                      <a:gd name="T4" fmla="*/ 3063 w 24663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663" h="43200" fill="none" extrusionOk="0">
                        <a:moveTo>
                          <a:pt x="3062" y="0"/>
                        </a:moveTo>
                        <a:cubicBezTo>
                          <a:pt x="14992" y="0"/>
                          <a:pt x="24663" y="9670"/>
                          <a:pt x="24663" y="21600"/>
                        </a:cubicBezTo>
                        <a:cubicBezTo>
                          <a:pt x="24663" y="33529"/>
                          <a:pt x="14992" y="43200"/>
                          <a:pt x="3063" y="43200"/>
                        </a:cubicBezTo>
                        <a:cubicBezTo>
                          <a:pt x="2038" y="43200"/>
                          <a:pt x="1014" y="43127"/>
                          <a:pt x="0" y="42981"/>
                        </a:cubicBezTo>
                      </a:path>
                      <a:path w="24663" h="43200" stroke="0" extrusionOk="0">
                        <a:moveTo>
                          <a:pt x="3062" y="0"/>
                        </a:moveTo>
                        <a:cubicBezTo>
                          <a:pt x="14992" y="0"/>
                          <a:pt x="24663" y="9670"/>
                          <a:pt x="24663" y="21600"/>
                        </a:cubicBezTo>
                        <a:cubicBezTo>
                          <a:pt x="24663" y="33529"/>
                          <a:pt x="14992" y="43200"/>
                          <a:pt x="3063" y="43200"/>
                        </a:cubicBezTo>
                        <a:cubicBezTo>
                          <a:pt x="2038" y="43200"/>
                          <a:pt x="1014" y="43127"/>
                          <a:pt x="0" y="42981"/>
                        </a:cubicBezTo>
                        <a:lnTo>
                          <a:pt x="306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15372" name="Freeform 332"/>
                <p:cNvSpPr>
                  <a:spLocks/>
                </p:cNvSpPr>
                <p:nvPr/>
              </p:nvSpPr>
              <p:spPr bwMode="auto">
                <a:xfrm>
                  <a:off x="3501" y="1026"/>
                  <a:ext cx="326" cy="225"/>
                </a:xfrm>
                <a:custGeom>
                  <a:avLst/>
                  <a:gdLst/>
                  <a:ahLst/>
                  <a:cxnLst>
                    <a:cxn ang="0">
                      <a:pos x="0" y="225"/>
                    </a:cxn>
                    <a:cxn ang="0">
                      <a:pos x="63" y="100"/>
                    </a:cxn>
                    <a:cxn ang="0">
                      <a:pos x="263" y="62"/>
                    </a:cxn>
                    <a:cxn ang="0">
                      <a:pos x="326" y="0"/>
                    </a:cxn>
                  </a:cxnLst>
                  <a:rect l="0" t="0" r="r" b="b"/>
                  <a:pathLst>
                    <a:path w="326" h="225">
                      <a:moveTo>
                        <a:pt x="0" y="225"/>
                      </a:moveTo>
                      <a:cubicBezTo>
                        <a:pt x="9" y="176"/>
                        <a:pt x="19" y="127"/>
                        <a:pt x="63" y="100"/>
                      </a:cubicBezTo>
                      <a:cubicBezTo>
                        <a:pt x="107" y="73"/>
                        <a:pt x="219" y="79"/>
                        <a:pt x="263" y="62"/>
                      </a:cubicBezTo>
                      <a:cubicBezTo>
                        <a:pt x="307" y="45"/>
                        <a:pt x="309" y="15"/>
                        <a:pt x="326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5373" name="Text Box 333"/>
                <p:cNvSpPr txBox="1">
                  <a:spLocks noChangeArrowheads="1"/>
                </p:cNvSpPr>
                <p:nvPr/>
              </p:nvSpPr>
              <p:spPr bwMode="auto">
                <a:xfrm>
                  <a:off x="3717" y="595"/>
                  <a:ext cx="172" cy="3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5374" name="Text Box 334"/>
                <p:cNvSpPr txBox="1">
                  <a:spLocks noChangeArrowheads="1"/>
                </p:cNvSpPr>
                <p:nvPr/>
              </p:nvSpPr>
              <p:spPr bwMode="auto">
                <a:xfrm>
                  <a:off x="5065" y="1331"/>
                  <a:ext cx="172" cy="3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5375" name="Freeform 335"/>
                <p:cNvSpPr>
                  <a:spLocks/>
                </p:cNvSpPr>
                <p:nvPr/>
              </p:nvSpPr>
              <p:spPr bwMode="auto">
                <a:xfrm rot="13433813">
                  <a:off x="1525" y="4180"/>
                  <a:ext cx="457" cy="400"/>
                </a:xfrm>
                <a:custGeom>
                  <a:avLst/>
                  <a:gdLst/>
                  <a:ahLst/>
                  <a:cxnLst>
                    <a:cxn ang="0">
                      <a:pos x="0" y="225"/>
                    </a:cxn>
                    <a:cxn ang="0">
                      <a:pos x="63" y="100"/>
                    </a:cxn>
                    <a:cxn ang="0">
                      <a:pos x="263" y="62"/>
                    </a:cxn>
                    <a:cxn ang="0">
                      <a:pos x="326" y="0"/>
                    </a:cxn>
                  </a:cxnLst>
                  <a:rect l="0" t="0" r="r" b="b"/>
                  <a:pathLst>
                    <a:path w="326" h="225">
                      <a:moveTo>
                        <a:pt x="0" y="225"/>
                      </a:moveTo>
                      <a:cubicBezTo>
                        <a:pt x="9" y="176"/>
                        <a:pt x="19" y="127"/>
                        <a:pt x="63" y="100"/>
                      </a:cubicBezTo>
                      <a:cubicBezTo>
                        <a:pt x="107" y="73"/>
                        <a:pt x="219" y="79"/>
                        <a:pt x="263" y="62"/>
                      </a:cubicBezTo>
                      <a:cubicBezTo>
                        <a:pt x="307" y="45"/>
                        <a:pt x="309" y="15"/>
                        <a:pt x="326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5376" name="Line 336"/>
                <p:cNvSpPr>
                  <a:spLocks noChangeShapeType="1"/>
                </p:cNvSpPr>
                <p:nvPr/>
              </p:nvSpPr>
              <p:spPr bwMode="auto">
                <a:xfrm rot="2773540">
                  <a:off x="1278" y="3896"/>
                  <a:ext cx="1061" cy="180"/>
                </a:xfrm>
                <a:prstGeom prst="line">
                  <a:avLst/>
                </a:prstGeom>
                <a:noFill/>
                <a:ln w="22225">
                  <a:solidFill>
                    <a:srgbClr val="800000"/>
                  </a:solidFill>
                  <a:prstDash val="dash"/>
                  <a:round/>
                  <a:headEnd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5377" name="Line 337"/>
                <p:cNvSpPr>
                  <a:spLocks noChangeShapeType="1"/>
                </p:cNvSpPr>
                <p:nvPr/>
              </p:nvSpPr>
              <p:spPr bwMode="auto">
                <a:xfrm flipH="1">
                  <a:off x="2120" y="4429"/>
                  <a:ext cx="1152" cy="1"/>
                </a:xfrm>
                <a:prstGeom prst="line">
                  <a:avLst/>
                </a:prstGeom>
                <a:noFill/>
                <a:ln w="22225">
                  <a:solidFill>
                    <a:srgbClr val="800000"/>
                  </a:solidFill>
                  <a:prstDash val="dash"/>
                  <a:round/>
                  <a:headEnd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5379" name="Text Box 339"/>
                <p:cNvSpPr txBox="1">
                  <a:spLocks noChangeArrowheads="1"/>
                </p:cNvSpPr>
                <p:nvPr/>
              </p:nvSpPr>
              <p:spPr bwMode="auto">
                <a:xfrm>
                  <a:off x="1454" y="4634"/>
                  <a:ext cx="798" cy="4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r>
                    <a:rPr kumimoji="0" lang="ru-RU" sz="2400" b="0" i="1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</a:t>
                  </a:r>
                  <a:r>
                    <a:rPr kumimoji="0" lang="en-US" sz="2400" b="0" i="1" u="none" strike="noStrike" cap="none" normalizeH="0" baseline="-2500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Arial" pitchFamily="34" charset="0"/>
                    </a:rPr>
                    <a:t>i</a:t>
                  </a:r>
                  <a:r>
                    <a:rPr kumimoji="0" lang="ru-RU" sz="2400" b="0" i="1" u="none" strike="noStrike" cap="none" normalizeH="0" baseline="-2500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r>
                    <a:rPr lang="ru-RU" sz="2400" i="1" dirty="0" smtClean="0">
                      <a:latin typeface="Times New Roman" pitchFamily="18" charset="0"/>
                      <a:cs typeface="Arial" pitchFamily="34" charset="0"/>
                      <a:sym typeface="Symbol"/>
                    </a:rPr>
                    <a:t> </a:t>
                  </a:r>
                  <a:r>
                    <a:rPr lang="ru-RU" sz="2400" dirty="0" smtClean="0">
                      <a:latin typeface="Times New Roman" pitchFamily="18" charset="0"/>
                      <a:cs typeface="Arial" pitchFamily="34" charset="0"/>
                      <a:sym typeface="Symbol"/>
                    </a:rPr>
                    <a:t>?</a:t>
                  </a:r>
                  <a:r>
                    <a:rPr kumimoji="0" lang="ru-RU" sz="2400" b="0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aphicFrame>
            <p:nvGraphicFramePr>
              <p:cNvPr id="215380" name="Object 340"/>
              <p:cNvGraphicFramePr>
                <a:graphicFrameLocks noChangeAspect="1"/>
              </p:cNvGraphicFramePr>
              <p:nvPr/>
            </p:nvGraphicFramePr>
            <p:xfrm>
              <a:off x="3305175" y="1285875"/>
              <a:ext cx="465138" cy="428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038" name="Формула" r:id="rId3" imgW="291960" imgH="266400" progId="Equation.3">
                      <p:embed/>
                    </p:oleObj>
                  </mc:Choice>
                  <mc:Fallback>
                    <p:oleObj name="Формула" r:id="rId3" imgW="291960" imgH="2664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05175" y="1285875"/>
                            <a:ext cx="465138" cy="4286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5382" name="Object 342"/>
              <p:cNvGraphicFramePr>
                <a:graphicFrameLocks noChangeAspect="1"/>
              </p:cNvGraphicFramePr>
              <p:nvPr/>
            </p:nvGraphicFramePr>
            <p:xfrm>
              <a:off x="357158" y="4913417"/>
              <a:ext cx="398493" cy="5117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039" name="Формула" r:id="rId5" imgW="190440" imgH="241200" progId="Equation.3">
                      <p:embed/>
                    </p:oleObj>
                  </mc:Choice>
                  <mc:Fallback>
                    <p:oleObj name="Формула" r:id="rId5" imgW="190440" imgH="24120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7158" y="4913417"/>
                            <a:ext cx="398493" cy="51174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5384" name="Text Box 344"/>
              <p:cNvSpPr txBox="1">
                <a:spLocks noChangeArrowheads="1"/>
              </p:cNvSpPr>
              <p:nvPr/>
            </p:nvSpPr>
            <p:spPr bwMode="auto">
              <a:xfrm>
                <a:off x="2285984" y="3286124"/>
                <a:ext cx="642942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E</a:t>
                </a:r>
                <a:r>
                  <a:rPr kumimoji="0" lang="en-US" sz="3200" b="0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r>
                  <a: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215383" name="Object 343"/>
              <p:cNvGraphicFramePr>
                <a:graphicFrameLocks noChangeAspect="1"/>
              </p:cNvGraphicFramePr>
              <p:nvPr/>
            </p:nvGraphicFramePr>
            <p:xfrm>
              <a:off x="2857488" y="6072206"/>
              <a:ext cx="463550" cy="428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040" name="Формула" r:id="rId7" imgW="291960" imgH="266400" progId="Equation.3">
                      <p:embed/>
                    </p:oleObj>
                  </mc:Choice>
                  <mc:Fallback>
                    <p:oleObj name="Формула" r:id="rId7" imgW="291960" imgH="26640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57488" y="6072206"/>
                            <a:ext cx="463550" cy="4286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" name="Object 344"/>
              <p:cNvGraphicFramePr>
                <a:graphicFrameLocks noChangeAspect="1"/>
              </p:cNvGraphicFramePr>
              <p:nvPr/>
            </p:nvGraphicFramePr>
            <p:xfrm>
              <a:off x="1970088" y="1928813"/>
              <a:ext cx="523875" cy="428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041" name="Формула" r:id="rId9" imgW="330120" imgH="266400" progId="Equation.3">
                      <p:embed/>
                    </p:oleObj>
                  </mc:Choice>
                  <mc:Fallback>
                    <p:oleObj name="Формула" r:id="rId9" imgW="330120" imgH="26640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70088" y="1928813"/>
                            <a:ext cx="523875" cy="4286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2" name="Text Box 344"/>
              <p:cNvSpPr txBox="1">
                <a:spLocks noChangeArrowheads="1"/>
              </p:cNvSpPr>
              <p:nvPr/>
            </p:nvSpPr>
            <p:spPr bwMode="auto">
              <a:xfrm>
                <a:off x="3214678" y="2643182"/>
                <a:ext cx="642942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E</a:t>
                </a:r>
                <a:r>
                  <a:rPr kumimoji="0" lang="en-US" sz="2400" b="0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3" name="Freeform 335"/>
              <p:cNvSpPr>
                <a:spLocks/>
              </p:cNvSpPr>
              <p:nvPr/>
            </p:nvSpPr>
            <p:spPr bwMode="auto">
              <a:xfrm rot="6416155" flipH="1">
                <a:off x="2917129" y="2895591"/>
                <a:ext cx="350207" cy="234778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63" y="100"/>
                  </a:cxn>
                  <a:cxn ang="0">
                    <a:pos x="263" y="62"/>
                  </a:cxn>
                  <a:cxn ang="0">
                    <a:pos x="326" y="0"/>
                  </a:cxn>
                </a:cxnLst>
                <a:rect l="0" t="0" r="r" b="b"/>
                <a:pathLst>
                  <a:path w="326" h="225">
                    <a:moveTo>
                      <a:pt x="0" y="225"/>
                    </a:moveTo>
                    <a:cubicBezTo>
                      <a:pt x="9" y="176"/>
                      <a:pt x="19" y="127"/>
                      <a:pt x="63" y="100"/>
                    </a:cubicBezTo>
                    <a:cubicBezTo>
                      <a:pt x="107" y="73"/>
                      <a:pt x="219" y="79"/>
                      <a:pt x="263" y="62"/>
                    </a:cubicBezTo>
                    <a:cubicBezTo>
                      <a:pt x="307" y="45"/>
                      <a:pt x="309" y="15"/>
                      <a:pt x="326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Line 337"/>
              <p:cNvSpPr>
                <a:spLocks noChangeShapeType="1"/>
              </p:cNvSpPr>
              <p:nvPr/>
            </p:nvSpPr>
            <p:spPr bwMode="auto">
              <a:xfrm flipH="1">
                <a:off x="2786050" y="1905070"/>
                <a:ext cx="1237542" cy="1043"/>
              </a:xfrm>
              <a:prstGeom prst="line">
                <a:avLst/>
              </a:prstGeom>
              <a:noFill/>
              <a:ln w="22225">
                <a:solidFill>
                  <a:srgbClr val="800000"/>
                </a:solidFill>
                <a:prstDash val="dash"/>
                <a:round/>
                <a:headEnd/>
                <a:tailEnd type="non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Дуга 197"/>
              <p:cNvSpPr/>
              <p:nvPr/>
            </p:nvSpPr>
            <p:spPr>
              <a:xfrm rot="5400000">
                <a:off x="1084362" y="4926120"/>
                <a:ext cx="571505" cy="577659"/>
              </a:xfrm>
              <a:prstGeom prst="arc">
                <a:avLst>
                  <a:gd name="adj1" fmla="val 16200000"/>
                  <a:gd name="adj2" fmla="val 8868892"/>
                </a:avLst>
              </a:pr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94" name="Line 250"/>
            <p:cNvSpPr>
              <a:spLocks noChangeShapeType="1"/>
            </p:cNvSpPr>
            <p:nvPr/>
          </p:nvSpPr>
          <p:spPr bwMode="auto">
            <a:xfrm rot="14053540" flipH="1" flipV="1">
              <a:off x="4471364" y="2834246"/>
              <a:ext cx="236671" cy="1139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Line 2"/>
          <p:cNvSpPr>
            <a:spLocks noChangeShapeType="1"/>
          </p:cNvSpPr>
          <p:nvPr/>
        </p:nvSpPr>
        <p:spPr bwMode="auto">
          <a:xfrm rot="5400000">
            <a:off x="4613275" y="-258762"/>
            <a:ext cx="3175" cy="88423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0707" name="Line 3"/>
          <p:cNvSpPr>
            <a:spLocks noChangeShapeType="1"/>
          </p:cNvSpPr>
          <p:nvPr/>
        </p:nvSpPr>
        <p:spPr bwMode="auto">
          <a:xfrm>
            <a:off x="955675" y="1836738"/>
            <a:ext cx="7258050" cy="228917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8077201" y="3665539"/>
            <a:ext cx="566765" cy="47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i="1" dirty="0" smtClean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O</a:t>
            </a:r>
            <a:endParaRPr lang="ru-RU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4298950" y="4451350"/>
            <a:ext cx="636588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</a:t>
            </a:r>
            <a:endParaRPr lang="ru-RU" sz="36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4786314" y="2428868"/>
            <a:ext cx="1412881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 +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</a:t>
            </a:r>
            <a:r>
              <a:rPr lang="en-US" sz="3600" i="1" baseline="-25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i</a:t>
            </a:r>
            <a:endParaRPr lang="ru-RU" sz="3600" i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00712" name="AutoShape 8"/>
          <p:cNvSpPr>
            <a:spLocks/>
          </p:cNvSpPr>
          <p:nvPr/>
        </p:nvSpPr>
        <p:spPr bwMode="auto">
          <a:xfrm rot="-5400000">
            <a:off x="4481525" y="622287"/>
            <a:ext cx="274638" cy="7335863"/>
          </a:xfrm>
          <a:prstGeom prst="leftBrace">
            <a:avLst>
              <a:gd name="adj1" fmla="val 22023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908050" y="4714875"/>
            <a:ext cx="1020744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“”</a:t>
            </a:r>
            <a:endParaRPr lang="ru-RU" sz="3600" dirty="0">
              <a:cs typeface="Arial" charset="0"/>
            </a:endParaRPr>
          </a:p>
        </p:txBody>
      </p:sp>
      <p:sp>
        <p:nvSpPr>
          <p:cNvPr id="200714" name="Line 10"/>
          <p:cNvSpPr>
            <a:spLocks noChangeShapeType="1"/>
          </p:cNvSpPr>
          <p:nvPr/>
        </p:nvSpPr>
        <p:spPr bwMode="auto">
          <a:xfrm>
            <a:off x="947738" y="1268413"/>
            <a:ext cx="0" cy="4081462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384175" y="3538538"/>
            <a:ext cx="65881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en-US" sz="3600" baseline="-25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  <a:endParaRPr lang="ru-RU" sz="3600" dirty="0">
              <a:cs typeface="Arial" charset="0"/>
            </a:endParaRPr>
          </a:p>
        </p:txBody>
      </p:sp>
      <p:sp>
        <p:nvSpPr>
          <p:cNvPr id="200716" name="Text Box 12"/>
          <p:cNvSpPr txBox="1">
            <a:spLocks noChangeArrowheads="1"/>
          </p:cNvSpPr>
          <p:nvPr/>
        </p:nvSpPr>
        <p:spPr bwMode="auto">
          <a:xfrm>
            <a:off x="796925" y="3957638"/>
            <a:ext cx="59848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</a:t>
            </a:r>
            <a:endParaRPr lang="ru-RU" dirty="0">
              <a:cs typeface="Arial" charset="0"/>
            </a:endParaRPr>
          </a:p>
        </p:txBody>
      </p:sp>
      <p:sp>
        <p:nvSpPr>
          <p:cNvPr id="200717" name="Text Box 13"/>
          <p:cNvSpPr txBox="1">
            <a:spLocks noChangeArrowheads="1"/>
          </p:cNvSpPr>
          <p:nvPr/>
        </p:nvSpPr>
        <p:spPr bwMode="auto">
          <a:xfrm>
            <a:off x="358775" y="1401763"/>
            <a:ext cx="684213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en-US" sz="3600" i="1" baseline="-25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</a:t>
            </a:r>
            <a:endParaRPr lang="ru-RU" sz="3600" dirty="0">
              <a:cs typeface="Arial" charset="0"/>
            </a:endParaRPr>
          </a:p>
        </p:txBody>
      </p:sp>
      <p:sp>
        <p:nvSpPr>
          <p:cNvPr id="200718" name="Line 14"/>
          <p:cNvSpPr>
            <a:spLocks noChangeShapeType="1"/>
          </p:cNvSpPr>
          <p:nvPr/>
        </p:nvSpPr>
        <p:spPr bwMode="auto">
          <a:xfrm rot="120000">
            <a:off x="4710113" y="3063875"/>
            <a:ext cx="1878012" cy="509588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>
            <a:off x="4864100" y="4160838"/>
            <a:ext cx="1435100" cy="317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200720" name="Text Box 16"/>
          <p:cNvSpPr txBox="1">
            <a:spLocks noChangeArrowheads="1"/>
          </p:cNvSpPr>
          <p:nvPr/>
        </p:nvSpPr>
        <p:spPr bwMode="auto">
          <a:xfrm>
            <a:off x="795338" y="1627188"/>
            <a:ext cx="615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</a:t>
            </a:r>
            <a:endParaRPr lang="ru-RU" dirty="0">
              <a:cs typeface="Arial" charset="0"/>
            </a:endParaRPr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>
            <a:off x="947738" y="4168789"/>
            <a:ext cx="742315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0723" name="Text Box 19"/>
          <p:cNvSpPr txBox="1">
            <a:spLocks noChangeArrowheads="1"/>
          </p:cNvSpPr>
          <p:nvPr/>
        </p:nvSpPr>
        <p:spPr bwMode="auto">
          <a:xfrm>
            <a:off x="3427438" y="5157788"/>
            <a:ext cx="4716462" cy="62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Колебание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0</a:t>
            </a:r>
            <a:r>
              <a:rPr lang="en-US" sz="2800" i="1" baseline="-25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Symbol"/>
              </a:rPr>
              <a:t>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cos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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 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Symbol"/>
              </a:rPr>
              <a:t>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</a:t>
            </a:r>
            <a:r>
              <a:rPr lang="en-US" sz="2800" i="1" baseline="-25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)</a:t>
            </a:r>
            <a:endParaRPr lang="ru-RU" sz="2800" dirty="0">
              <a:cs typeface="Arial" charset="0"/>
            </a:endParaRPr>
          </a:p>
        </p:txBody>
      </p:sp>
      <p:sp>
        <p:nvSpPr>
          <p:cNvPr id="200726" name="AutoShape 22"/>
          <p:cNvSpPr>
            <a:spLocks noChangeArrowheads="1"/>
          </p:cNvSpPr>
          <p:nvPr/>
        </p:nvSpPr>
        <p:spPr bwMode="auto">
          <a:xfrm rot="16968637">
            <a:off x="7562349" y="4612255"/>
            <a:ext cx="2130532" cy="574675"/>
          </a:xfrm>
          <a:prstGeom prst="curvedUpArrow">
            <a:avLst>
              <a:gd name="adj1" fmla="val 33018"/>
              <a:gd name="adj2" fmla="val 12861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0727" name="Rectangle 23"/>
          <p:cNvSpPr>
            <a:spLocks noChangeArrowheads="1"/>
          </p:cNvSpPr>
          <p:nvPr/>
        </p:nvSpPr>
        <p:spPr bwMode="auto">
          <a:xfrm>
            <a:off x="111155" y="188913"/>
            <a:ext cx="674686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Constantia" pitchFamily="18" charset="0"/>
              </a:rPr>
              <a:t>Расчёт </a:t>
            </a:r>
            <a:r>
              <a:rPr lang="ru-RU" sz="2800" b="1" i="1" dirty="0">
                <a:solidFill>
                  <a:srgbClr val="FF0000"/>
                </a:solidFill>
                <a:latin typeface="Constantia" pitchFamily="18" charset="0"/>
              </a:rPr>
              <a:t>фазового </a:t>
            </a:r>
            <a:r>
              <a:rPr lang="ru-RU" sz="2800" b="1" i="1" dirty="0" smtClean="0">
                <a:solidFill>
                  <a:srgbClr val="FF0000"/>
                </a:solidFill>
                <a:latin typeface="Constantia" pitchFamily="18" charset="0"/>
              </a:rPr>
              <a:t>запаздывания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/>
              </a:rPr>
              <a:t></a:t>
            </a:r>
            <a:r>
              <a:rPr lang="en-US" sz="2800" i="1" baseline="-25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i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/>
              </a:rPr>
              <a:t>: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/>
              </a:rPr>
              <a:t>(для 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/>
              </a:rPr>
              <a:t>любого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/>
              </a:rPr>
              <a:t>  вторичного  источника  номером 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/>
              </a:rPr>
              <a:t>“</a:t>
            </a:r>
            <a:r>
              <a:rPr lang="en-US" sz="1400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/>
              </a:rPr>
              <a:t>i “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/>
              </a:rPr>
              <a:t>)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graphicFrame>
        <p:nvGraphicFramePr>
          <p:cNvPr id="214017" name="Object 1"/>
          <p:cNvGraphicFramePr>
            <a:graphicFrameLocks noChangeAspect="1"/>
          </p:cNvGraphicFramePr>
          <p:nvPr/>
        </p:nvGraphicFramePr>
        <p:xfrm>
          <a:off x="6537332" y="5781675"/>
          <a:ext cx="15462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9" name="Формула" r:id="rId3" imgW="723600" imgH="393480" progId="Equation.3">
                  <p:embed/>
                </p:oleObj>
              </mc:Choice>
              <mc:Fallback>
                <p:oleObj name="Формула" r:id="rId3" imgW="7236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332" y="5781675"/>
                        <a:ext cx="154622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14018" name="Object 2"/>
          <p:cNvGraphicFramePr>
            <a:graphicFrameLocks noChangeAspect="1"/>
          </p:cNvGraphicFramePr>
          <p:nvPr/>
        </p:nvGraphicFramePr>
        <p:xfrm>
          <a:off x="2500313" y="1277691"/>
          <a:ext cx="2071687" cy="492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0" name="Формула" r:id="rId5" imgW="1002960" imgH="241200" progId="Equation.3">
                  <p:embed/>
                </p:oleObj>
              </mc:Choice>
              <mc:Fallback>
                <p:oleObj name="Формула" r:id="rId5" imgW="100296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1277691"/>
                        <a:ext cx="2071687" cy="4923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14020" name="Object 4"/>
          <p:cNvGraphicFramePr>
            <a:graphicFrameLocks noChangeAspect="1"/>
          </p:cNvGraphicFramePr>
          <p:nvPr/>
        </p:nvGraphicFramePr>
        <p:xfrm>
          <a:off x="5492750" y="1093788"/>
          <a:ext cx="18415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1" name="Формула" r:id="rId7" imgW="939600" imgH="419040" progId="Equation.3">
                  <p:embed/>
                </p:oleObj>
              </mc:Choice>
              <mc:Fallback>
                <p:oleObj name="Формула" r:id="rId7" imgW="93960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1093788"/>
                        <a:ext cx="1841500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6000760" y="903731"/>
            <a:ext cx="1928826" cy="1525137"/>
          </a:xfrm>
          <a:prstGeom prst="cloudCallout">
            <a:avLst>
              <a:gd name="adj1" fmla="val -117933"/>
              <a:gd name="adj2" fmla="val 9998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126864" y="3962400"/>
            <a:ext cx="53022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</a:t>
            </a:r>
            <a:endParaRPr lang="ru-RU" dirty="0">
              <a:cs typeface="Arial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786446" y="5715016"/>
            <a:ext cx="3071834" cy="100013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63512" y="2628899"/>
            <a:ext cx="779464" cy="87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r</a:t>
            </a:r>
            <a:r>
              <a:rPr lang="en-US" sz="36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i</a:t>
            </a:r>
            <a:endParaRPr lang="ru-RU" sz="36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0" name="AutoShape 8"/>
          <p:cNvSpPr>
            <a:spLocks/>
          </p:cNvSpPr>
          <p:nvPr/>
        </p:nvSpPr>
        <p:spPr bwMode="auto">
          <a:xfrm>
            <a:off x="765370" y="1863490"/>
            <a:ext cx="163292" cy="2252658"/>
          </a:xfrm>
          <a:prstGeom prst="leftBrace">
            <a:avLst>
              <a:gd name="adj1" fmla="val 22023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285720" y="5929330"/>
            <a:ext cx="321471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Запаздывает по фазе (!)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Symbol"/>
              </a:rPr>
              <a:t>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</a:t>
            </a:r>
            <a:r>
              <a:rPr lang="en-US" sz="2000" i="1" baseline="-25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</a:t>
            </a:r>
            <a:endParaRPr lang="ru-RU" sz="2000" dirty="0">
              <a:cs typeface="Arial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3428992" y="5572140"/>
            <a:ext cx="3786214" cy="571506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23" grpId="0"/>
      <p:bldP spid="200726" grpId="0" animBg="1"/>
      <p:bldP spid="26" grpId="0" animBg="1"/>
      <p:bldP spid="28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4357686" y="1857364"/>
            <a:ext cx="42148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</a:rPr>
              <a:t>Векторная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</a:rPr>
              <a:t> диаграмма  </a:t>
            </a:r>
          </a:p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</a:rPr>
              <a:t>для </a:t>
            </a: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</a:rPr>
              <a:t>центра дифракционной картины </a:t>
            </a:r>
            <a:endParaRPr lang="ru-RU" sz="2000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</a:rPr>
              <a:t>на  расстоянии  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</a:rPr>
              <a:t>l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50824" y="285728"/>
            <a:ext cx="875033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 u="sng" dirty="0">
                <a:solidFill>
                  <a:srgbClr val="0000FF"/>
                </a:solidFill>
                <a:latin typeface="Times New Roman" pitchFamily="18" charset="0"/>
              </a:rPr>
              <a:t>Пример</a:t>
            </a:r>
            <a:endParaRPr lang="ru-RU" sz="1600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/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преграду с круглым отверстием радиуса </a:t>
            </a: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мм падает монохроматический свет с длиной волны 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670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нм (красный свет) и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 интенсивностью </a:t>
            </a: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  <a:r>
              <a:rPr lang="ru-RU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Какова 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интенсивность света напротив отверстия в центре на расстоянии </a:t>
            </a: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 =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м за препятствием? </a:t>
            </a:r>
          </a:p>
        </p:txBody>
      </p:sp>
      <p:sp>
        <p:nvSpPr>
          <p:cNvPr id="52" name="AutoShape 22"/>
          <p:cNvSpPr>
            <a:spLocks noChangeArrowheads="1"/>
          </p:cNvSpPr>
          <p:nvPr/>
        </p:nvSpPr>
        <p:spPr bwMode="auto">
          <a:xfrm rot="15634829">
            <a:off x="3829702" y="4491533"/>
            <a:ext cx="2081784" cy="403576"/>
          </a:xfrm>
          <a:prstGeom prst="curvedUpArrow">
            <a:avLst>
              <a:gd name="adj1" fmla="val 33018"/>
              <a:gd name="adj2" fmla="val 12861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aphicFrame>
        <p:nvGraphicFramePr>
          <p:cNvPr id="261126" name="Object 6"/>
          <p:cNvGraphicFramePr>
            <a:graphicFrameLocks noChangeAspect="1"/>
          </p:cNvGraphicFramePr>
          <p:nvPr/>
        </p:nvGraphicFramePr>
        <p:xfrm>
          <a:off x="812800" y="5357813"/>
          <a:ext cx="3840163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name="Формула" r:id="rId3" imgW="2171520" imgH="444240" progId="Equation.3">
                  <p:embed/>
                </p:oleObj>
              </mc:Choice>
              <mc:Fallback>
                <p:oleObj name="Формула" r:id="rId3" imgW="217152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5357813"/>
                        <a:ext cx="3840163" cy="78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55"/>
          <p:cNvGrpSpPr/>
          <p:nvPr/>
        </p:nvGrpSpPr>
        <p:grpSpPr>
          <a:xfrm>
            <a:off x="204788" y="1424608"/>
            <a:ext cx="3775044" cy="3468052"/>
            <a:chOff x="1097824" y="1578587"/>
            <a:chExt cx="3775044" cy="3468052"/>
          </a:xfrm>
        </p:grpSpPr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3404431" y="2165327"/>
              <a:ext cx="18891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 rot="480000">
              <a:off x="3593343" y="2182789"/>
              <a:ext cx="187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 rot="1080000">
              <a:off x="3777493" y="2233589"/>
              <a:ext cx="188913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rot="1680000">
              <a:off x="3955293" y="2301852"/>
              <a:ext cx="1889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 rot="2160000">
              <a:off x="4118806" y="2406627"/>
              <a:ext cx="188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 rot="2520000">
              <a:off x="4279143" y="2519339"/>
              <a:ext cx="188913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 rot="2773540">
              <a:off x="4423606" y="2660627"/>
              <a:ext cx="190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rot="3253540">
              <a:off x="4552987" y="2829695"/>
              <a:ext cx="192088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 rot="3853540">
              <a:off x="4645062" y="2999558"/>
              <a:ext cx="1905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 rot="4453540">
              <a:off x="4719675" y="3190058"/>
              <a:ext cx="1905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 rot="4933540">
              <a:off x="4756187" y="3383733"/>
              <a:ext cx="1936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 rot="5293540">
              <a:off x="4776031" y="3579789"/>
              <a:ext cx="1920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 rot="5734343">
              <a:off x="4764124" y="3782196"/>
              <a:ext cx="1920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 rot="6214343">
              <a:off x="4729993" y="3981427"/>
              <a:ext cx="188913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 rot="6814343">
              <a:off x="4662524" y="4163196"/>
              <a:ext cx="1920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 rot="7414343">
              <a:off x="4579975" y="4336233"/>
              <a:ext cx="188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 rot="7894343">
              <a:off x="4458531" y="4494189"/>
              <a:ext cx="190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 rot="8254343">
              <a:off x="4333118" y="4645002"/>
              <a:ext cx="187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 rot="8507883">
              <a:off x="4169606" y="4775177"/>
              <a:ext cx="187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 rot="8987883">
              <a:off x="3991806" y="4878364"/>
              <a:ext cx="187325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 rot="9587883">
              <a:off x="3815593" y="4956152"/>
              <a:ext cx="187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 rot="10080000">
              <a:off x="3623506" y="5013302"/>
              <a:ext cx="187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3" name="Line 27"/>
            <p:cNvSpPr>
              <a:spLocks noChangeShapeType="1"/>
            </p:cNvSpPr>
            <p:nvPr/>
          </p:nvSpPr>
          <p:spPr bwMode="auto">
            <a:xfrm rot="10667883">
              <a:off x="3417131" y="5045052"/>
              <a:ext cx="18732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auto">
            <a:xfrm flipV="1">
              <a:off x="1951868" y="3611539"/>
              <a:ext cx="2921000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5" name="Line 29"/>
            <p:cNvSpPr>
              <a:spLocks noChangeShapeType="1"/>
            </p:cNvSpPr>
            <p:nvPr/>
          </p:nvSpPr>
          <p:spPr bwMode="auto">
            <a:xfrm flipH="1">
              <a:off x="1951868" y="2158977"/>
              <a:ext cx="1477963" cy="145256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7" name="Freeform 31"/>
            <p:cNvSpPr>
              <a:spLocks/>
            </p:cNvSpPr>
            <p:nvPr/>
          </p:nvSpPr>
          <p:spPr bwMode="auto">
            <a:xfrm>
              <a:off x="3467931" y="1904977"/>
              <a:ext cx="307975" cy="217487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63" y="100"/>
                </a:cxn>
                <a:cxn ang="0">
                  <a:pos x="263" y="62"/>
                </a:cxn>
                <a:cxn ang="0">
                  <a:pos x="326" y="0"/>
                </a:cxn>
              </a:cxnLst>
              <a:rect l="0" t="0" r="r" b="b"/>
              <a:pathLst>
                <a:path w="326" h="225">
                  <a:moveTo>
                    <a:pt x="0" y="225"/>
                  </a:moveTo>
                  <a:cubicBezTo>
                    <a:pt x="9" y="176"/>
                    <a:pt x="19" y="127"/>
                    <a:pt x="63" y="100"/>
                  </a:cubicBezTo>
                  <a:cubicBezTo>
                    <a:pt x="107" y="73"/>
                    <a:pt x="219" y="79"/>
                    <a:pt x="263" y="62"/>
                  </a:cubicBezTo>
                  <a:cubicBezTo>
                    <a:pt x="307" y="45"/>
                    <a:pt x="309" y="15"/>
                    <a:pt x="32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9" name="Freeform 33"/>
            <p:cNvSpPr>
              <a:spLocks/>
            </p:cNvSpPr>
            <p:nvPr/>
          </p:nvSpPr>
          <p:spPr bwMode="auto">
            <a:xfrm rot="6397605" flipH="1">
              <a:off x="1381162" y="3856808"/>
              <a:ext cx="611187" cy="263525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63" y="100"/>
                </a:cxn>
                <a:cxn ang="0">
                  <a:pos x="263" y="62"/>
                </a:cxn>
                <a:cxn ang="0">
                  <a:pos x="326" y="0"/>
                </a:cxn>
              </a:cxnLst>
              <a:rect l="0" t="0" r="r" b="b"/>
              <a:pathLst>
                <a:path w="326" h="225">
                  <a:moveTo>
                    <a:pt x="0" y="225"/>
                  </a:moveTo>
                  <a:cubicBezTo>
                    <a:pt x="9" y="176"/>
                    <a:pt x="19" y="127"/>
                    <a:pt x="63" y="100"/>
                  </a:cubicBezTo>
                  <a:cubicBezTo>
                    <a:pt x="107" y="73"/>
                    <a:pt x="219" y="79"/>
                    <a:pt x="263" y="62"/>
                  </a:cubicBezTo>
                  <a:cubicBezTo>
                    <a:pt x="307" y="45"/>
                    <a:pt x="309" y="15"/>
                    <a:pt x="326" y="0"/>
                  </a:cubicBezTo>
                </a:path>
              </a:pathLst>
            </a:custGeom>
            <a:noFill/>
            <a:ln w="158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91" name="Line 35"/>
            <p:cNvSpPr>
              <a:spLocks noChangeShapeType="1"/>
            </p:cNvSpPr>
            <p:nvPr/>
          </p:nvSpPr>
          <p:spPr bwMode="auto">
            <a:xfrm flipH="1">
              <a:off x="1962981" y="3614714"/>
              <a:ext cx="108743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92" name="Arc 36"/>
            <p:cNvSpPr>
              <a:spLocks/>
            </p:cNvSpPr>
            <p:nvPr/>
          </p:nvSpPr>
          <p:spPr bwMode="auto">
            <a:xfrm rot="5173842">
              <a:off x="1767718" y="3471839"/>
              <a:ext cx="327025" cy="33972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210 w 43200"/>
                <a:gd name="T1" fmla="*/ 4 h 43200"/>
                <a:gd name="T2" fmla="*/ 117 w 43200"/>
                <a:gd name="T3" fmla="*/ 19359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209" y="3"/>
                  </a:moveTo>
                  <a:cubicBezTo>
                    <a:pt x="21339" y="1"/>
                    <a:pt x="21469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0851"/>
                    <a:pt x="38" y="20103"/>
                    <a:pt x="116" y="19358"/>
                  </a:cubicBezTo>
                </a:path>
                <a:path w="43200" h="43200" stroke="0" extrusionOk="0">
                  <a:moveTo>
                    <a:pt x="21209" y="3"/>
                  </a:moveTo>
                  <a:cubicBezTo>
                    <a:pt x="21339" y="1"/>
                    <a:pt x="21469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0851"/>
                    <a:pt x="38" y="20103"/>
                    <a:pt x="116" y="1935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93" name="Text Box 37"/>
            <p:cNvSpPr txBox="1">
              <a:spLocks noChangeArrowheads="1"/>
            </p:cNvSpPr>
            <p:nvPr/>
          </p:nvSpPr>
          <p:spPr bwMode="auto">
            <a:xfrm>
              <a:off x="1369256" y="3338489"/>
              <a:ext cx="573087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800" i="1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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9494" name="Line 38"/>
            <p:cNvSpPr>
              <a:spLocks noChangeShapeType="1"/>
            </p:cNvSpPr>
            <p:nvPr/>
          </p:nvSpPr>
          <p:spPr bwMode="auto">
            <a:xfrm rot="11134343">
              <a:off x="3145668" y="5032352"/>
              <a:ext cx="193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95" name="Line 39"/>
            <p:cNvSpPr>
              <a:spLocks noChangeShapeType="1"/>
            </p:cNvSpPr>
            <p:nvPr/>
          </p:nvSpPr>
          <p:spPr bwMode="auto">
            <a:xfrm rot="11614343">
              <a:off x="2942468" y="4995839"/>
              <a:ext cx="1920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96" name="Line 40"/>
            <p:cNvSpPr>
              <a:spLocks noChangeShapeType="1"/>
            </p:cNvSpPr>
            <p:nvPr/>
          </p:nvSpPr>
          <p:spPr bwMode="auto">
            <a:xfrm rot="12214343">
              <a:off x="2759906" y="4930752"/>
              <a:ext cx="193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97" name="Line 41"/>
            <p:cNvSpPr>
              <a:spLocks noChangeShapeType="1"/>
            </p:cNvSpPr>
            <p:nvPr/>
          </p:nvSpPr>
          <p:spPr bwMode="auto">
            <a:xfrm rot="12814343">
              <a:off x="2585281" y="4848202"/>
              <a:ext cx="1920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98" name="Line 42"/>
            <p:cNvSpPr>
              <a:spLocks noChangeShapeType="1"/>
            </p:cNvSpPr>
            <p:nvPr/>
          </p:nvSpPr>
          <p:spPr bwMode="auto">
            <a:xfrm rot="13294343">
              <a:off x="2426531" y="4729139"/>
              <a:ext cx="1920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99" name="Line 43"/>
            <p:cNvSpPr>
              <a:spLocks noChangeShapeType="1"/>
            </p:cNvSpPr>
            <p:nvPr/>
          </p:nvSpPr>
          <p:spPr bwMode="auto">
            <a:xfrm rot="13654343">
              <a:off x="2277306" y="4603727"/>
              <a:ext cx="184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00" name="Line 44"/>
            <p:cNvSpPr>
              <a:spLocks noChangeShapeType="1"/>
            </p:cNvSpPr>
            <p:nvPr/>
          </p:nvSpPr>
          <p:spPr bwMode="auto">
            <a:xfrm rot="13907883">
              <a:off x="2144749" y="4441008"/>
              <a:ext cx="1857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 rot="14387883">
              <a:off x="2040769" y="4264001"/>
              <a:ext cx="184150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02" name="Line 46"/>
            <p:cNvSpPr>
              <a:spLocks noChangeShapeType="1"/>
            </p:cNvSpPr>
            <p:nvPr/>
          </p:nvSpPr>
          <p:spPr bwMode="auto">
            <a:xfrm rot="14987883">
              <a:off x="1962187" y="4091758"/>
              <a:ext cx="1857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03" name="Line 47"/>
            <p:cNvSpPr>
              <a:spLocks noChangeShapeType="1"/>
            </p:cNvSpPr>
            <p:nvPr/>
          </p:nvSpPr>
          <p:spPr bwMode="auto">
            <a:xfrm rot="15480000">
              <a:off x="1905037" y="3901258"/>
              <a:ext cx="1857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05" name="Line 49"/>
            <p:cNvSpPr>
              <a:spLocks noChangeShapeType="1"/>
            </p:cNvSpPr>
            <p:nvPr/>
          </p:nvSpPr>
          <p:spPr bwMode="auto">
            <a:xfrm rot="5400000" flipH="1">
              <a:off x="1429581" y="3600427"/>
              <a:ext cx="1074737" cy="158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graphicFrame>
          <p:nvGraphicFramePr>
            <p:cNvPr id="19509" name="Object 340"/>
            <p:cNvGraphicFramePr>
              <a:graphicFrameLocks noChangeAspect="1"/>
            </p:cNvGraphicFramePr>
            <p:nvPr/>
          </p:nvGraphicFramePr>
          <p:xfrm>
            <a:off x="3821962" y="1578587"/>
            <a:ext cx="392094" cy="361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8" name="Формула" r:id="rId5" imgW="291960" imgH="266400" progId="Equation.3">
                    <p:embed/>
                  </p:oleObj>
                </mc:Choice>
                <mc:Fallback>
                  <p:oleObj name="Формула" r:id="rId5" imgW="291960" imgH="266400" progId="Equation.3">
                    <p:embed/>
                    <p:pic>
                      <p:nvPicPr>
                        <p:cNvPr id="0" name="Object 3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1962" y="1578587"/>
                          <a:ext cx="392094" cy="3613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10" name="Object 340"/>
            <p:cNvGraphicFramePr>
              <a:graphicFrameLocks noChangeAspect="1"/>
            </p:cNvGraphicFramePr>
            <p:nvPr/>
          </p:nvGraphicFramePr>
          <p:xfrm>
            <a:off x="1097824" y="4059229"/>
            <a:ext cx="32385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9" name="Формула" r:id="rId7" imgW="203040" imgH="228600" progId="Equation.3">
                    <p:embed/>
                  </p:oleObj>
                </mc:Choice>
                <mc:Fallback>
                  <p:oleObj name="Формула" r:id="rId7" imgW="20304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7824" y="4059229"/>
                          <a:ext cx="323850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511" name="Line 55"/>
            <p:cNvSpPr>
              <a:spLocks noChangeShapeType="1"/>
            </p:cNvSpPr>
            <p:nvPr/>
          </p:nvSpPr>
          <p:spPr bwMode="auto">
            <a:xfrm rot="16067882">
              <a:off x="1870906" y="3695677"/>
              <a:ext cx="185737" cy="158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5" name="Text Box 344"/>
            <p:cNvSpPr txBox="1">
              <a:spLocks noChangeArrowheads="1"/>
            </p:cNvSpPr>
            <p:nvPr/>
          </p:nvSpPr>
          <p:spPr bwMode="auto">
            <a:xfrm>
              <a:off x="2101086" y="2309784"/>
              <a:ext cx="720744" cy="70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sz="3200" i="1" baseline="-25000" dirty="0" smtClean="0">
                  <a:solidFill>
                    <a:srgbClr val="FF0000"/>
                  </a:solidFill>
                  <a:latin typeface="Times New Roman" pitchFamily="18" charset="0"/>
                </a:rPr>
                <a:t>p</a:t>
              </a:r>
              <a:r>
                <a:rPr lang="ru-RU" sz="3200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ru-RU" sz="3200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572132" y="3500438"/>
            <a:ext cx="3071834" cy="2786082"/>
            <a:chOff x="5572132" y="3500438"/>
            <a:chExt cx="3071834" cy="2786082"/>
          </a:xfrm>
        </p:grpSpPr>
        <p:sp>
          <p:nvSpPr>
            <p:cNvPr id="59" name="Text Box 11"/>
            <p:cNvSpPr txBox="1">
              <a:spLocks noChangeArrowheads="1"/>
            </p:cNvSpPr>
            <p:nvPr/>
          </p:nvSpPr>
          <p:spPr bwMode="auto">
            <a:xfrm>
              <a:off x="5857884" y="3500438"/>
              <a:ext cx="242889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А где «фокус»?</a:t>
              </a:r>
              <a:endPara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60" name="Object 5"/>
            <p:cNvGraphicFramePr>
              <a:graphicFrameLocks noChangeAspect="1"/>
            </p:cNvGraphicFramePr>
            <p:nvPr/>
          </p:nvGraphicFramePr>
          <p:xfrm>
            <a:off x="6286512" y="4214818"/>
            <a:ext cx="1135651" cy="1071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70" name="Формула" r:id="rId9" imgW="444240" imgH="419040" progId="Equation.3">
                    <p:embed/>
                  </p:oleObj>
                </mc:Choice>
                <mc:Fallback>
                  <p:oleObj name="Формула" r:id="rId9" imgW="444240" imgH="419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6512" y="4214818"/>
                          <a:ext cx="1135651" cy="10715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Rectangle 474"/>
            <p:cNvSpPr txBox="1">
              <a:spLocks noChangeArrowheads="1"/>
            </p:cNvSpPr>
            <p:nvPr/>
          </p:nvSpPr>
          <p:spPr>
            <a:xfrm>
              <a:off x="5572132" y="5929330"/>
              <a:ext cx="3071834" cy="357190"/>
            </a:xfrm>
            <a:prstGeom prst="rect">
              <a:avLst/>
            </a:prstGeom>
            <a:noFill/>
            <a:ln/>
          </p:spPr>
          <p:txBody>
            <a:bodyPr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Arial" pitchFamily="34" charset="0"/>
                </a:rPr>
                <a:t>«Камера-обскура»</a:t>
              </a: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Arial" pitchFamily="34" charset="0"/>
              </a:endParaRPr>
            </a:p>
          </p:txBody>
        </p:sp>
        <p:sp>
          <p:nvSpPr>
            <p:cNvPr id="62" name="Штриховая стрелка вправо 61"/>
            <p:cNvSpPr/>
            <p:nvPr/>
          </p:nvSpPr>
          <p:spPr>
            <a:xfrm rot="5400000">
              <a:off x="7396946" y="5033210"/>
              <a:ext cx="978408" cy="48463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38" name="Rectangle 474"/>
          <p:cNvSpPr>
            <a:spLocks noGrp="1" noChangeArrowheads="1"/>
          </p:cNvSpPr>
          <p:nvPr>
            <p:ph type="title"/>
          </p:nvPr>
        </p:nvSpPr>
        <p:spPr>
          <a:xfrm>
            <a:off x="71406" y="23708"/>
            <a:ext cx="4929222" cy="357190"/>
          </a:xfrm>
          <a:noFill/>
          <a:ln/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«Камера-обскура» (1604 г., Иоган Кеплер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)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1" name="Rectangle 474"/>
          <p:cNvSpPr txBox="1">
            <a:spLocks noChangeArrowheads="1"/>
          </p:cNvSpPr>
          <p:nvPr/>
        </p:nvSpPr>
        <p:spPr>
          <a:xfrm>
            <a:off x="5500694" y="3000372"/>
            <a:ext cx="1143008" cy="357190"/>
          </a:xfrm>
          <a:prstGeom prst="rect">
            <a:avLst/>
          </a:prstGeom>
          <a:noFill/>
          <a:ln w="6350" cap="rnd">
            <a:noFill/>
          </a:ln>
        </p:spPr>
        <p:txBody>
          <a:bodyPr vert="horz" anchor="b" anchorCtr="0">
            <a:normAutofit fontScale="975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Arial" pitchFamily="34" charset="0"/>
              </a:rPr>
              <a:t>Эдинбург</a:t>
            </a:r>
            <a:endParaRPr kumimoji="0" lang="ru-RU" sz="1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Arial" pitchFamily="34" charset="0"/>
            </a:endParaRPr>
          </a:p>
        </p:txBody>
      </p:sp>
      <p:pic>
        <p:nvPicPr>
          <p:cNvPr id="31130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4118013" cy="29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4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340100"/>
            <a:ext cx="5265312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4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54" y="4071942"/>
            <a:ext cx="3652853" cy="241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43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42852"/>
            <a:ext cx="3164260" cy="274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38" name="Rectangle 474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3071834" cy="357190"/>
          </a:xfrm>
          <a:noFill/>
          <a:ln/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«Камера-обскура»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730640"/>
            <a:ext cx="6929486" cy="408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17"/>
          <p:cNvGrpSpPr/>
          <p:nvPr/>
        </p:nvGrpSpPr>
        <p:grpSpPr>
          <a:xfrm>
            <a:off x="285720" y="746059"/>
            <a:ext cx="1429590" cy="2968693"/>
            <a:chOff x="3928228" y="357166"/>
            <a:chExt cx="1429590" cy="2968693"/>
          </a:xfrm>
        </p:grpSpPr>
        <p:graphicFrame>
          <p:nvGraphicFramePr>
            <p:cNvPr id="11" name="Object 475"/>
            <p:cNvGraphicFramePr>
              <a:graphicFrameLocks noGrp="1" noChangeAspect="1"/>
            </p:cNvGraphicFramePr>
            <p:nvPr>
              <p:ph idx="1"/>
            </p:nvPr>
          </p:nvGraphicFramePr>
          <p:xfrm>
            <a:off x="4127600" y="2500306"/>
            <a:ext cx="1071563" cy="785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49" name="Формула" r:id="rId4" imgW="571320" imgH="419040" progId="Equation.3">
                    <p:embed/>
                  </p:oleObj>
                </mc:Choice>
                <mc:Fallback>
                  <p:oleObj name="Формула" r:id="rId4" imgW="571320" imgH="41904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7600" y="2500306"/>
                          <a:ext cx="1071563" cy="7858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4000496" y="357166"/>
            <a:ext cx="1246187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50" name="Формула" r:id="rId6" imgW="545760" imgH="241200" progId="Equation.3">
                    <p:embed/>
                  </p:oleObj>
                </mc:Choice>
                <mc:Fallback>
                  <p:oleObj name="Формула" r:id="rId6" imgW="545760" imgH="2412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96" y="357166"/>
                          <a:ext cx="1246187" cy="550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"/>
            <p:cNvGraphicFramePr>
              <a:graphicFrameLocks noChangeAspect="1"/>
            </p:cNvGraphicFramePr>
            <p:nvPr/>
          </p:nvGraphicFramePr>
          <p:xfrm>
            <a:off x="4206970" y="1500174"/>
            <a:ext cx="785707" cy="741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51" name="Формула" r:id="rId8" imgW="444240" imgH="419040" progId="Equation.3">
                    <p:embed/>
                  </p:oleObj>
                </mc:Choice>
                <mc:Fallback>
                  <p:oleObj name="Формула" r:id="rId8" imgW="444240" imgH="419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6970" y="1500174"/>
                          <a:ext cx="785707" cy="7413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Прямая со стрелкой 13"/>
            <p:cNvCxnSpPr/>
            <p:nvPr/>
          </p:nvCxnSpPr>
          <p:spPr>
            <a:xfrm rot="5400000">
              <a:off x="4319164" y="1320365"/>
              <a:ext cx="501654" cy="4017"/>
            </a:xfrm>
            <a:prstGeom prst="straightConnector1">
              <a:avLst/>
            </a:prstGeom>
            <a:ln w="317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22"/>
            <p:cNvSpPr>
              <a:spLocks noChangeArrowheads="1"/>
            </p:cNvSpPr>
            <p:nvPr/>
          </p:nvSpPr>
          <p:spPr bwMode="auto">
            <a:xfrm rot="16712495" flipH="1" flipV="1">
              <a:off x="3509170" y="2284958"/>
              <a:ext cx="1029964" cy="191848"/>
            </a:xfrm>
            <a:prstGeom prst="curvedUpArrow">
              <a:avLst>
                <a:gd name="adj1" fmla="val 33018"/>
                <a:gd name="adj2" fmla="val 128619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095788" y="2468623"/>
              <a:ext cx="1262030" cy="8572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19" name="Rectangle 474"/>
          <p:cNvSpPr txBox="1">
            <a:spLocks noChangeArrowheads="1"/>
          </p:cNvSpPr>
          <p:nvPr/>
        </p:nvSpPr>
        <p:spPr bwMode="auto">
          <a:xfrm>
            <a:off x="4214810" y="2349721"/>
            <a:ext cx="421484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latin typeface="Times New Roman" pitchFamily="18" charset="0"/>
                <a:ea typeface="+mj-ea"/>
                <a:cs typeface="Arial" pitchFamily="34" charset="0"/>
              </a:rPr>
              <a:t>Фото, выполненное при помощи камеры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Arial" pitchFamily="34" charset="0"/>
            </a:endParaRP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71414"/>
            <a:ext cx="3464250" cy="223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61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285720" y="214290"/>
            <a:ext cx="5474063" cy="5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800000"/>
                </a:solidFill>
                <a:ea typeface="Times New Roman" pitchFamily="18" charset="0"/>
              </a:rPr>
              <a:t>2.3. Размеры зон Френеля. Зонные пластинки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5786" y="928670"/>
            <a:ext cx="5072347" cy="5554662"/>
            <a:chOff x="1735" y="1873"/>
            <a:chExt cx="7989" cy="8746"/>
          </a:xfrm>
        </p:grpSpPr>
        <p:sp>
          <p:nvSpPr>
            <p:cNvPr id="267271" name="Text Box 7"/>
            <p:cNvSpPr txBox="1">
              <a:spLocks noChangeArrowheads="1"/>
            </p:cNvSpPr>
            <p:nvPr/>
          </p:nvSpPr>
          <p:spPr bwMode="auto">
            <a:xfrm>
              <a:off x="1735" y="10156"/>
              <a:ext cx="7989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latin typeface="Times New Roman" pitchFamily="18" charset="0"/>
                  <a:cs typeface="Arial" pitchFamily="34" charset="0"/>
                </a:rPr>
                <a:t>Н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есколько первых зон Френеля внутри отверстия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272" name="Text Box 8"/>
            <p:cNvSpPr txBox="1">
              <a:spLocks noChangeArrowheads="1"/>
            </p:cNvSpPr>
            <p:nvPr/>
          </p:nvSpPr>
          <p:spPr bwMode="auto">
            <a:xfrm>
              <a:off x="8755" y="3543"/>
              <a:ext cx="576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273" name="Text Box 9"/>
            <p:cNvSpPr txBox="1">
              <a:spLocks noChangeArrowheads="1"/>
            </p:cNvSpPr>
            <p:nvPr/>
          </p:nvSpPr>
          <p:spPr bwMode="auto">
            <a:xfrm>
              <a:off x="6145" y="4473"/>
              <a:ext cx="576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274" name="Text Box 10"/>
            <p:cNvSpPr txBox="1">
              <a:spLocks noChangeArrowheads="1"/>
            </p:cNvSpPr>
            <p:nvPr/>
          </p:nvSpPr>
          <p:spPr bwMode="auto">
            <a:xfrm>
              <a:off x="4975" y="3133"/>
              <a:ext cx="1766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l + m</a:t>
              </a: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</a:t>
              </a:r>
              <a:r>
                <a:rPr kumimoji="0" lang="en-US" sz="160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</a:t>
              </a: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/2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275" name="Text Box 11"/>
            <p:cNvSpPr txBox="1">
              <a:spLocks noChangeArrowheads="1"/>
            </p:cNvSpPr>
            <p:nvPr/>
          </p:nvSpPr>
          <p:spPr bwMode="auto">
            <a:xfrm>
              <a:off x="2455" y="1873"/>
              <a:ext cx="1044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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ru-RU" sz="1800" b="0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276" name="Line 12"/>
            <p:cNvSpPr>
              <a:spLocks noChangeShapeType="1"/>
            </p:cNvSpPr>
            <p:nvPr/>
          </p:nvSpPr>
          <p:spPr bwMode="auto">
            <a:xfrm rot="5400000">
              <a:off x="5641" y="724"/>
              <a:ext cx="2" cy="67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277" name="Line 13"/>
            <p:cNvSpPr>
              <a:spLocks noChangeShapeType="1"/>
            </p:cNvSpPr>
            <p:nvPr/>
          </p:nvSpPr>
          <p:spPr bwMode="auto">
            <a:xfrm>
              <a:off x="3509" y="1873"/>
              <a:ext cx="1" cy="1295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278" name="AutoShape 14"/>
            <p:cNvSpPr>
              <a:spLocks/>
            </p:cNvSpPr>
            <p:nvPr/>
          </p:nvSpPr>
          <p:spPr bwMode="auto">
            <a:xfrm rot="-5400000">
              <a:off x="6172" y="1512"/>
              <a:ext cx="329" cy="5557"/>
            </a:xfrm>
            <a:prstGeom prst="leftBrace">
              <a:avLst>
                <a:gd name="adj1" fmla="val 140755"/>
                <a:gd name="adj2" fmla="val 50426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279" name="Line 15"/>
            <p:cNvSpPr>
              <a:spLocks noChangeShapeType="1"/>
            </p:cNvSpPr>
            <p:nvPr/>
          </p:nvSpPr>
          <p:spPr bwMode="auto">
            <a:xfrm>
              <a:off x="3561" y="3413"/>
              <a:ext cx="5557" cy="6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280" name="Text Box 16"/>
            <p:cNvSpPr txBox="1">
              <a:spLocks noChangeArrowheads="1"/>
            </p:cNvSpPr>
            <p:nvPr/>
          </p:nvSpPr>
          <p:spPr bwMode="auto">
            <a:xfrm>
              <a:off x="3347" y="3923"/>
              <a:ext cx="491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2275" y="2512"/>
              <a:ext cx="1239" cy="3136"/>
              <a:chOff x="3454" y="3760"/>
              <a:chExt cx="1043" cy="1716"/>
            </a:xfrm>
          </p:grpSpPr>
          <p:grpSp>
            <p:nvGrpSpPr>
              <p:cNvPr id="4" name="Group 18"/>
              <p:cNvGrpSpPr>
                <a:grpSpLocks/>
              </p:cNvGrpSpPr>
              <p:nvPr/>
            </p:nvGrpSpPr>
            <p:grpSpPr bwMode="auto">
              <a:xfrm>
                <a:off x="3466" y="3760"/>
                <a:ext cx="1031" cy="254"/>
                <a:chOff x="3466" y="3760"/>
                <a:chExt cx="1031" cy="254"/>
              </a:xfrm>
            </p:grpSpPr>
            <p:sp>
              <p:nvSpPr>
                <p:cNvPr id="267283" name="Line 19"/>
                <p:cNvSpPr>
                  <a:spLocks noChangeShapeType="1"/>
                </p:cNvSpPr>
                <p:nvPr/>
              </p:nvSpPr>
              <p:spPr bwMode="auto">
                <a:xfrm>
                  <a:off x="3466" y="3760"/>
                  <a:ext cx="1027" cy="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67284" name="Line 20"/>
                <p:cNvSpPr>
                  <a:spLocks noChangeShapeType="1"/>
                </p:cNvSpPr>
                <p:nvPr/>
              </p:nvSpPr>
              <p:spPr bwMode="auto">
                <a:xfrm>
                  <a:off x="3470" y="4013"/>
                  <a:ext cx="1027" cy="1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3459" y="4247"/>
                <a:ext cx="1031" cy="254"/>
                <a:chOff x="3466" y="3760"/>
                <a:chExt cx="1031" cy="254"/>
              </a:xfrm>
            </p:grpSpPr>
            <p:sp>
              <p:nvSpPr>
                <p:cNvPr id="267286" name="Line 22"/>
                <p:cNvSpPr>
                  <a:spLocks noChangeShapeType="1"/>
                </p:cNvSpPr>
                <p:nvPr/>
              </p:nvSpPr>
              <p:spPr bwMode="auto">
                <a:xfrm>
                  <a:off x="3466" y="3760"/>
                  <a:ext cx="1027" cy="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67287" name="Line 23"/>
                <p:cNvSpPr>
                  <a:spLocks noChangeShapeType="1"/>
                </p:cNvSpPr>
                <p:nvPr/>
              </p:nvSpPr>
              <p:spPr bwMode="auto">
                <a:xfrm>
                  <a:off x="3470" y="4013"/>
                  <a:ext cx="1027" cy="1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sp>
            <p:nvSpPr>
              <p:cNvPr id="267288" name="Line 24"/>
              <p:cNvSpPr>
                <a:spLocks noChangeShapeType="1"/>
              </p:cNvSpPr>
              <p:nvPr/>
            </p:nvSpPr>
            <p:spPr bwMode="auto">
              <a:xfrm>
                <a:off x="3469" y="4974"/>
                <a:ext cx="1027" cy="1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3459" y="5222"/>
                <a:ext cx="1031" cy="254"/>
                <a:chOff x="3466" y="3760"/>
                <a:chExt cx="1031" cy="254"/>
              </a:xfrm>
            </p:grpSpPr>
            <p:sp>
              <p:nvSpPr>
                <p:cNvPr id="267290" name="Line 26"/>
                <p:cNvSpPr>
                  <a:spLocks noChangeShapeType="1"/>
                </p:cNvSpPr>
                <p:nvPr/>
              </p:nvSpPr>
              <p:spPr bwMode="auto">
                <a:xfrm>
                  <a:off x="3466" y="3760"/>
                  <a:ext cx="1027" cy="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67291" name="Line 27"/>
                <p:cNvSpPr>
                  <a:spLocks noChangeShapeType="1"/>
                </p:cNvSpPr>
                <p:nvPr/>
              </p:nvSpPr>
              <p:spPr bwMode="auto">
                <a:xfrm>
                  <a:off x="3470" y="4013"/>
                  <a:ext cx="1027" cy="1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sp>
            <p:nvSpPr>
              <p:cNvPr id="267292" name="Line 28"/>
              <p:cNvSpPr>
                <a:spLocks noChangeShapeType="1"/>
              </p:cNvSpPr>
              <p:nvPr/>
            </p:nvSpPr>
            <p:spPr bwMode="auto">
              <a:xfrm>
                <a:off x="3454" y="4733"/>
                <a:ext cx="1027" cy="1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67293" name="Line 29"/>
            <p:cNvSpPr>
              <a:spLocks noChangeShapeType="1"/>
            </p:cNvSpPr>
            <p:nvPr/>
          </p:nvSpPr>
          <p:spPr bwMode="auto">
            <a:xfrm>
              <a:off x="3510" y="5078"/>
              <a:ext cx="1" cy="1295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294" name="Line 30"/>
            <p:cNvSpPr>
              <a:spLocks noChangeShapeType="1"/>
            </p:cNvSpPr>
            <p:nvPr/>
          </p:nvSpPr>
          <p:spPr bwMode="auto">
            <a:xfrm>
              <a:off x="3510" y="3176"/>
              <a:ext cx="1" cy="19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295" name="Rectangle 31"/>
            <p:cNvSpPr>
              <a:spLocks noChangeArrowheads="1"/>
            </p:cNvSpPr>
            <p:nvPr/>
          </p:nvSpPr>
          <p:spPr bwMode="auto">
            <a:xfrm>
              <a:off x="1805" y="6553"/>
              <a:ext cx="3420" cy="333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296" name="Oval 32"/>
            <p:cNvSpPr>
              <a:spLocks noChangeArrowheads="1"/>
            </p:cNvSpPr>
            <p:nvPr/>
          </p:nvSpPr>
          <p:spPr bwMode="auto">
            <a:xfrm>
              <a:off x="2638" y="7342"/>
              <a:ext cx="1811" cy="182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297" name="Oval 33"/>
            <p:cNvSpPr>
              <a:spLocks noChangeArrowheads="1"/>
            </p:cNvSpPr>
            <p:nvPr/>
          </p:nvSpPr>
          <p:spPr bwMode="auto">
            <a:xfrm>
              <a:off x="2779" y="7490"/>
              <a:ext cx="1535" cy="1549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298" name="Oval 34"/>
            <p:cNvSpPr>
              <a:spLocks noChangeArrowheads="1"/>
            </p:cNvSpPr>
            <p:nvPr/>
          </p:nvSpPr>
          <p:spPr bwMode="auto">
            <a:xfrm>
              <a:off x="2896" y="7613"/>
              <a:ext cx="1293" cy="1310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299" name="Oval 35"/>
            <p:cNvSpPr>
              <a:spLocks noChangeArrowheads="1"/>
            </p:cNvSpPr>
            <p:nvPr/>
          </p:nvSpPr>
          <p:spPr bwMode="auto">
            <a:xfrm>
              <a:off x="3056" y="7803"/>
              <a:ext cx="963" cy="92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300" name="Line 36"/>
            <p:cNvSpPr>
              <a:spLocks noChangeShapeType="1"/>
            </p:cNvSpPr>
            <p:nvPr/>
          </p:nvSpPr>
          <p:spPr bwMode="auto">
            <a:xfrm>
              <a:off x="3545" y="6843"/>
              <a:ext cx="14" cy="2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301" name="Text Box 37"/>
            <p:cNvSpPr txBox="1">
              <a:spLocks noChangeArrowheads="1"/>
            </p:cNvSpPr>
            <p:nvPr/>
          </p:nvSpPr>
          <p:spPr bwMode="auto">
            <a:xfrm>
              <a:off x="3369" y="8108"/>
              <a:ext cx="43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302" name="Line 38"/>
            <p:cNvSpPr>
              <a:spLocks noChangeShapeType="1"/>
            </p:cNvSpPr>
            <p:nvPr/>
          </p:nvSpPr>
          <p:spPr bwMode="auto">
            <a:xfrm flipV="1">
              <a:off x="3568" y="7757"/>
              <a:ext cx="544" cy="4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303" name="AutoShape 39"/>
            <p:cNvSpPr>
              <a:spLocks/>
            </p:cNvSpPr>
            <p:nvPr/>
          </p:nvSpPr>
          <p:spPr bwMode="auto">
            <a:xfrm rot="10800000" flipH="1">
              <a:off x="3314" y="3396"/>
              <a:ext cx="181" cy="703"/>
            </a:xfrm>
            <a:prstGeom prst="leftBrace">
              <a:avLst>
                <a:gd name="adj1" fmla="val 32366"/>
                <a:gd name="adj2" fmla="val 50426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304" name="Text Box 40"/>
            <p:cNvSpPr txBox="1">
              <a:spLocks noChangeArrowheads="1"/>
            </p:cNvSpPr>
            <p:nvPr/>
          </p:nvSpPr>
          <p:spPr bwMode="auto">
            <a:xfrm>
              <a:off x="4435" y="7075"/>
              <a:ext cx="900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en-US" sz="2400" b="0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m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305" name="Freeform 41"/>
            <p:cNvSpPr>
              <a:spLocks/>
            </p:cNvSpPr>
            <p:nvPr/>
          </p:nvSpPr>
          <p:spPr bwMode="auto">
            <a:xfrm rot="5984868" flipH="1">
              <a:off x="4072" y="7568"/>
              <a:ext cx="360" cy="695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63" y="100"/>
                </a:cxn>
                <a:cxn ang="0">
                  <a:pos x="263" y="62"/>
                </a:cxn>
                <a:cxn ang="0">
                  <a:pos x="326" y="0"/>
                </a:cxn>
              </a:cxnLst>
              <a:rect l="0" t="0" r="r" b="b"/>
              <a:pathLst>
                <a:path w="326" h="225">
                  <a:moveTo>
                    <a:pt x="0" y="225"/>
                  </a:moveTo>
                  <a:cubicBezTo>
                    <a:pt x="9" y="176"/>
                    <a:pt x="19" y="127"/>
                    <a:pt x="63" y="100"/>
                  </a:cubicBezTo>
                  <a:cubicBezTo>
                    <a:pt x="107" y="73"/>
                    <a:pt x="219" y="79"/>
                    <a:pt x="263" y="62"/>
                  </a:cubicBezTo>
                  <a:cubicBezTo>
                    <a:pt x="307" y="45"/>
                    <a:pt x="309" y="15"/>
                    <a:pt x="326" y="0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306" name="Line 42"/>
            <p:cNvSpPr>
              <a:spLocks noChangeShapeType="1"/>
            </p:cNvSpPr>
            <p:nvPr/>
          </p:nvSpPr>
          <p:spPr bwMode="auto">
            <a:xfrm flipV="1">
              <a:off x="3557" y="4097"/>
              <a:ext cx="5557" cy="6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2" name="Text Box 11"/>
          <p:cNvSpPr txBox="1">
            <a:spLocks noChangeArrowheads="1"/>
          </p:cNvSpPr>
          <p:nvPr/>
        </p:nvSpPr>
        <p:spPr bwMode="auto">
          <a:xfrm>
            <a:off x="1395326" y="1768587"/>
            <a:ext cx="662853" cy="50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r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m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16"/>
          <p:cNvSpPr txBox="1">
            <a:spLocks noChangeArrowheads="1"/>
          </p:cNvSpPr>
          <p:nvPr/>
        </p:nvSpPr>
        <p:spPr bwMode="auto">
          <a:xfrm>
            <a:off x="5364482" y="2222718"/>
            <a:ext cx="311744" cy="2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308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67307" name="Object 43"/>
          <p:cNvGraphicFramePr>
            <a:graphicFrameLocks noChangeAspect="1"/>
          </p:cNvGraphicFramePr>
          <p:nvPr/>
        </p:nvGraphicFramePr>
        <p:xfrm>
          <a:off x="4975225" y="1071563"/>
          <a:ext cx="29797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Формула" r:id="rId3" imgW="1587240" imgH="266400" progId="Equation.3">
                  <p:embed/>
                </p:oleObj>
              </mc:Choice>
              <mc:Fallback>
                <p:oleObj name="Формула" r:id="rId3" imgW="1587240" imgH="26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25" y="1071563"/>
                        <a:ext cx="2979738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310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67309" name="Object 45"/>
          <p:cNvGraphicFramePr>
            <a:graphicFrameLocks noChangeAspect="1"/>
          </p:cNvGraphicFramePr>
          <p:nvPr/>
        </p:nvGraphicFramePr>
        <p:xfrm>
          <a:off x="6215074" y="2786058"/>
          <a:ext cx="1813047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Формула" r:id="rId5" imgW="876300" imgH="279400" progId="Equation.3">
                  <p:embed/>
                </p:oleObj>
              </mc:Choice>
              <mc:Fallback>
                <p:oleObj name="Формула" r:id="rId5" imgW="876300" imgH="279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2786058"/>
                        <a:ext cx="1813047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AutoShape 22"/>
          <p:cNvSpPr>
            <a:spLocks noChangeArrowheads="1"/>
          </p:cNvSpPr>
          <p:nvPr/>
        </p:nvSpPr>
        <p:spPr bwMode="auto">
          <a:xfrm rot="4887505" flipV="1">
            <a:off x="7829545" y="1902654"/>
            <a:ext cx="1710492" cy="403576"/>
          </a:xfrm>
          <a:prstGeom prst="curvedUpArrow">
            <a:avLst>
              <a:gd name="adj1" fmla="val 33018"/>
              <a:gd name="adj2" fmla="val 12861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5643570" y="3777887"/>
            <a:ext cx="3214710" cy="107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  <a:cs typeface="Arial" pitchFamily="34" charset="0"/>
              </a:rPr>
              <a:t>Радиусы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cs typeface="Arial" pitchFamily="34" charset="0"/>
              </a:rPr>
              <a:t>зон Френеля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0000FF"/>
              </a:solidFill>
              <a:latin typeface="Constant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cs typeface="Arial" pitchFamily="34" charset="0"/>
              </a:rPr>
              <a:t>Зонные пластинки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6929453" y="4286256"/>
            <a:ext cx="607223" cy="2286017"/>
            <a:chOff x="6929453" y="4286256"/>
            <a:chExt cx="607223" cy="2286017"/>
          </a:xfrm>
        </p:grpSpPr>
        <p:sp>
          <p:nvSpPr>
            <p:cNvPr id="100" name="Штриховая стрелка вправо 99"/>
            <p:cNvSpPr/>
            <p:nvPr/>
          </p:nvSpPr>
          <p:spPr>
            <a:xfrm rot="5400000">
              <a:off x="6625841" y="5661438"/>
              <a:ext cx="1214447" cy="607223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1" name="Штриховая стрелка вправо 100"/>
            <p:cNvSpPr/>
            <p:nvPr/>
          </p:nvSpPr>
          <p:spPr>
            <a:xfrm rot="5400000">
              <a:off x="7054470" y="4304116"/>
              <a:ext cx="357190" cy="32147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277190" y="3988362"/>
            <a:ext cx="3080760" cy="679591"/>
            <a:chOff x="3277190" y="3988362"/>
            <a:chExt cx="3080760" cy="679591"/>
          </a:xfrm>
        </p:grpSpPr>
        <p:graphicFrame>
          <p:nvGraphicFramePr>
            <p:cNvPr id="32772" name="Object 4"/>
            <p:cNvGraphicFramePr>
              <a:graphicFrameLocks noChangeAspect="1"/>
            </p:cNvGraphicFramePr>
            <p:nvPr/>
          </p:nvGraphicFramePr>
          <p:xfrm>
            <a:off x="3786182" y="4286256"/>
            <a:ext cx="1049342" cy="3816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7" name="Формула" r:id="rId7" imgW="622080" imgH="228600" progId="Equation.3">
                    <p:embed/>
                  </p:oleObj>
                </mc:Choice>
                <mc:Fallback>
                  <p:oleObj name="Формула" r:id="rId7" imgW="62208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6182" y="4286256"/>
                          <a:ext cx="1049342" cy="3816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Прямоугольник 52"/>
            <p:cNvSpPr/>
            <p:nvPr/>
          </p:nvSpPr>
          <p:spPr>
            <a:xfrm>
              <a:off x="3277190" y="3988362"/>
              <a:ext cx="21024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1400" b="1" i="1" dirty="0" smtClean="0">
                  <a:solidFill>
                    <a:srgbClr val="0000FF"/>
                  </a:solidFill>
                  <a:latin typeface="Constantia" pitchFamily="18" charset="0"/>
                  <a:cs typeface="Arial" pitchFamily="34" charset="0"/>
                </a:rPr>
                <a:t>площади зон Френеля</a:t>
              </a:r>
            </a:p>
          </p:txBody>
        </p:sp>
        <p:cxnSp>
          <p:nvCxnSpPr>
            <p:cNvPr id="55" name="Прямая со стрелкой 54"/>
            <p:cNvCxnSpPr/>
            <p:nvPr/>
          </p:nvCxnSpPr>
          <p:spPr>
            <a:xfrm rot="10800000" flipV="1">
              <a:off x="4929190" y="4143379"/>
              <a:ext cx="1428760" cy="285752"/>
            </a:xfrm>
            <a:prstGeom prst="straightConnector1">
              <a:avLst/>
            </a:prstGeom>
            <a:ln w="28575"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38" name="Rectangle 474"/>
          <p:cNvSpPr>
            <a:spLocks noGrp="1" noChangeArrowheads="1"/>
          </p:cNvSpPr>
          <p:nvPr>
            <p:ph type="title"/>
          </p:nvPr>
        </p:nvSpPr>
        <p:spPr>
          <a:xfrm>
            <a:off x="663575" y="44450"/>
            <a:ext cx="7123135" cy="527030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Зонные пластинки</a:t>
            </a:r>
            <a:r>
              <a:rPr sz="2400" b="1" i="1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–</a:t>
            </a:r>
            <a:r>
              <a:rPr sz="2400" b="1" i="1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амплитудные (А) и фазовые (Ф)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1" name="Text Box 344"/>
          <p:cNvSpPr txBox="1">
            <a:spLocks noChangeArrowheads="1"/>
          </p:cNvSpPr>
          <p:nvPr/>
        </p:nvSpPr>
        <p:spPr bwMode="auto">
          <a:xfrm>
            <a:off x="571472" y="4929198"/>
            <a:ext cx="81438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sz="32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268425" name="Rectangle 137"/>
          <p:cNvSpPr>
            <a:spLocks noChangeArrowheads="1"/>
          </p:cNvSpPr>
          <p:nvPr/>
        </p:nvSpPr>
        <p:spPr bwMode="auto">
          <a:xfrm>
            <a:off x="2357422" y="714356"/>
            <a:ext cx="2143140" cy="11387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(A)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(амплитудная – «линза Вуда»)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37"/>
          <p:cNvSpPr>
            <a:spLocks noChangeArrowheads="1"/>
          </p:cNvSpPr>
          <p:nvPr/>
        </p:nvSpPr>
        <p:spPr bwMode="auto">
          <a:xfrm>
            <a:off x="5643570" y="711652"/>
            <a:ext cx="2571768" cy="11387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lang="en-US" sz="2800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(A)</a:t>
            </a:r>
            <a:endParaRPr kumimoji="0" lang="ru-RU" sz="2800" b="0" i="0" u="none" strike="noStrike" cap="none" normalizeH="0" baseline="3000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(фазовая – </a:t>
            </a:r>
          </a:p>
          <a:p>
            <a:pPr lvl="0"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«линза Френеля»)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8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>
            <a:off x="4593980" y="642918"/>
            <a:ext cx="40664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8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>
            <a:off x="8483116" y="642918"/>
            <a:ext cx="446602" cy="24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3" name="Прямая со стрелкой 92"/>
          <p:cNvCxnSpPr/>
          <p:nvPr/>
        </p:nvCxnSpPr>
        <p:spPr>
          <a:xfrm rot="10800000">
            <a:off x="2285984" y="3357562"/>
            <a:ext cx="1428760" cy="928694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82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0918" y="4422616"/>
            <a:ext cx="3871676" cy="23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829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0414" y="4429132"/>
            <a:ext cx="2410158" cy="240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" name="Text Box 344"/>
          <p:cNvSpPr txBox="1">
            <a:spLocks noChangeArrowheads="1"/>
          </p:cNvSpPr>
          <p:nvPr/>
        </p:nvSpPr>
        <p:spPr bwMode="auto">
          <a:xfrm>
            <a:off x="3519610" y="5077608"/>
            <a:ext cx="6429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0" name="Прямая со стрелкой 99"/>
          <p:cNvCxnSpPr/>
          <p:nvPr/>
        </p:nvCxnSpPr>
        <p:spPr>
          <a:xfrm flipV="1">
            <a:off x="3786182" y="5429264"/>
            <a:ext cx="285752" cy="214314"/>
          </a:xfrm>
          <a:prstGeom prst="straightConnector1">
            <a:avLst/>
          </a:prstGeom>
          <a:ln>
            <a:solidFill>
              <a:schemeClr val="bg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8297" name="Object 9"/>
          <p:cNvGraphicFramePr>
            <a:graphicFrameLocks noChangeAspect="1"/>
          </p:cNvGraphicFramePr>
          <p:nvPr/>
        </p:nvGraphicFramePr>
        <p:xfrm>
          <a:off x="2786050" y="2643182"/>
          <a:ext cx="17430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Формула" r:id="rId7" imgW="914400" imgH="253800" progId="Equation.3">
                  <p:embed/>
                </p:oleObj>
              </mc:Choice>
              <mc:Fallback>
                <p:oleObj name="Формула" r:id="rId7" imgW="91440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2643182"/>
                        <a:ext cx="1743075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2" name="Прямая со стрелкой 101"/>
          <p:cNvCxnSpPr/>
          <p:nvPr/>
        </p:nvCxnSpPr>
        <p:spPr>
          <a:xfrm rot="5400000">
            <a:off x="3436906" y="3682124"/>
            <a:ext cx="792000" cy="0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1000108"/>
            <a:ext cx="1963737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10586</TotalTime>
  <Words>575</Words>
  <Application>Microsoft Office PowerPoint</Application>
  <PresentationFormat>Экран (4:3)</PresentationFormat>
  <Paragraphs>174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</vt:lpstr>
      <vt:lpstr>Constantia</vt:lpstr>
      <vt:lpstr>Symbol</vt:lpstr>
      <vt:lpstr>Times New Roman</vt:lpstr>
      <vt:lpstr>Оформление по умолчанию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«Камера-обскура» (1604 г., Иоган Кеплер)</vt:lpstr>
      <vt:lpstr>«Камера-обскура»</vt:lpstr>
      <vt:lpstr>Презентация PowerPoint</vt:lpstr>
      <vt:lpstr>Зонные пластинки – амплитудные (А) и фазовые (Ф)</vt:lpstr>
      <vt:lpstr>Презентация PowerPoint</vt:lpstr>
      <vt:lpstr>Линзы Френеля</vt:lpstr>
      <vt:lpstr>«Парковочные» линзы Френеля</vt:lpstr>
      <vt:lpstr>Презентация PowerPoint</vt:lpstr>
      <vt:lpstr>1) Точечный источник (сферическая волна)</vt:lpstr>
      <vt:lpstr>2) Форма препятствия</vt:lpstr>
      <vt:lpstr>Презентация PowerPoint</vt:lpstr>
      <vt:lpstr>3) Распределение интенсивности света по экрану – формирование  дифракционной картины Френеля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Андрей</cp:lastModifiedBy>
  <cp:revision>348</cp:revision>
  <dcterms:created xsi:type="dcterms:W3CDTF">2010-10-03T06:36:32Z</dcterms:created>
  <dcterms:modified xsi:type="dcterms:W3CDTF">2023-12-21T15:27:10Z</dcterms:modified>
</cp:coreProperties>
</file>