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8"/>
  </p:notesMasterIdLst>
  <p:handoutMasterIdLst>
    <p:handoutMasterId r:id="rId29"/>
  </p:handoutMasterIdLst>
  <p:sldIdLst>
    <p:sldId id="368" r:id="rId2"/>
    <p:sldId id="400" r:id="rId3"/>
    <p:sldId id="401" r:id="rId4"/>
    <p:sldId id="402" r:id="rId5"/>
    <p:sldId id="403" r:id="rId6"/>
    <p:sldId id="404" r:id="rId7"/>
    <p:sldId id="405" r:id="rId8"/>
    <p:sldId id="406" r:id="rId9"/>
    <p:sldId id="407" r:id="rId10"/>
    <p:sldId id="408" r:id="rId11"/>
    <p:sldId id="409" r:id="rId12"/>
    <p:sldId id="410" r:id="rId13"/>
    <p:sldId id="392" r:id="rId14"/>
    <p:sldId id="393" r:id="rId15"/>
    <p:sldId id="383" r:id="rId16"/>
    <p:sldId id="384" r:id="rId17"/>
    <p:sldId id="377" r:id="rId18"/>
    <p:sldId id="379" r:id="rId19"/>
    <p:sldId id="381" r:id="rId20"/>
    <p:sldId id="382" r:id="rId21"/>
    <p:sldId id="375" r:id="rId22"/>
    <p:sldId id="334" r:id="rId23"/>
    <p:sldId id="362" r:id="rId24"/>
    <p:sldId id="343" r:id="rId25"/>
    <p:sldId id="370" r:id="rId26"/>
    <p:sldId id="38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5050"/>
    <a:srgbClr val="FFCCFF"/>
    <a:srgbClr val="FFCCCC"/>
    <a:srgbClr val="FFCC99"/>
    <a:srgbClr val="FF9999"/>
    <a:srgbClr val="FF7C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15" autoAdjust="0"/>
    <p:restoredTop sz="97552" autoAdjust="0"/>
  </p:normalViewPr>
  <p:slideViewPr>
    <p:cSldViewPr>
      <p:cViewPr varScale="1">
        <p:scale>
          <a:sx n="82" d="100"/>
          <a:sy n="82" d="100"/>
        </p:scale>
        <p:origin x="1858" y="72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66" y="67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248121E-CEFD-4546-9B44-BA6B31E2EF3F}" type="datetimeFigureOut">
              <a:rPr lang="ru-RU"/>
              <a:pPr>
                <a:defRPr/>
              </a:pPr>
              <a:t>22.12.2023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976C533-74AC-4A9D-BBE6-60BF9DE08F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295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fld id="{31C191D3-CF6D-4B22-8EF1-4C3172946ADC}" type="datetimeFigureOut">
              <a:rPr lang="ru-RU"/>
              <a:pPr>
                <a:defRPr/>
              </a:pPr>
              <a:t>22.12.2023</a:t>
            </a:fld>
            <a:endParaRPr lang="ru-RU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  <a:cs typeface="+mn-cs"/>
              </a:defRPr>
            </a:lvl1pPr>
          </a:lstStyle>
          <a:p>
            <a:pPr>
              <a:defRPr/>
            </a:pPr>
            <a:fld id="{860B851A-D15F-4CC2-9999-2B7BACCE2D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6049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9C175-950D-4A96-8D0A-AD0A9781058D}" type="datetime1">
              <a:rPr lang="ru-RU"/>
              <a:pPr>
                <a:defRPr/>
              </a:pPr>
              <a:t>22.12.2023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45059-15AA-4D27-B25F-843A96CBB2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4DD13-4C70-469E-864D-E74479EC210B}" type="datetime1">
              <a:rPr lang="ru-RU"/>
              <a:pPr>
                <a:defRPr/>
              </a:pPr>
              <a:t>22.12.2023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C2F7C-5413-43B4-B301-B41A778164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9EA63-D257-4CC2-A7B9-CC2F65AED7A0}" type="datetime1">
              <a:rPr lang="ru-RU"/>
              <a:pPr>
                <a:defRPr/>
              </a:pPr>
              <a:t>22.12.2023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FD65E-ADFB-43FD-9913-5C256B7292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3E5D6-AAEC-4D11-8957-BF5220D27452}" type="datetime1">
              <a:rPr lang="ru-RU"/>
              <a:pPr>
                <a:defRPr/>
              </a:pPr>
              <a:t>22.12.2023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EB399-CD73-4BD9-95E6-5ACFBB6578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F0108-1061-4463-B772-DBE35D8C3F13}" type="datetime1">
              <a:rPr lang="ru-RU"/>
              <a:pPr>
                <a:defRPr/>
              </a:pPr>
              <a:t>22.12.2023</a:t>
            </a:fld>
            <a:endParaRPr lang="ru-RU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5BEA5-8144-4FFB-AB20-61666C3870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91420-EE66-4FA1-9240-B7B13DB54EA9}" type="datetime1">
              <a:rPr lang="ru-RU"/>
              <a:pPr>
                <a:defRPr/>
              </a:pPr>
              <a:t>22.12.2023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BB5E9-7FEB-4B85-AA67-51BF90524D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1BEE5-23B2-4067-ACE3-429D28EA12FA}" type="datetime1">
              <a:rPr lang="ru-RU"/>
              <a:pPr>
                <a:defRPr/>
              </a:pPr>
              <a:t>22.12.2023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6C722-B87E-4CAD-809F-72415EDD36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8CEF2-C8BD-4DF9-8E56-9F47C830D17A}" type="datetime1">
              <a:rPr lang="ru-RU"/>
              <a:pPr>
                <a:defRPr/>
              </a:pPr>
              <a:t>22.12.2023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78052-F634-405B-8271-F59679D973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F3FF0-9220-469D-BEBA-07A875F8DBEC}" type="datetime1">
              <a:rPr lang="ru-RU"/>
              <a:pPr>
                <a:defRPr/>
              </a:pPr>
              <a:t>22.12.2023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C0D7C-FEBC-49EC-94E3-CEC39ED84E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78DE3-1493-4882-A5F2-0E02D3659EE2}" type="datetime1">
              <a:rPr lang="ru-RU"/>
              <a:pPr>
                <a:defRPr/>
              </a:pPr>
              <a:t>22.12.2023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8DF89-4279-4594-853F-0F930A7669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18CF6-6776-418A-83B6-ECAE62238EC8}" type="datetime1">
              <a:rPr lang="ru-RU"/>
              <a:pPr>
                <a:defRPr/>
              </a:pPr>
              <a:t>22.12.2023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517F4-BB71-4D16-89D4-72FAFD30FB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7FC1C-5035-4A9B-8C31-A95A85272A70}" type="datetime1">
              <a:rPr lang="ru-RU"/>
              <a:pPr>
                <a:defRPr/>
              </a:pPr>
              <a:t>22.12.2023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2B07B-79D7-43E4-A5A7-59DBC2D903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DFA43-9D18-4A21-95C1-763AAE7FE94E}" type="datetime1">
              <a:rPr lang="ru-RU"/>
              <a:pPr>
                <a:defRPr/>
              </a:pPr>
              <a:t>22.12.2023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93052-CE3D-4542-9819-D94E47B667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15897-26BD-46E1-8512-922992B57C0D}" type="datetime1">
              <a:rPr lang="ru-RU"/>
              <a:pPr>
                <a:defRPr/>
              </a:pPr>
              <a:t>22.12.2023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D284E-8A35-476C-8BC0-0E87F34168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11611D-E49A-4DAA-A22C-B42FFDA700EC}" type="datetime1">
              <a:rPr lang="ru-RU"/>
              <a:pPr>
                <a:defRPr/>
              </a:pPr>
              <a:t>22.12.2023</a:t>
            </a:fld>
            <a:endParaRPr lang="ru-RU" dirty="0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B467E9-FC9F-4504-B45D-52829D63D5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3.bin"/><Relationship Id="rId7" Type="http://schemas.openxmlformats.org/officeDocument/2006/relationships/image" Target="../media/image38.gif"/><Relationship Id="rId12" Type="http://schemas.openxmlformats.org/officeDocument/2006/relationships/oleObject" Target="../embeddings/oleObject16.bin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wmf"/><Relationship Id="rId11" Type="http://schemas.openxmlformats.org/officeDocument/2006/relationships/image" Target="https://upload.wikimedia.org/wikipedia/commons/2/2a/Polarizacio.jpg" TargetMode="External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40.jpeg"/><Relationship Id="rId4" Type="http://schemas.openxmlformats.org/officeDocument/2006/relationships/image" Target="../media/image36.wmf"/><Relationship Id="rId9" Type="http://schemas.openxmlformats.org/officeDocument/2006/relationships/image" Target="../media/image3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41.wmf"/><Relationship Id="rId7" Type="http://schemas.openxmlformats.org/officeDocument/2006/relationships/image" Target="../media/image43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2.wmf"/><Relationship Id="rId10" Type="http://schemas.openxmlformats.org/officeDocument/2006/relationships/image" Target="../media/image45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2.bin"/><Relationship Id="rId7" Type="http://schemas.openxmlformats.org/officeDocument/2006/relationships/image" Target="../media/image49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51.wmf"/><Relationship Id="rId5" Type="http://schemas.openxmlformats.org/officeDocument/2006/relationships/image" Target="../media/image48.png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47.wmf"/><Relationship Id="rId9" Type="http://schemas.openxmlformats.org/officeDocument/2006/relationships/image" Target="../media/image5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F:\&#1044;&#1048;&#1057;&#1058;&#1040;&#1053;&#1053;&#1062;&#1048;&#1054;&#1053;&#1053;&#1054;&#1045;%20&#1054;&#1041;&#1059;&#1063;&#1045;&#1053;&#1048;&#1045;%202020\&#1054;&#1057;&#1045;&#1053;&#1068;%202022\&#1051;&#1077;&#1082;&#1094;&#1080;&#1080;_&#1052;&#1086;&#1089;&#1082;&#1074;&#1072;%202022\&#1042;&#1080;&#1076;&#1077;&#1086;%20&#1080;%20&#1092;&#1086;&#1090;&#1086;%20&#1076;&#1083;&#1103;%20&#1083;&#1077;&#1082;&#1094;&#1080;&#1081;\&#1042;&#1080;&#1076;&#1077;&#1086;%20&#1076;&#1083;&#1103;%20&#1083;&#1077;&#1082;&#1094;&#1080;&#1080;%2013\&#1060;&#1088;&#1072;&#1075;&#1084;&#1077;&#1085;&#1090;&#1099;\Physicsleti_&#1060;&#1088;&#1072;&#1075;&#1084;&#1077;&#1085;&#1090;%203.mp4" TargetMode="Externa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61.wmf"/><Relationship Id="rId18" Type="http://schemas.openxmlformats.org/officeDocument/2006/relationships/oleObject" Target="../embeddings/oleObject33.bin"/><Relationship Id="rId3" Type="http://schemas.openxmlformats.org/officeDocument/2006/relationships/oleObject" Target="../embeddings/oleObject26.bin"/><Relationship Id="rId7" Type="http://schemas.openxmlformats.org/officeDocument/2006/relationships/image" Target="../media/image58.png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63.wmf"/><Relationship Id="rId2" Type="http://schemas.openxmlformats.org/officeDocument/2006/relationships/image" Target="../media/image55.png"/><Relationship Id="rId16" Type="http://schemas.openxmlformats.org/officeDocument/2006/relationships/oleObject" Target="../embeddings/oleObject32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wmf"/><Relationship Id="rId11" Type="http://schemas.openxmlformats.org/officeDocument/2006/relationships/image" Target="../media/image60.wmf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29.bin"/><Relationship Id="rId19" Type="http://schemas.openxmlformats.org/officeDocument/2006/relationships/image" Target="../media/image64.wmf"/><Relationship Id="rId4" Type="http://schemas.openxmlformats.org/officeDocument/2006/relationships/image" Target="../media/image56.wmf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3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image" Target="../media/image70.w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image" Target="../media/image61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/>
          </p:cNvSpPr>
          <p:nvPr/>
        </p:nvSpPr>
        <p:spPr bwMode="auto">
          <a:xfrm>
            <a:off x="973138" y="44450"/>
            <a:ext cx="7343775" cy="776288"/>
          </a:xfrm>
          <a:prstGeom prst="rect">
            <a:avLst/>
          </a:prstGeom>
          <a:noFill/>
          <a:ln w="9525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4400"/>
          </a:p>
        </p:txBody>
      </p:sp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684213" y="53975"/>
            <a:ext cx="7450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Constantia" pitchFamily="18" charset="0"/>
              </a:rPr>
              <a:t>Лекция 19. Поляризация света</a:t>
            </a:r>
          </a:p>
        </p:txBody>
      </p:sp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3" y="692150"/>
            <a:ext cx="7804150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3214688"/>
            <a:ext cx="3313112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9813" y="3929063"/>
            <a:ext cx="42576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ChangeArrowheads="1"/>
          </p:cNvSpPr>
          <p:nvPr/>
        </p:nvSpPr>
        <p:spPr bwMode="auto">
          <a:xfrm>
            <a:off x="611188" y="142875"/>
            <a:ext cx="81708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00FF"/>
                </a:solidFill>
                <a:latin typeface="Constantia" pitchFamily="18" charset="0"/>
              </a:rPr>
              <a:t>Дифракция  рентгеновских  лучей на кристаллической  решётке</a:t>
            </a:r>
          </a:p>
        </p:txBody>
      </p:sp>
      <p:pic>
        <p:nvPicPr>
          <p:cNvPr id="10649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52513"/>
            <a:ext cx="8421688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8660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ChangeArrowheads="1"/>
          </p:cNvSpPr>
          <p:nvPr/>
        </p:nvSpPr>
        <p:spPr bwMode="auto">
          <a:xfrm>
            <a:off x="1258888" y="28575"/>
            <a:ext cx="6769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i="1">
                <a:solidFill>
                  <a:srgbClr val="0000FF"/>
                </a:solidFill>
                <a:latin typeface="Constantia" pitchFamily="18" charset="0"/>
              </a:rPr>
              <a:t>Дифракция на кристалле</a:t>
            </a:r>
          </a:p>
        </p:txBody>
      </p:sp>
      <p:sp>
        <p:nvSpPr>
          <p:cNvPr id="107522" name="Rectangle 3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752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450" y="2900363"/>
            <a:ext cx="54721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92150"/>
            <a:ext cx="6049962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5" name="Rectangle 9"/>
          <p:cNvSpPr>
            <a:spLocks noChangeArrowheads="1"/>
          </p:cNvSpPr>
          <p:nvPr/>
        </p:nvSpPr>
        <p:spPr bwMode="auto">
          <a:xfrm>
            <a:off x="179388" y="5538788"/>
            <a:ext cx="2249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“</a:t>
            </a:r>
            <a:r>
              <a:rPr lang="ru-RU" sz="2400" b="1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Лауэграмма</a:t>
            </a:r>
            <a:r>
              <a:rPr lang="en-US" sz="2400" b="1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”</a:t>
            </a:r>
            <a:endParaRPr lang="ru-RU" sz="2400" b="1">
              <a:solidFill>
                <a:srgbClr val="0000FF"/>
              </a:solidFill>
              <a:latin typeface="Constantia" pitchFamily="18" charset="0"/>
              <a:sym typeface="Symbol" pitchFamily="18" charset="2"/>
            </a:endParaRP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2571750" y="5572125"/>
            <a:ext cx="642938" cy="4841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619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ChangeArrowheads="1"/>
          </p:cNvSpPr>
          <p:nvPr/>
        </p:nvSpPr>
        <p:spPr bwMode="auto">
          <a:xfrm>
            <a:off x="5786438" y="4386263"/>
            <a:ext cx="328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rgbClr val="0000FF"/>
                </a:solidFill>
                <a:latin typeface="Constantia" pitchFamily="18" charset="0"/>
              </a:rPr>
              <a:t>Формула Вульфа – Брэгга </a:t>
            </a:r>
          </a:p>
        </p:txBody>
      </p:sp>
      <p:sp>
        <p:nvSpPr>
          <p:cNvPr id="108546" name="Rectangle 3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854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85750"/>
            <a:ext cx="3944938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8" name="Rectangle 11"/>
          <p:cNvSpPr>
            <a:spLocks noChangeArrowheads="1"/>
          </p:cNvSpPr>
          <p:nvPr/>
        </p:nvSpPr>
        <p:spPr bwMode="auto">
          <a:xfrm>
            <a:off x="-71438" y="5072063"/>
            <a:ext cx="2857501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Дифракция на ликоподии</a:t>
            </a:r>
          </a:p>
          <a:p>
            <a:pPr algn="ctr"/>
            <a:r>
              <a:rPr lang="ru-RU" sz="2000" b="1" i="1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Аморфное </a:t>
            </a:r>
            <a:r>
              <a:rPr lang="en-US" sz="2000" b="1" i="1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“</a:t>
            </a:r>
            <a:r>
              <a:rPr lang="ru-RU" sz="2000" b="1" i="1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галло</a:t>
            </a:r>
            <a:r>
              <a:rPr lang="en-US" sz="2000" b="1" i="1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”</a:t>
            </a:r>
            <a:endParaRPr lang="ru-RU" sz="2000" b="1" i="1">
              <a:solidFill>
                <a:srgbClr val="0000FF"/>
              </a:solidFill>
              <a:latin typeface="Constantia" pitchFamily="18" charset="0"/>
              <a:sym typeface="Symbol" pitchFamily="18" charset="2"/>
            </a:endParaRPr>
          </a:p>
        </p:txBody>
      </p:sp>
      <p:grpSp>
        <p:nvGrpSpPr>
          <p:cNvPr id="108549" name="Группа 9"/>
          <p:cNvGrpSpPr>
            <a:grpSpLocks/>
          </p:cNvGrpSpPr>
          <p:nvPr/>
        </p:nvGrpSpPr>
        <p:grpSpPr bwMode="auto">
          <a:xfrm>
            <a:off x="5076825" y="1423988"/>
            <a:ext cx="3436938" cy="3005137"/>
            <a:chOff x="5076825" y="1268413"/>
            <a:chExt cx="3436938" cy="3005137"/>
          </a:xfrm>
        </p:grpSpPr>
        <p:pic>
          <p:nvPicPr>
            <p:cNvPr id="108552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76825" y="1268413"/>
              <a:ext cx="3436938" cy="3005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553" name="Rectangle 9"/>
            <p:cNvSpPr>
              <a:spLocks noChangeArrowheads="1"/>
            </p:cNvSpPr>
            <p:nvPr/>
          </p:nvSpPr>
          <p:spPr bwMode="auto">
            <a:xfrm>
              <a:off x="5786446" y="3714752"/>
              <a:ext cx="2214578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solidFill>
                    <a:srgbClr val="C00000"/>
                  </a:solidFill>
                  <a:latin typeface="Constantia" pitchFamily="18" charset="0"/>
                  <a:sym typeface="Symbol" pitchFamily="18" charset="2"/>
                </a:rPr>
                <a:t>2</a:t>
              </a:r>
              <a:r>
                <a:rPr lang="en-US" sz="2400" b="1" i="1">
                  <a:solidFill>
                    <a:srgbClr val="C00000"/>
                  </a:solidFill>
                  <a:latin typeface="Constantia" pitchFamily="18" charset="0"/>
                  <a:sym typeface="Symbol" pitchFamily="18" charset="2"/>
                </a:rPr>
                <a:t>d</a:t>
              </a:r>
              <a:r>
                <a:rPr lang="en-US" sz="2400" b="1">
                  <a:solidFill>
                    <a:srgbClr val="C00000"/>
                  </a:solidFill>
                  <a:latin typeface="Constantia" pitchFamily="18" charset="0"/>
                  <a:sym typeface="Symbol" pitchFamily="18" charset="2"/>
                </a:rPr>
                <a:t>sin</a:t>
              </a:r>
              <a:r>
                <a:rPr lang="en-US" sz="2400" b="1" i="1">
                  <a:solidFill>
                    <a:srgbClr val="C00000"/>
                  </a:solidFill>
                  <a:latin typeface="Constantia" pitchFamily="18" charset="0"/>
                  <a:sym typeface="Symbol" pitchFamily="18" charset="2"/>
                </a:rPr>
                <a:t></a:t>
              </a:r>
              <a:r>
                <a:rPr lang="en-US" sz="2400" b="1">
                  <a:solidFill>
                    <a:srgbClr val="C00000"/>
                  </a:solidFill>
                  <a:latin typeface="Constantia" pitchFamily="18" charset="0"/>
                  <a:sym typeface="Symbol" pitchFamily="18" charset="2"/>
                </a:rPr>
                <a:t> = </a:t>
              </a:r>
              <a:r>
                <a:rPr lang="en-US" sz="2400" b="1" i="1">
                  <a:solidFill>
                    <a:srgbClr val="C00000"/>
                  </a:solidFill>
                  <a:latin typeface="Constantia" pitchFamily="18" charset="0"/>
                  <a:sym typeface="Symbol" pitchFamily="18" charset="2"/>
                </a:rPr>
                <a:t>m</a:t>
              </a:r>
              <a:endParaRPr lang="ru-RU" sz="2400" b="1" i="1">
                <a:solidFill>
                  <a:srgbClr val="C00000"/>
                </a:solidFill>
                <a:latin typeface="Constantia" pitchFamily="18" charset="0"/>
                <a:sym typeface="Symbol" pitchFamily="18" charset="2"/>
              </a:endParaRPr>
            </a:p>
          </p:txBody>
        </p:sp>
      </p:grpSp>
      <p:pic>
        <p:nvPicPr>
          <p:cNvPr id="10855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6363" y="4021138"/>
            <a:ext cx="2925762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1" name="Rectangle 9"/>
          <p:cNvSpPr>
            <a:spLocks noChangeArrowheads="1"/>
          </p:cNvSpPr>
          <p:nvPr/>
        </p:nvSpPr>
        <p:spPr bwMode="auto">
          <a:xfrm>
            <a:off x="4214813" y="71438"/>
            <a:ext cx="3571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Дифракция на кристаллической решётке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Лауэ, 1912</a:t>
            </a:r>
          </a:p>
        </p:txBody>
      </p:sp>
    </p:spTree>
    <p:extLst>
      <p:ext uri="{BB962C8B-B14F-4D97-AF65-F5344CB8AC3E}">
        <p14:creationId xmlns:p14="http://schemas.microsoft.com/office/powerpoint/2010/main" val="833842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Rectangle 2"/>
          <p:cNvSpPr>
            <a:spLocks noChangeArrowheads="1"/>
          </p:cNvSpPr>
          <p:nvPr/>
        </p:nvSpPr>
        <p:spPr bwMode="auto">
          <a:xfrm>
            <a:off x="1785938" y="1071563"/>
            <a:ext cx="55419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>
                <a:solidFill>
                  <a:srgbClr val="C00000"/>
                </a:solidFill>
                <a:latin typeface="Constantia" pitchFamily="18" charset="0"/>
              </a:rPr>
              <a:t>Линейно (плоско-)поляризованная </a:t>
            </a:r>
          </a:p>
          <a:p>
            <a:pPr algn="ctr"/>
            <a:r>
              <a:rPr lang="ru-RU" sz="2400" b="1" i="1">
                <a:solidFill>
                  <a:srgbClr val="C00000"/>
                </a:solidFill>
                <a:latin typeface="Constantia" pitchFamily="18" charset="0"/>
              </a:rPr>
              <a:t>электромагнитная  волна</a:t>
            </a:r>
          </a:p>
        </p:txBody>
      </p:sp>
      <p:sp>
        <p:nvSpPr>
          <p:cNvPr id="63496" name="Rectangle 9"/>
          <p:cNvSpPr>
            <a:spLocks noChangeArrowheads="1"/>
          </p:cNvSpPr>
          <p:nvPr/>
        </p:nvSpPr>
        <p:spPr bwMode="auto">
          <a:xfrm>
            <a:off x="285750" y="214313"/>
            <a:ext cx="6715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200" b="1" i="1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Глава </a:t>
            </a:r>
            <a:r>
              <a:rPr lang="en-US" sz="3200" b="1" i="1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V</a:t>
            </a:r>
            <a:r>
              <a:rPr lang="ru-RU" sz="3200" b="1" i="1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I. Поляризация света</a:t>
            </a:r>
            <a:endParaRPr lang="ru-RU" sz="3200" i="1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63497" name="Rectangle 1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3498" name="Rectangle 1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3499" name="Rectangle 1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63500" name="Группа 148"/>
          <p:cNvGrpSpPr>
            <a:grpSpLocks/>
          </p:cNvGrpSpPr>
          <p:nvPr/>
        </p:nvGrpSpPr>
        <p:grpSpPr bwMode="auto">
          <a:xfrm>
            <a:off x="220663" y="2214563"/>
            <a:ext cx="8789987" cy="4357687"/>
            <a:chOff x="219965" y="2214554"/>
            <a:chExt cx="8790954" cy="4357718"/>
          </a:xfrm>
        </p:grpSpPr>
        <p:grpSp>
          <p:nvGrpSpPr>
            <p:cNvPr id="63501" name="Group 2"/>
            <p:cNvGrpSpPr>
              <a:grpSpLocks noChangeAspect="1"/>
            </p:cNvGrpSpPr>
            <p:nvPr/>
          </p:nvGrpSpPr>
          <p:grpSpPr bwMode="auto">
            <a:xfrm>
              <a:off x="219965" y="2214554"/>
              <a:ext cx="8790954" cy="4357718"/>
              <a:chOff x="2755" y="7933"/>
              <a:chExt cx="7101" cy="3520"/>
            </a:xfrm>
          </p:grpSpPr>
          <p:sp>
            <p:nvSpPr>
              <p:cNvPr id="63502" name="AutoShape 3"/>
              <p:cNvSpPr>
                <a:spLocks noChangeAspect="1" noChangeArrowheads="1"/>
              </p:cNvSpPr>
              <p:nvPr/>
            </p:nvSpPr>
            <p:spPr bwMode="auto">
              <a:xfrm>
                <a:off x="2755" y="7933"/>
                <a:ext cx="7020" cy="35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63503" name="Group 4"/>
              <p:cNvGrpSpPr>
                <a:grpSpLocks/>
              </p:cNvGrpSpPr>
              <p:nvPr/>
            </p:nvGrpSpPr>
            <p:grpSpPr bwMode="auto">
              <a:xfrm>
                <a:off x="2755" y="7933"/>
                <a:ext cx="7101" cy="3370"/>
                <a:chOff x="2755" y="7933"/>
                <a:chExt cx="7101" cy="3370"/>
              </a:xfrm>
            </p:grpSpPr>
            <p:sp>
              <p:nvSpPr>
                <p:cNvPr id="63504" name="Rectangle 5"/>
                <p:cNvSpPr>
                  <a:spLocks noChangeArrowheads="1"/>
                </p:cNvSpPr>
                <p:nvPr/>
              </p:nvSpPr>
              <p:spPr bwMode="auto">
                <a:xfrm>
                  <a:off x="6138" y="11133"/>
                  <a:ext cx="40" cy="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/>
                    <a:t> </a:t>
                  </a:r>
                  <a:endParaRPr lang="ru-RU"/>
                </a:p>
              </p:txBody>
            </p:sp>
            <p:sp>
              <p:nvSpPr>
                <p:cNvPr id="63505" name="Freeform 6"/>
                <p:cNvSpPr>
                  <a:spLocks/>
                </p:cNvSpPr>
                <p:nvPr/>
              </p:nvSpPr>
              <p:spPr bwMode="auto">
                <a:xfrm flipH="1" flipV="1">
                  <a:off x="4803" y="9159"/>
                  <a:ext cx="2229" cy="682"/>
                </a:xfrm>
                <a:custGeom>
                  <a:avLst/>
                  <a:gdLst>
                    <a:gd name="T0" fmla="*/ 0 w 2700"/>
                    <a:gd name="T1" fmla="*/ 180 h 1140"/>
                    <a:gd name="T2" fmla="*/ 360 w 2700"/>
                    <a:gd name="T3" fmla="*/ 720 h 1140"/>
                    <a:gd name="T4" fmla="*/ 720 w 2700"/>
                    <a:gd name="T5" fmla="*/ 1080 h 1140"/>
                    <a:gd name="T6" fmla="*/ 1080 w 2700"/>
                    <a:gd name="T7" fmla="*/ 1080 h 1140"/>
                    <a:gd name="T8" fmla="*/ 1440 w 2700"/>
                    <a:gd name="T9" fmla="*/ 900 h 1140"/>
                    <a:gd name="T10" fmla="*/ 1980 w 2700"/>
                    <a:gd name="T11" fmla="*/ 540 h 1140"/>
                    <a:gd name="T12" fmla="*/ 2700 w 2700"/>
                    <a:gd name="T13" fmla="*/ 0 h 1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00"/>
                    <a:gd name="T22" fmla="*/ 0 h 1140"/>
                    <a:gd name="T23" fmla="*/ 2700 w 2700"/>
                    <a:gd name="T24" fmla="*/ 1140 h 1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00" h="1140">
                      <a:moveTo>
                        <a:pt x="0" y="180"/>
                      </a:moveTo>
                      <a:cubicBezTo>
                        <a:pt x="120" y="375"/>
                        <a:pt x="240" y="570"/>
                        <a:pt x="360" y="720"/>
                      </a:cubicBezTo>
                      <a:cubicBezTo>
                        <a:pt x="480" y="870"/>
                        <a:pt x="600" y="1020"/>
                        <a:pt x="720" y="1080"/>
                      </a:cubicBezTo>
                      <a:cubicBezTo>
                        <a:pt x="840" y="1140"/>
                        <a:pt x="960" y="1110"/>
                        <a:pt x="1080" y="1080"/>
                      </a:cubicBezTo>
                      <a:cubicBezTo>
                        <a:pt x="1200" y="1050"/>
                        <a:pt x="1290" y="990"/>
                        <a:pt x="1440" y="900"/>
                      </a:cubicBezTo>
                      <a:cubicBezTo>
                        <a:pt x="1590" y="810"/>
                        <a:pt x="1770" y="690"/>
                        <a:pt x="1980" y="540"/>
                      </a:cubicBezTo>
                      <a:cubicBezTo>
                        <a:pt x="2190" y="390"/>
                        <a:pt x="2580" y="90"/>
                        <a:pt x="2700" y="0"/>
                      </a:cubicBezTo>
                    </a:path>
                  </a:pathLst>
                </a:custGeom>
                <a:noFill/>
                <a:ln w="2857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06" name="Freeform 7"/>
                <p:cNvSpPr>
                  <a:spLocks/>
                </p:cNvSpPr>
                <p:nvPr/>
              </p:nvSpPr>
              <p:spPr bwMode="auto">
                <a:xfrm rot="229183">
                  <a:off x="7010" y="9686"/>
                  <a:ext cx="1970" cy="662"/>
                </a:xfrm>
                <a:custGeom>
                  <a:avLst/>
                  <a:gdLst>
                    <a:gd name="T0" fmla="*/ 0 w 2700"/>
                    <a:gd name="T1" fmla="*/ 180 h 1140"/>
                    <a:gd name="T2" fmla="*/ 360 w 2700"/>
                    <a:gd name="T3" fmla="*/ 720 h 1140"/>
                    <a:gd name="T4" fmla="*/ 720 w 2700"/>
                    <a:gd name="T5" fmla="*/ 1080 h 1140"/>
                    <a:gd name="T6" fmla="*/ 1080 w 2700"/>
                    <a:gd name="T7" fmla="*/ 1080 h 1140"/>
                    <a:gd name="T8" fmla="*/ 1440 w 2700"/>
                    <a:gd name="T9" fmla="*/ 900 h 1140"/>
                    <a:gd name="T10" fmla="*/ 1980 w 2700"/>
                    <a:gd name="T11" fmla="*/ 540 h 1140"/>
                    <a:gd name="T12" fmla="*/ 2700 w 2700"/>
                    <a:gd name="T13" fmla="*/ 0 h 1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00"/>
                    <a:gd name="T22" fmla="*/ 0 h 1140"/>
                    <a:gd name="T23" fmla="*/ 2700 w 2700"/>
                    <a:gd name="T24" fmla="*/ 1140 h 1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00" h="1140">
                      <a:moveTo>
                        <a:pt x="0" y="180"/>
                      </a:moveTo>
                      <a:cubicBezTo>
                        <a:pt x="120" y="375"/>
                        <a:pt x="240" y="570"/>
                        <a:pt x="360" y="720"/>
                      </a:cubicBezTo>
                      <a:cubicBezTo>
                        <a:pt x="480" y="870"/>
                        <a:pt x="600" y="1020"/>
                        <a:pt x="720" y="1080"/>
                      </a:cubicBezTo>
                      <a:cubicBezTo>
                        <a:pt x="840" y="1140"/>
                        <a:pt x="960" y="1110"/>
                        <a:pt x="1080" y="1080"/>
                      </a:cubicBezTo>
                      <a:cubicBezTo>
                        <a:pt x="1200" y="1050"/>
                        <a:pt x="1290" y="990"/>
                        <a:pt x="1440" y="900"/>
                      </a:cubicBezTo>
                      <a:cubicBezTo>
                        <a:pt x="1590" y="810"/>
                        <a:pt x="1770" y="690"/>
                        <a:pt x="1980" y="540"/>
                      </a:cubicBezTo>
                      <a:cubicBezTo>
                        <a:pt x="2190" y="390"/>
                        <a:pt x="2580" y="90"/>
                        <a:pt x="2700" y="0"/>
                      </a:cubicBezTo>
                    </a:path>
                  </a:pathLst>
                </a:custGeom>
                <a:noFill/>
                <a:ln w="2857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07" name="Line 8"/>
                <p:cNvSpPr>
                  <a:spLocks noChangeShapeType="1"/>
                </p:cNvSpPr>
                <p:nvPr/>
              </p:nvSpPr>
              <p:spPr bwMode="auto">
                <a:xfrm rot="312638" flipH="1">
                  <a:off x="3980" y="9724"/>
                  <a:ext cx="324" cy="484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08" name="Line 9"/>
                <p:cNvSpPr>
                  <a:spLocks noChangeShapeType="1"/>
                </p:cNvSpPr>
                <p:nvPr/>
              </p:nvSpPr>
              <p:spPr bwMode="auto">
                <a:xfrm rot="312638" flipH="1">
                  <a:off x="8009" y="9736"/>
                  <a:ext cx="323" cy="484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09" name="Line 10"/>
                <p:cNvSpPr>
                  <a:spLocks noChangeShapeType="1"/>
                </p:cNvSpPr>
                <p:nvPr/>
              </p:nvSpPr>
              <p:spPr bwMode="auto">
                <a:xfrm rot="126517" flipH="1">
                  <a:off x="8463" y="9732"/>
                  <a:ext cx="217" cy="290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10" name="Line 11"/>
                <p:cNvSpPr>
                  <a:spLocks noChangeShapeType="1"/>
                </p:cNvSpPr>
                <p:nvPr/>
              </p:nvSpPr>
              <p:spPr bwMode="auto">
                <a:xfrm rot="21467495" flipH="1">
                  <a:off x="7535" y="9740"/>
                  <a:ext cx="496" cy="551"/>
                </a:xfrm>
                <a:prstGeom prst="line">
                  <a:avLst/>
                </a:prstGeom>
                <a:noFill/>
                <a:ln w="222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11" name="Line 12"/>
                <p:cNvSpPr>
                  <a:spLocks noChangeShapeType="1"/>
                </p:cNvSpPr>
                <p:nvPr/>
              </p:nvSpPr>
              <p:spPr bwMode="auto">
                <a:xfrm rot="21581386" flipH="1">
                  <a:off x="3332" y="9732"/>
                  <a:ext cx="325" cy="387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12" name="Line 13"/>
                <p:cNvSpPr>
                  <a:spLocks noChangeShapeType="1"/>
                </p:cNvSpPr>
                <p:nvPr/>
              </p:nvSpPr>
              <p:spPr bwMode="auto">
                <a:xfrm rot="21581386" flipH="1">
                  <a:off x="7337" y="9732"/>
                  <a:ext cx="324" cy="387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13" name="Line 14"/>
                <p:cNvSpPr>
                  <a:spLocks noChangeShapeType="1"/>
                </p:cNvSpPr>
                <p:nvPr/>
              </p:nvSpPr>
              <p:spPr bwMode="auto">
                <a:xfrm rot="21119834" flipH="1">
                  <a:off x="7139" y="9740"/>
                  <a:ext cx="216" cy="193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14" name="Line 15"/>
                <p:cNvSpPr>
                  <a:spLocks noChangeShapeType="1"/>
                </p:cNvSpPr>
                <p:nvPr/>
              </p:nvSpPr>
              <p:spPr bwMode="auto">
                <a:xfrm rot="321155" flipH="1">
                  <a:off x="3447" y="9732"/>
                  <a:ext cx="325" cy="484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15" name="Line 16"/>
                <p:cNvSpPr>
                  <a:spLocks noChangeShapeType="1"/>
                </p:cNvSpPr>
                <p:nvPr/>
              </p:nvSpPr>
              <p:spPr bwMode="auto">
                <a:xfrm rot="321155" flipH="1">
                  <a:off x="8227" y="9726"/>
                  <a:ext cx="269" cy="425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16" name="Line 17"/>
                <p:cNvSpPr>
                  <a:spLocks noChangeShapeType="1"/>
                </p:cNvSpPr>
                <p:nvPr/>
              </p:nvSpPr>
              <p:spPr bwMode="auto">
                <a:xfrm rot="197152" flipH="1">
                  <a:off x="3260" y="9756"/>
                  <a:ext cx="217" cy="290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17" name="Line 18"/>
                <p:cNvSpPr>
                  <a:spLocks noChangeShapeType="1"/>
                </p:cNvSpPr>
                <p:nvPr/>
              </p:nvSpPr>
              <p:spPr bwMode="auto">
                <a:xfrm rot="193967" flipH="1">
                  <a:off x="3714" y="9730"/>
                  <a:ext cx="432" cy="581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18" name="Line 19"/>
                <p:cNvSpPr>
                  <a:spLocks noChangeShapeType="1"/>
                </p:cNvSpPr>
                <p:nvPr/>
              </p:nvSpPr>
              <p:spPr bwMode="auto">
                <a:xfrm rot="445150" flipH="1">
                  <a:off x="7463" y="9711"/>
                  <a:ext cx="324" cy="540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19" name="Line 20"/>
                <p:cNvSpPr>
                  <a:spLocks noChangeShapeType="1"/>
                </p:cNvSpPr>
                <p:nvPr/>
              </p:nvSpPr>
              <p:spPr bwMode="auto">
                <a:xfrm rot="193967" flipH="1">
                  <a:off x="7751" y="9724"/>
                  <a:ext cx="433" cy="580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20" name="Line 21"/>
                <p:cNvSpPr>
                  <a:spLocks noChangeShapeType="1"/>
                </p:cNvSpPr>
                <p:nvPr/>
              </p:nvSpPr>
              <p:spPr bwMode="auto">
                <a:xfrm rot="197152" flipH="1">
                  <a:off x="7265" y="9748"/>
                  <a:ext cx="217" cy="291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21" name="Line 22"/>
                <p:cNvSpPr>
                  <a:spLocks noChangeShapeType="1"/>
                </p:cNvSpPr>
                <p:nvPr/>
              </p:nvSpPr>
              <p:spPr bwMode="auto">
                <a:xfrm rot="21335264" flipH="1">
                  <a:off x="7103" y="9740"/>
                  <a:ext cx="108" cy="97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22" name="Line 23"/>
                <p:cNvSpPr>
                  <a:spLocks noChangeShapeType="1"/>
                </p:cNvSpPr>
                <p:nvPr/>
              </p:nvSpPr>
              <p:spPr bwMode="auto">
                <a:xfrm rot="20965242" flipH="1">
                  <a:off x="8725" y="9756"/>
                  <a:ext cx="108" cy="97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23" name="Freeform 24"/>
                <p:cNvSpPr>
                  <a:spLocks/>
                </p:cNvSpPr>
                <p:nvPr/>
              </p:nvSpPr>
              <p:spPr bwMode="auto">
                <a:xfrm rot="229183">
                  <a:off x="2954" y="9691"/>
                  <a:ext cx="1971" cy="662"/>
                </a:xfrm>
                <a:custGeom>
                  <a:avLst/>
                  <a:gdLst>
                    <a:gd name="T0" fmla="*/ 0 w 2700"/>
                    <a:gd name="T1" fmla="*/ 180 h 1140"/>
                    <a:gd name="T2" fmla="*/ 360 w 2700"/>
                    <a:gd name="T3" fmla="*/ 720 h 1140"/>
                    <a:gd name="T4" fmla="*/ 720 w 2700"/>
                    <a:gd name="T5" fmla="*/ 1080 h 1140"/>
                    <a:gd name="T6" fmla="*/ 1080 w 2700"/>
                    <a:gd name="T7" fmla="*/ 1080 h 1140"/>
                    <a:gd name="T8" fmla="*/ 1440 w 2700"/>
                    <a:gd name="T9" fmla="*/ 900 h 1140"/>
                    <a:gd name="T10" fmla="*/ 1980 w 2700"/>
                    <a:gd name="T11" fmla="*/ 540 h 1140"/>
                    <a:gd name="T12" fmla="*/ 2700 w 2700"/>
                    <a:gd name="T13" fmla="*/ 0 h 11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00"/>
                    <a:gd name="T22" fmla="*/ 0 h 1140"/>
                    <a:gd name="T23" fmla="*/ 2700 w 2700"/>
                    <a:gd name="T24" fmla="*/ 1140 h 114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00" h="1140">
                      <a:moveTo>
                        <a:pt x="0" y="180"/>
                      </a:moveTo>
                      <a:cubicBezTo>
                        <a:pt x="120" y="375"/>
                        <a:pt x="240" y="570"/>
                        <a:pt x="360" y="720"/>
                      </a:cubicBezTo>
                      <a:cubicBezTo>
                        <a:pt x="480" y="870"/>
                        <a:pt x="600" y="1020"/>
                        <a:pt x="720" y="1080"/>
                      </a:cubicBezTo>
                      <a:cubicBezTo>
                        <a:pt x="840" y="1140"/>
                        <a:pt x="960" y="1110"/>
                        <a:pt x="1080" y="1080"/>
                      </a:cubicBezTo>
                      <a:cubicBezTo>
                        <a:pt x="1200" y="1050"/>
                        <a:pt x="1290" y="990"/>
                        <a:pt x="1440" y="900"/>
                      </a:cubicBezTo>
                      <a:cubicBezTo>
                        <a:pt x="1590" y="810"/>
                        <a:pt x="1770" y="690"/>
                        <a:pt x="1980" y="540"/>
                      </a:cubicBezTo>
                      <a:cubicBezTo>
                        <a:pt x="2190" y="390"/>
                        <a:pt x="2580" y="90"/>
                        <a:pt x="2700" y="0"/>
                      </a:cubicBezTo>
                    </a:path>
                  </a:pathLst>
                </a:custGeom>
                <a:noFill/>
                <a:ln w="2857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24" name="Line 25"/>
                <p:cNvSpPr>
                  <a:spLocks noChangeShapeType="1"/>
                </p:cNvSpPr>
                <p:nvPr/>
              </p:nvSpPr>
              <p:spPr bwMode="auto">
                <a:xfrm rot="21554089" flipV="1">
                  <a:off x="5873" y="9183"/>
                  <a:ext cx="324" cy="387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25" name="Line 26"/>
                <p:cNvSpPr>
                  <a:spLocks noChangeShapeType="1"/>
                </p:cNvSpPr>
                <p:nvPr/>
              </p:nvSpPr>
              <p:spPr bwMode="auto">
                <a:xfrm rot="21467495" flipH="1">
                  <a:off x="6033" y="9203"/>
                  <a:ext cx="450" cy="528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26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192" y="9585"/>
                  <a:ext cx="927" cy="109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27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9404" y="9370"/>
                  <a:ext cx="452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400" i="1">
                      <a:latin typeface="Times New Roman" pitchFamily="18" charset="0"/>
                    </a:rPr>
                    <a:t>X</a:t>
                  </a:r>
                  <a:endParaRPr lang="ru-RU" sz="2400"/>
                </a:p>
              </p:txBody>
            </p:sp>
            <p:sp>
              <p:nvSpPr>
                <p:cNvPr id="63528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462" y="10238"/>
                  <a:ext cx="521" cy="4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29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674" y="8048"/>
                  <a:ext cx="344" cy="3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400" i="1">
                      <a:latin typeface="Times New Roman" pitchFamily="18" charset="0"/>
                    </a:rPr>
                    <a:t>Y</a:t>
                  </a:r>
                  <a:endParaRPr lang="ru-RU" sz="2400"/>
                </a:p>
              </p:txBody>
            </p:sp>
            <p:sp>
              <p:nvSpPr>
                <p:cNvPr id="6353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039" y="10645"/>
                  <a:ext cx="341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400" i="1">
                      <a:latin typeface="Times New Roman" pitchFamily="18" charset="0"/>
                    </a:rPr>
                    <a:t>Z</a:t>
                  </a:r>
                  <a:endParaRPr lang="ru-RU" sz="2400" i="1">
                    <a:latin typeface="Times New Roman" pitchFamily="18" charset="0"/>
                  </a:endParaRPr>
                </a:p>
              </p:txBody>
            </p:sp>
            <p:sp>
              <p:nvSpPr>
                <p:cNvPr id="63531" name="Line 32"/>
                <p:cNvSpPr>
                  <a:spLocks noChangeShapeType="1"/>
                </p:cNvSpPr>
                <p:nvPr/>
              </p:nvSpPr>
              <p:spPr bwMode="auto">
                <a:xfrm rot="21377083" flipH="1">
                  <a:off x="3487" y="9758"/>
                  <a:ext cx="513" cy="540"/>
                </a:xfrm>
                <a:prstGeom prst="line">
                  <a:avLst/>
                </a:prstGeom>
                <a:noFill/>
                <a:ln w="31750">
                  <a:solidFill>
                    <a:srgbClr val="800000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32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906" y="8402"/>
                  <a:ext cx="521" cy="6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33" name="Line 34"/>
                <p:cNvSpPr>
                  <a:spLocks noChangeShapeType="1"/>
                </p:cNvSpPr>
                <p:nvPr/>
              </p:nvSpPr>
              <p:spPr bwMode="auto">
                <a:xfrm rot="321155" flipH="1">
                  <a:off x="5578" y="9266"/>
                  <a:ext cx="325" cy="484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34" name="Line 35"/>
                <p:cNvSpPr>
                  <a:spLocks noChangeShapeType="1"/>
                </p:cNvSpPr>
                <p:nvPr/>
              </p:nvSpPr>
              <p:spPr bwMode="auto">
                <a:xfrm rot="21581386" flipH="1">
                  <a:off x="6365" y="9362"/>
                  <a:ext cx="325" cy="387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35" name="Line 36"/>
                <p:cNvSpPr>
                  <a:spLocks noChangeShapeType="1"/>
                </p:cNvSpPr>
                <p:nvPr/>
              </p:nvSpPr>
              <p:spPr bwMode="auto">
                <a:xfrm rot="21581386" flipH="1">
                  <a:off x="5732" y="9350"/>
                  <a:ext cx="325" cy="387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36" name="Line 37"/>
                <p:cNvSpPr>
                  <a:spLocks noChangeShapeType="1"/>
                </p:cNvSpPr>
                <p:nvPr/>
              </p:nvSpPr>
              <p:spPr bwMode="auto">
                <a:xfrm rot="197152" flipH="1">
                  <a:off x="6530" y="9458"/>
                  <a:ext cx="216" cy="290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37" name="Line 38"/>
                <p:cNvSpPr>
                  <a:spLocks noChangeShapeType="1"/>
                </p:cNvSpPr>
                <p:nvPr/>
              </p:nvSpPr>
              <p:spPr bwMode="auto">
                <a:xfrm rot="321155" flipH="1">
                  <a:off x="6239" y="9254"/>
                  <a:ext cx="325" cy="484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38" name="Line 39"/>
                <p:cNvSpPr>
                  <a:spLocks noChangeShapeType="1"/>
                </p:cNvSpPr>
                <p:nvPr/>
              </p:nvSpPr>
              <p:spPr bwMode="auto">
                <a:xfrm rot="197152" flipH="1">
                  <a:off x="5285" y="9448"/>
                  <a:ext cx="217" cy="290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39" name="Line 40"/>
                <p:cNvSpPr>
                  <a:spLocks noChangeShapeType="1"/>
                </p:cNvSpPr>
                <p:nvPr/>
              </p:nvSpPr>
              <p:spPr bwMode="auto">
                <a:xfrm rot="21581386" flipH="1">
                  <a:off x="4154" y="9734"/>
                  <a:ext cx="325" cy="387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40" name="Line 41"/>
                <p:cNvSpPr>
                  <a:spLocks noChangeShapeType="1"/>
                </p:cNvSpPr>
                <p:nvPr/>
              </p:nvSpPr>
              <p:spPr bwMode="auto">
                <a:xfrm rot="21119834" flipH="1">
                  <a:off x="3143" y="9740"/>
                  <a:ext cx="217" cy="193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41" name="Line 42"/>
                <p:cNvSpPr>
                  <a:spLocks noChangeShapeType="1"/>
                </p:cNvSpPr>
                <p:nvPr/>
              </p:nvSpPr>
              <p:spPr bwMode="auto">
                <a:xfrm rot="21335264" flipH="1">
                  <a:off x="3075" y="9732"/>
                  <a:ext cx="108" cy="96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42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3987" y="8870"/>
                  <a:ext cx="11" cy="8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43" name="Line 44"/>
                <p:cNvSpPr>
                  <a:spLocks noChangeShapeType="1"/>
                </p:cNvSpPr>
                <p:nvPr/>
              </p:nvSpPr>
              <p:spPr bwMode="auto">
                <a:xfrm>
                  <a:off x="3088" y="9594"/>
                  <a:ext cx="1" cy="153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44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3365" y="9240"/>
                  <a:ext cx="1" cy="484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45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3665" y="8981"/>
                  <a:ext cx="1" cy="748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46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4318" y="8981"/>
                  <a:ext cx="1" cy="748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47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4601" y="9231"/>
                  <a:ext cx="1" cy="484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48" name="Line 49"/>
                <p:cNvSpPr>
                  <a:spLocks noChangeShapeType="1"/>
                </p:cNvSpPr>
                <p:nvPr/>
              </p:nvSpPr>
              <p:spPr bwMode="auto">
                <a:xfrm>
                  <a:off x="4863" y="9594"/>
                  <a:ext cx="0" cy="130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49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3989" y="8834"/>
                  <a:ext cx="1" cy="900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50" name="Line 51"/>
                <p:cNvSpPr>
                  <a:spLocks noChangeShapeType="1"/>
                </p:cNvSpPr>
                <p:nvPr/>
              </p:nvSpPr>
              <p:spPr bwMode="auto">
                <a:xfrm rot="21119834" flipH="1">
                  <a:off x="4370" y="9771"/>
                  <a:ext cx="248" cy="232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51" name="Line 52"/>
                <p:cNvSpPr>
                  <a:spLocks noChangeShapeType="1"/>
                </p:cNvSpPr>
                <p:nvPr/>
              </p:nvSpPr>
              <p:spPr bwMode="auto">
                <a:xfrm>
                  <a:off x="3510" y="9086"/>
                  <a:ext cx="1" cy="663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52" name="Line 53"/>
                <p:cNvSpPr>
                  <a:spLocks noChangeShapeType="1"/>
                </p:cNvSpPr>
                <p:nvPr/>
              </p:nvSpPr>
              <p:spPr bwMode="auto">
                <a:xfrm>
                  <a:off x="4463" y="9058"/>
                  <a:ext cx="1" cy="692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53" name="Line 54"/>
                <p:cNvSpPr>
                  <a:spLocks noChangeShapeType="1"/>
                </p:cNvSpPr>
                <p:nvPr/>
              </p:nvSpPr>
              <p:spPr bwMode="auto">
                <a:xfrm>
                  <a:off x="4160" y="8882"/>
                  <a:ext cx="1" cy="862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54" name="Line 55"/>
                <p:cNvSpPr>
                  <a:spLocks noChangeShapeType="1"/>
                </p:cNvSpPr>
                <p:nvPr/>
              </p:nvSpPr>
              <p:spPr bwMode="auto">
                <a:xfrm>
                  <a:off x="3822" y="8894"/>
                  <a:ext cx="1" cy="845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55" name="Line 56"/>
                <p:cNvSpPr>
                  <a:spLocks noChangeShapeType="1"/>
                </p:cNvSpPr>
                <p:nvPr/>
              </p:nvSpPr>
              <p:spPr bwMode="auto">
                <a:xfrm>
                  <a:off x="3225" y="9418"/>
                  <a:ext cx="1" cy="340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56" name="Line 57"/>
                <p:cNvSpPr>
                  <a:spLocks noChangeShapeType="1"/>
                </p:cNvSpPr>
                <p:nvPr/>
              </p:nvSpPr>
              <p:spPr bwMode="auto">
                <a:xfrm>
                  <a:off x="4728" y="9374"/>
                  <a:ext cx="1" cy="360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57" name="Line 58"/>
                <p:cNvSpPr>
                  <a:spLocks noChangeShapeType="1"/>
                </p:cNvSpPr>
                <p:nvPr/>
              </p:nvSpPr>
              <p:spPr bwMode="auto">
                <a:xfrm rot="21119834" flipH="1">
                  <a:off x="4547" y="9746"/>
                  <a:ext cx="217" cy="193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5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7352" y="9273"/>
                  <a:ext cx="1" cy="453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59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7656" y="9005"/>
                  <a:ext cx="1" cy="726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60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8355" y="8989"/>
                  <a:ext cx="1" cy="726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61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8661" y="9276"/>
                  <a:ext cx="1" cy="453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62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8003" y="8870"/>
                  <a:ext cx="1" cy="843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63" name="Line 64"/>
                <p:cNvSpPr>
                  <a:spLocks noChangeShapeType="1"/>
                </p:cNvSpPr>
                <p:nvPr/>
              </p:nvSpPr>
              <p:spPr bwMode="auto">
                <a:xfrm>
                  <a:off x="8511" y="9061"/>
                  <a:ext cx="1" cy="675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64" name="Line 65"/>
                <p:cNvSpPr>
                  <a:spLocks noChangeShapeType="1"/>
                </p:cNvSpPr>
                <p:nvPr/>
              </p:nvSpPr>
              <p:spPr bwMode="auto">
                <a:xfrm>
                  <a:off x="8174" y="8915"/>
                  <a:ext cx="1" cy="843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65" name="Line 66"/>
                <p:cNvSpPr>
                  <a:spLocks noChangeShapeType="1"/>
                </p:cNvSpPr>
                <p:nvPr/>
              </p:nvSpPr>
              <p:spPr bwMode="auto">
                <a:xfrm>
                  <a:off x="7821" y="8904"/>
                  <a:ext cx="1" cy="843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66" name="Line 67"/>
                <p:cNvSpPr>
                  <a:spLocks noChangeShapeType="1"/>
                </p:cNvSpPr>
                <p:nvPr/>
              </p:nvSpPr>
              <p:spPr bwMode="auto">
                <a:xfrm>
                  <a:off x="7217" y="9490"/>
                  <a:ext cx="1" cy="227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67" name="Line 68"/>
                <p:cNvSpPr>
                  <a:spLocks noChangeShapeType="1"/>
                </p:cNvSpPr>
                <p:nvPr/>
              </p:nvSpPr>
              <p:spPr bwMode="auto">
                <a:xfrm>
                  <a:off x="8811" y="9398"/>
                  <a:ext cx="1" cy="338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68" name="Line 69"/>
                <p:cNvSpPr>
                  <a:spLocks noChangeShapeType="1"/>
                </p:cNvSpPr>
                <p:nvPr/>
              </p:nvSpPr>
              <p:spPr bwMode="auto">
                <a:xfrm rot="21581386" flipH="1">
                  <a:off x="5402" y="9358"/>
                  <a:ext cx="325" cy="387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69" name="Line 70"/>
                <p:cNvSpPr>
                  <a:spLocks noChangeShapeType="1"/>
                </p:cNvSpPr>
                <p:nvPr/>
              </p:nvSpPr>
              <p:spPr bwMode="auto">
                <a:xfrm rot="21467495" flipH="1">
                  <a:off x="5880" y="9194"/>
                  <a:ext cx="451" cy="528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70" name="Line 71"/>
                <p:cNvSpPr>
                  <a:spLocks noChangeShapeType="1"/>
                </p:cNvSpPr>
                <p:nvPr/>
              </p:nvSpPr>
              <p:spPr bwMode="auto">
                <a:xfrm rot="21119834" flipH="1">
                  <a:off x="6644" y="9541"/>
                  <a:ext cx="216" cy="193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71" name="Line 72"/>
                <p:cNvSpPr>
                  <a:spLocks noChangeShapeType="1"/>
                </p:cNvSpPr>
                <p:nvPr/>
              </p:nvSpPr>
              <p:spPr bwMode="auto">
                <a:xfrm rot="21119834" flipH="1">
                  <a:off x="5121" y="9598"/>
                  <a:ext cx="174" cy="145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72" name="Line 73"/>
                <p:cNvSpPr>
                  <a:spLocks noChangeShapeType="1"/>
                </p:cNvSpPr>
                <p:nvPr/>
              </p:nvSpPr>
              <p:spPr bwMode="auto">
                <a:xfrm>
                  <a:off x="6041" y="9763"/>
                  <a:ext cx="11" cy="850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73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5142" y="9740"/>
                  <a:ext cx="1" cy="194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74" name="Line 75"/>
                <p:cNvSpPr>
                  <a:spLocks noChangeShapeType="1"/>
                </p:cNvSpPr>
                <p:nvPr/>
              </p:nvSpPr>
              <p:spPr bwMode="auto">
                <a:xfrm>
                  <a:off x="5415" y="9756"/>
                  <a:ext cx="1" cy="484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75" name="Line 76"/>
                <p:cNvSpPr>
                  <a:spLocks noChangeShapeType="1"/>
                </p:cNvSpPr>
                <p:nvPr/>
              </p:nvSpPr>
              <p:spPr bwMode="auto">
                <a:xfrm>
                  <a:off x="5719" y="9756"/>
                  <a:ext cx="1" cy="760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76" name="Line 77"/>
                <p:cNvSpPr>
                  <a:spLocks noChangeShapeType="1"/>
                </p:cNvSpPr>
                <p:nvPr/>
              </p:nvSpPr>
              <p:spPr bwMode="auto">
                <a:xfrm>
                  <a:off x="6372" y="9756"/>
                  <a:ext cx="1" cy="720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77" name="Line 78"/>
                <p:cNvSpPr>
                  <a:spLocks noChangeShapeType="1"/>
                </p:cNvSpPr>
                <p:nvPr/>
              </p:nvSpPr>
              <p:spPr bwMode="auto">
                <a:xfrm>
                  <a:off x="6658" y="9753"/>
                  <a:ext cx="1" cy="454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78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6917" y="9756"/>
                  <a:ext cx="0" cy="130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79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5564" y="9738"/>
                  <a:ext cx="1" cy="663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80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6214" y="9734"/>
                  <a:ext cx="1" cy="828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81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5883" y="9746"/>
                  <a:ext cx="1" cy="822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82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5279" y="9734"/>
                  <a:ext cx="1" cy="360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83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6783" y="9746"/>
                  <a:ext cx="1" cy="360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84" name="Line 85"/>
                <p:cNvSpPr>
                  <a:spLocks noChangeShapeType="1"/>
                </p:cNvSpPr>
                <p:nvPr/>
              </p:nvSpPr>
              <p:spPr bwMode="auto">
                <a:xfrm rot="21119834" flipH="1">
                  <a:off x="6748" y="9602"/>
                  <a:ext cx="215" cy="156"/>
                </a:xfrm>
                <a:prstGeom prst="line">
                  <a:avLst/>
                </a:prstGeom>
                <a:noFill/>
                <a:ln w="9525">
                  <a:solidFill>
                    <a:srgbClr val="99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85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3756" y="9434"/>
                  <a:ext cx="468" cy="3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2400">
                      <a:latin typeface="Times New Roman" pitchFamily="18" charset="0"/>
                    </a:rPr>
                    <a:t>0</a:t>
                  </a:r>
                  <a:endParaRPr lang="ru-RU" sz="2400"/>
                </a:p>
              </p:txBody>
            </p:sp>
            <p:sp>
              <p:nvSpPr>
                <p:cNvPr id="63586" name="Line 87"/>
                <p:cNvSpPr>
                  <a:spLocks noChangeShapeType="1"/>
                </p:cNvSpPr>
                <p:nvPr/>
              </p:nvSpPr>
              <p:spPr bwMode="auto">
                <a:xfrm>
                  <a:off x="6530" y="9754"/>
                  <a:ext cx="1" cy="584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87" name="Line 88"/>
                <p:cNvSpPr>
                  <a:spLocks noChangeShapeType="1"/>
                </p:cNvSpPr>
                <p:nvPr/>
              </p:nvSpPr>
              <p:spPr bwMode="auto">
                <a:xfrm>
                  <a:off x="7510" y="9133"/>
                  <a:ext cx="1" cy="595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88" name="Rectangle 89"/>
                <p:cNvSpPr>
                  <a:spLocks noChangeArrowheads="1"/>
                </p:cNvSpPr>
                <p:nvPr/>
              </p:nvSpPr>
              <p:spPr bwMode="auto">
                <a:xfrm>
                  <a:off x="2989" y="8413"/>
                  <a:ext cx="6433" cy="2634"/>
                </a:xfrm>
                <a:prstGeom prst="rect">
                  <a:avLst/>
                </a:prstGeom>
                <a:noFill/>
                <a:ln w="254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89" name="Line 90"/>
                <p:cNvSpPr>
                  <a:spLocks noChangeShapeType="1"/>
                </p:cNvSpPr>
                <p:nvPr/>
              </p:nvSpPr>
              <p:spPr bwMode="auto">
                <a:xfrm>
                  <a:off x="2989" y="11047"/>
                  <a:ext cx="6433" cy="0"/>
                </a:xfrm>
                <a:prstGeom prst="line">
                  <a:avLst/>
                </a:prstGeom>
                <a:noFill/>
                <a:ln w="825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90" name="Line 91"/>
                <p:cNvSpPr>
                  <a:spLocks noChangeShapeType="1"/>
                </p:cNvSpPr>
                <p:nvPr/>
              </p:nvSpPr>
              <p:spPr bwMode="auto">
                <a:xfrm>
                  <a:off x="2989" y="9730"/>
                  <a:ext cx="6433" cy="0"/>
                </a:xfrm>
                <a:prstGeom prst="line">
                  <a:avLst/>
                </a:prstGeom>
                <a:noFill/>
                <a:ln w="825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91" name="Line 92"/>
                <p:cNvSpPr>
                  <a:spLocks noChangeShapeType="1"/>
                </p:cNvSpPr>
                <p:nvPr/>
              </p:nvSpPr>
              <p:spPr bwMode="auto">
                <a:xfrm>
                  <a:off x="2989" y="9730"/>
                  <a:ext cx="0" cy="0"/>
                </a:xfrm>
                <a:prstGeom prst="line">
                  <a:avLst/>
                </a:prstGeom>
                <a:noFill/>
                <a:ln w="825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92" name="Freeform 93"/>
                <p:cNvSpPr>
                  <a:spLocks/>
                </p:cNvSpPr>
                <p:nvPr/>
              </p:nvSpPr>
              <p:spPr bwMode="auto">
                <a:xfrm>
                  <a:off x="2989" y="8413"/>
                  <a:ext cx="0" cy="2634"/>
                </a:xfrm>
                <a:custGeom>
                  <a:avLst/>
                  <a:gdLst>
                    <a:gd name="T0" fmla="*/ 3385 h 3385"/>
                    <a:gd name="T1" fmla="*/ 0 h 3385"/>
                    <a:gd name="T2" fmla="*/ 0 h 3385"/>
                    <a:gd name="T3" fmla="*/ 0 60000 65536"/>
                    <a:gd name="T4" fmla="*/ 0 60000 65536"/>
                    <a:gd name="T5" fmla="*/ 0 60000 65536"/>
                    <a:gd name="T6" fmla="*/ 0 h 3385"/>
                    <a:gd name="T7" fmla="*/ 3385 h 3385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T6" r="0" b="T7"/>
                  <a:pathLst>
                    <a:path h="3385">
                      <a:moveTo>
                        <a:pt x="0" y="338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825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93" name="Line 94"/>
                <p:cNvSpPr>
                  <a:spLocks noChangeShapeType="1"/>
                </p:cNvSpPr>
                <p:nvPr/>
              </p:nvSpPr>
              <p:spPr bwMode="auto">
                <a:xfrm>
                  <a:off x="4274" y="8413"/>
                  <a:ext cx="0" cy="0"/>
                </a:xfrm>
                <a:prstGeom prst="line">
                  <a:avLst/>
                </a:prstGeom>
                <a:noFill/>
                <a:ln w="825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94" name="Line 95"/>
                <p:cNvSpPr>
                  <a:spLocks noChangeShapeType="1"/>
                </p:cNvSpPr>
                <p:nvPr/>
              </p:nvSpPr>
              <p:spPr bwMode="auto">
                <a:xfrm>
                  <a:off x="5379" y="8413"/>
                  <a:ext cx="1" cy="1"/>
                </a:xfrm>
                <a:prstGeom prst="line">
                  <a:avLst/>
                </a:prstGeom>
                <a:noFill/>
                <a:ln w="825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95" name="Line 96"/>
                <p:cNvSpPr>
                  <a:spLocks noChangeShapeType="1"/>
                </p:cNvSpPr>
                <p:nvPr/>
              </p:nvSpPr>
              <p:spPr bwMode="auto">
                <a:xfrm>
                  <a:off x="6022" y="8413"/>
                  <a:ext cx="1" cy="1"/>
                </a:xfrm>
                <a:prstGeom prst="line">
                  <a:avLst/>
                </a:prstGeom>
                <a:noFill/>
                <a:ln w="825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96" name="Line 97"/>
                <p:cNvSpPr>
                  <a:spLocks noChangeShapeType="1"/>
                </p:cNvSpPr>
                <p:nvPr/>
              </p:nvSpPr>
              <p:spPr bwMode="auto">
                <a:xfrm>
                  <a:off x="2989" y="8413"/>
                  <a:ext cx="6433" cy="0"/>
                </a:xfrm>
                <a:prstGeom prst="line">
                  <a:avLst/>
                </a:prstGeom>
                <a:noFill/>
                <a:ln w="825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97" name="Line 98"/>
                <p:cNvSpPr>
                  <a:spLocks noChangeShapeType="1"/>
                </p:cNvSpPr>
                <p:nvPr/>
              </p:nvSpPr>
              <p:spPr bwMode="auto">
                <a:xfrm>
                  <a:off x="2989" y="9730"/>
                  <a:ext cx="6433" cy="0"/>
                </a:xfrm>
                <a:prstGeom prst="line">
                  <a:avLst/>
                </a:prstGeom>
                <a:noFill/>
                <a:ln w="825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98" name="Line 99"/>
                <p:cNvSpPr>
                  <a:spLocks noChangeShapeType="1"/>
                </p:cNvSpPr>
                <p:nvPr/>
              </p:nvSpPr>
              <p:spPr bwMode="auto">
                <a:xfrm>
                  <a:off x="9422" y="9730"/>
                  <a:ext cx="0" cy="0"/>
                </a:xfrm>
                <a:prstGeom prst="line">
                  <a:avLst/>
                </a:prstGeom>
                <a:noFill/>
                <a:ln w="825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599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9422" y="8413"/>
                  <a:ext cx="0" cy="2634"/>
                </a:xfrm>
                <a:prstGeom prst="line">
                  <a:avLst/>
                </a:prstGeom>
                <a:noFill/>
                <a:ln w="825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00" name="Freeform 101"/>
                <p:cNvSpPr>
                  <a:spLocks/>
                </p:cNvSpPr>
                <p:nvPr/>
              </p:nvSpPr>
              <p:spPr bwMode="auto">
                <a:xfrm>
                  <a:off x="2989" y="9621"/>
                  <a:ext cx="79" cy="109"/>
                </a:xfrm>
                <a:custGeom>
                  <a:avLst/>
                  <a:gdLst>
                    <a:gd name="T0" fmla="*/ 0 w 57"/>
                    <a:gd name="T1" fmla="*/ 140 h 140"/>
                    <a:gd name="T2" fmla="*/ 46 w 57"/>
                    <a:gd name="T3" fmla="*/ 27 h 140"/>
                    <a:gd name="T4" fmla="*/ 57 w 57"/>
                    <a:gd name="T5" fmla="*/ 0 h 140"/>
                    <a:gd name="T6" fmla="*/ 0 60000 65536"/>
                    <a:gd name="T7" fmla="*/ 0 60000 65536"/>
                    <a:gd name="T8" fmla="*/ 0 60000 65536"/>
                    <a:gd name="T9" fmla="*/ 0 w 57"/>
                    <a:gd name="T10" fmla="*/ 0 h 140"/>
                    <a:gd name="T11" fmla="*/ 57 w 57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" h="140">
                      <a:moveTo>
                        <a:pt x="0" y="140"/>
                      </a:moveTo>
                      <a:lnTo>
                        <a:pt x="46" y="27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01" name="Freeform 102"/>
                <p:cNvSpPr>
                  <a:spLocks/>
                </p:cNvSpPr>
                <p:nvPr/>
              </p:nvSpPr>
              <p:spPr bwMode="auto">
                <a:xfrm>
                  <a:off x="3177" y="9366"/>
                  <a:ext cx="86" cy="109"/>
                </a:xfrm>
                <a:custGeom>
                  <a:avLst/>
                  <a:gdLst>
                    <a:gd name="T0" fmla="*/ 0 w 61"/>
                    <a:gd name="T1" fmla="*/ 140 h 140"/>
                    <a:gd name="T2" fmla="*/ 4 w 61"/>
                    <a:gd name="T3" fmla="*/ 132 h 140"/>
                    <a:gd name="T4" fmla="*/ 50 w 61"/>
                    <a:gd name="T5" fmla="*/ 25 h 140"/>
                    <a:gd name="T6" fmla="*/ 61 w 61"/>
                    <a:gd name="T7" fmla="*/ 0 h 1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1"/>
                    <a:gd name="T13" fmla="*/ 0 h 140"/>
                    <a:gd name="T14" fmla="*/ 61 w 61"/>
                    <a:gd name="T15" fmla="*/ 140 h 1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1" h="140">
                      <a:moveTo>
                        <a:pt x="0" y="140"/>
                      </a:moveTo>
                      <a:lnTo>
                        <a:pt x="4" y="132"/>
                      </a:lnTo>
                      <a:lnTo>
                        <a:pt x="50" y="25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02" name="Freeform 103"/>
                <p:cNvSpPr>
                  <a:spLocks/>
                </p:cNvSpPr>
                <p:nvPr/>
              </p:nvSpPr>
              <p:spPr bwMode="auto">
                <a:xfrm>
                  <a:off x="3388" y="9111"/>
                  <a:ext cx="105" cy="109"/>
                </a:xfrm>
                <a:custGeom>
                  <a:avLst/>
                  <a:gdLst>
                    <a:gd name="T0" fmla="*/ 0 w 74"/>
                    <a:gd name="T1" fmla="*/ 140 h 140"/>
                    <a:gd name="T2" fmla="*/ 38 w 74"/>
                    <a:gd name="T3" fmla="*/ 64 h 140"/>
                    <a:gd name="T4" fmla="*/ 74 w 74"/>
                    <a:gd name="T5" fmla="*/ 0 h 140"/>
                    <a:gd name="T6" fmla="*/ 0 60000 65536"/>
                    <a:gd name="T7" fmla="*/ 0 60000 65536"/>
                    <a:gd name="T8" fmla="*/ 0 60000 65536"/>
                    <a:gd name="T9" fmla="*/ 0 w 74"/>
                    <a:gd name="T10" fmla="*/ 0 h 140"/>
                    <a:gd name="T11" fmla="*/ 74 w 74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4" h="140">
                      <a:moveTo>
                        <a:pt x="0" y="140"/>
                      </a:moveTo>
                      <a:lnTo>
                        <a:pt x="38" y="64"/>
                      </a:lnTo>
                      <a:lnTo>
                        <a:pt x="74" y="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03" name="Freeform 104"/>
                <p:cNvSpPr>
                  <a:spLocks/>
                </p:cNvSpPr>
                <p:nvPr/>
              </p:nvSpPr>
              <p:spPr bwMode="auto">
                <a:xfrm>
                  <a:off x="3670" y="8874"/>
                  <a:ext cx="190" cy="91"/>
                </a:xfrm>
                <a:custGeom>
                  <a:avLst/>
                  <a:gdLst>
                    <a:gd name="T0" fmla="*/ 0 w 135"/>
                    <a:gd name="T1" fmla="*/ 117 h 117"/>
                    <a:gd name="T2" fmla="*/ 22 w 135"/>
                    <a:gd name="T3" fmla="*/ 90 h 117"/>
                    <a:gd name="T4" fmla="*/ 68 w 135"/>
                    <a:gd name="T5" fmla="*/ 45 h 117"/>
                    <a:gd name="T6" fmla="*/ 115 w 135"/>
                    <a:gd name="T7" fmla="*/ 10 h 117"/>
                    <a:gd name="T8" fmla="*/ 135 w 135"/>
                    <a:gd name="T9" fmla="*/ 0 h 1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5"/>
                    <a:gd name="T16" fmla="*/ 0 h 117"/>
                    <a:gd name="T17" fmla="*/ 135 w 135"/>
                    <a:gd name="T18" fmla="*/ 117 h 1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5" h="117">
                      <a:moveTo>
                        <a:pt x="0" y="117"/>
                      </a:moveTo>
                      <a:lnTo>
                        <a:pt x="22" y="90"/>
                      </a:lnTo>
                      <a:lnTo>
                        <a:pt x="68" y="45"/>
                      </a:lnTo>
                      <a:lnTo>
                        <a:pt x="115" y="10"/>
                      </a:lnTo>
                      <a:lnTo>
                        <a:pt x="135" y="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04" name="Freeform 105"/>
                <p:cNvSpPr>
                  <a:spLocks/>
                </p:cNvSpPr>
                <p:nvPr/>
              </p:nvSpPr>
              <p:spPr bwMode="auto">
                <a:xfrm>
                  <a:off x="4125" y="8870"/>
                  <a:ext cx="192" cy="88"/>
                </a:xfrm>
                <a:custGeom>
                  <a:avLst/>
                  <a:gdLst>
                    <a:gd name="T0" fmla="*/ 0 w 136"/>
                    <a:gd name="T1" fmla="*/ 0 h 114"/>
                    <a:gd name="T2" fmla="*/ 22 w 136"/>
                    <a:gd name="T3" fmla="*/ 11 h 114"/>
                    <a:gd name="T4" fmla="*/ 68 w 136"/>
                    <a:gd name="T5" fmla="*/ 44 h 114"/>
                    <a:gd name="T6" fmla="*/ 114 w 136"/>
                    <a:gd name="T7" fmla="*/ 88 h 114"/>
                    <a:gd name="T8" fmla="*/ 136 w 136"/>
                    <a:gd name="T9" fmla="*/ 114 h 1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6"/>
                    <a:gd name="T16" fmla="*/ 0 h 114"/>
                    <a:gd name="T17" fmla="*/ 136 w 136"/>
                    <a:gd name="T18" fmla="*/ 114 h 1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6" h="114">
                      <a:moveTo>
                        <a:pt x="0" y="0"/>
                      </a:moveTo>
                      <a:lnTo>
                        <a:pt x="22" y="11"/>
                      </a:lnTo>
                      <a:lnTo>
                        <a:pt x="68" y="44"/>
                      </a:lnTo>
                      <a:lnTo>
                        <a:pt x="114" y="88"/>
                      </a:lnTo>
                      <a:lnTo>
                        <a:pt x="136" y="114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05" name="Freeform 106"/>
                <p:cNvSpPr>
                  <a:spLocks/>
                </p:cNvSpPr>
                <p:nvPr/>
              </p:nvSpPr>
              <p:spPr bwMode="auto">
                <a:xfrm>
                  <a:off x="4499" y="9105"/>
                  <a:ext cx="105" cy="109"/>
                </a:xfrm>
                <a:custGeom>
                  <a:avLst/>
                  <a:gdLst>
                    <a:gd name="T0" fmla="*/ 0 w 75"/>
                    <a:gd name="T1" fmla="*/ 0 h 140"/>
                    <a:gd name="T2" fmla="*/ 34 w 75"/>
                    <a:gd name="T3" fmla="*/ 61 h 140"/>
                    <a:gd name="T4" fmla="*/ 75 w 75"/>
                    <a:gd name="T5" fmla="*/ 140 h 140"/>
                    <a:gd name="T6" fmla="*/ 0 60000 65536"/>
                    <a:gd name="T7" fmla="*/ 0 60000 65536"/>
                    <a:gd name="T8" fmla="*/ 0 60000 65536"/>
                    <a:gd name="T9" fmla="*/ 0 w 75"/>
                    <a:gd name="T10" fmla="*/ 0 h 140"/>
                    <a:gd name="T11" fmla="*/ 75 w 75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" h="140">
                      <a:moveTo>
                        <a:pt x="0" y="0"/>
                      </a:moveTo>
                      <a:lnTo>
                        <a:pt x="34" y="61"/>
                      </a:lnTo>
                      <a:lnTo>
                        <a:pt x="75" y="14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06" name="Freeform 107"/>
                <p:cNvSpPr>
                  <a:spLocks/>
                </p:cNvSpPr>
                <p:nvPr/>
              </p:nvSpPr>
              <p:spPr bwMode="auto">
                <a:xfrm>
                  <a:off x="4729" y="9360"/>
                  <a:ext cx="85" cy="109"/>
                </a:xfrm>
                <a:custGeom>
                  <a:avLst/>
                  <a:gdLst>
                    <a:gd name="T0" fmla="*/ 0 w 60"/>
                    <a:gd name="T1" fmla="*/ 0 h 140"/>
                    <a:gd name="T2" fmla="*/ 9 w 60"/>
                    <a:gd name="T3" fmla="*/ 20 h 140"/>
                    <a:gd name="T4" fmla="*/ 55 w 60"/>
                    <a:gd name="T5" fmla="*/ 127 h 140"/>
                    <a:gd name="T6" fmla="*/ 60 w 60"/>
                    <a:gd name="T7" fmla="*/ 140 h 1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0"/>
                    <a:gd name="T13" fmla="*/ 0 h 140"/>
                    <a:gd name="T14" fmla="*/ 60 w 60"/>
                    <a:gd name="T15" fmla="*/ 140 h 1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0" h="140">
                      <a:moveTo>
                        <a:pt x="0" y="0"/>
                      </a:moveTo>
                      <a:lnTo>
                        <a:pt x="9" y="20"/>
                      </a:lnTo>
                      <a:lnTo>
                        <a:pt x="55" y="127"/>
                      </a:lnTo>
                      <a:lnTo>
                        <a:pt x="60" y="14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07" name="Freeform 108"/>
                <p:cNvSpPr>
                  <a:spLocks/>
                </p:cNvSpPr>
                <p:nvPr/>
              </p:nvSpPr>
              <p:spPr bwMode="auto">
                <a:xfrm>
                  <a:off x="4926" y="9615"/>
                  <a:ext cx="80" cy="109"/>
                </a:xfrm>
                <a:custGeom>
                  <a:avLst/>
                  <a:gdLst>
                    <a:gd name="T0" fmla="*/ 0 w 57"/>
                    <a:gd name="T1" fmla="*/ 0 h 140"/>
                    <a:gd name="T2" fmla="*/ 9 w 57"/>
                    <a:gd name="T3" fmla="*/ 21 h 140"/>
                    <a:gd name="T4" fmla="*/ 55 w 57"/>
                    <a:gd name="T5" fmla="*/ 135 h 140"/>
                    <a:gd name="T6" fmla="*/ 57 w 57"/>
                    <a:gd name="T7" fmla="*/ 140 h 1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"/>
                    <a:gd name="T13" fmla="*/ 0 h 140"/>
                    <a:gd name="T14" fmla="*/ 57 w 57"/>
                    <a:gd name="T15" fmla="*/ 140 h 1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" h="140">
                      <a:moveTo>
                        <a:pt x="0" y="0"/>
                      </a:moveTo>
                      <a:lnTo>
                        <a:pt x="9" y="21"/>
                      </a:lnTo>
                      <a:lnTo>
                        <a:pt x="55" y="135"/>
                      </a:lnTo>
                      <a:lnTo>
                        <a:pt x="57" y="14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08" name="Freeform 109"/>
                <p:cNvSpPr>
                  <a:spLocks/>
                </p:cNvSpPr>
                <p:nvPr/>
              </p:nvSpPr>
              <p:spPr bwMode="auto">
                <a:xfrm>
                  <a:off x="5113" y="9870"/>
                  <a:ext cx="82" cy="109"/>
                </a:xfrm>
                <a:custGeom>
                  <a:avLst/>
                  <a:gdLst>
                    <a:gd name="T0" fmla="*/ 0 w 58"/>
                    <a:gd name="T1" fmla="*/ 0 h 140"/>
                    <a:gd name="T2" fmla="*/ 14 w 58"/>
                    <a:gd name="T3" fmla="*/ 34 h 140"/>
                    <a:gd name="T4" fmla="*/ 58 w 58"/>
                    <a:gd name="T5" fmla="*/ 140 h 140"/>
                    <a:gd name="T6" fmla="*/ 0 60000 65536"/>
                    <a:gd name="T7" fmla="*/ 0 60000 65536"/>
                    <a:gd name="T8" fmla="*/ 0 60000 65536"/>
                    <a:gd name="T9" fmla="*/ 0 w 58"/>
                    <a:gd name="T10" fmla="*/ 0 h 140"/>
                    <a:gd name="T11" fmla="*/ 58 w 58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8" h="140">
                      <a:moveTo>
                        <a:pt x="0" y="0"/>
                      </a:moveTo>
                      <a:lnTo>
                        <a:pt x="14" y="34"/>
                      </a:lnTo>
                      <a:lnTo>
                        <a:pt x="58" y="14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09" name="Freeform 110"/>
                <p:cNvSpPr>
                  <a:spLocks/>
                </p:cNvSpPr>
                <p:nvPr/>
              </p:nvSpPr>
              <p:spPr bwMode="auto">
                <a:xfrm>
                  <a:off x="5311" y="10126"/>
                  <a:ext cx="93" cy="109"/>
                </a:xfrm>
                <a:custGeom>
                  <a:avLst/>
                  <a:gdLst>
                    <a:gd name="T0" fmla="*/ 0 w 66"/>
                    <a:gd name="T1" fmla="*/ 0 h 140"/>
                    <a:gd name="T2" fmla="*/ 12 w 66"/>
                    <a:gd name="T3" fmla="*/ 26 h 140"/>
                    <a:gd name="T4" fmla="*/ 58 w 66"/>
                    <a:gd name="T5" fmla="*/ 124 h 140"/>
                    <a:gd name="T6" fmla="*/ 66 w 66"/>
                    <a:gd name="T7" fmla="*/ 140 h 1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6"/>
                    <a:gd name="T13" fmla="*/ 0 h 140"/>
                    <a:gd name="T14" fmla="*/ 66 w 66"/>
                    <a:gd name="T15" fmla="*/ 140 h 1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6" h="140">
                      <a:moveTo>
                        <a:pt x="0" y="0"/>
                      </a:moveTo>
                      <a:lnTo>
                        <a:pt x="12" y="26"/>
                      </a:lnTo>
                      <a:lnTo>
                        <a:pt x="58" y="124"/>
                      </a:lnTo>
                      <a:lnTo>
                        <a:pt x="66" y="14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10" name="Freeform 111"/>
                <p:cNvSpPr>
                  <a:spLocks/>
                </p:cNvSpPr>
                <p:nvPr/>
              </p:nvSpPr>
              <p:spPr bwMode="auto">
                <a:xfrm>
                  <a:off x="5548" y="10381"/>
                  <a:ext cx="136" cy="109"/>
                </a:xfrm>
                <a:custGeom>
                  <a:avLst/>
                  <a:gdLst>
                    <a:gd name="T0" fmla="*/ 0 w 96"/>
                    <a:gd name="T1" fmla="*/ 0 h 140"/>
                    <a:gd name="T2" fmla="*/ 27 w 96"/>
                    <a:gd name="T3" fmla="*/ 46 h 140"/>
                    <a:gd name="T4" fmla="*/ 73 w 96"/>
                    <a:gd name="T5" fmla="*/ 112 h 140"/>
                    <a:gd name="T6" fmla="*/ 96 w 96"/>
                    <a:gd name="T7" fmla="*/ 140 h 1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"/>
                    <a:gd name="T13" fmla="*/ 0 h 140"/>
                    <a:gd name="T14" fmla="*/ 96 w 96"/>
                    <a:gd name="T15" fmla="*/ 140 h 1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" h="140">
                      <a:moveTo>
                        <a:pt x="0" y="0"/>
                      </a:moveTo>
                      <a:lnTo>
                        <a:pt x="27" y="46"/>
                      </a:lnTo>
                      <a:lnTo>
                        <a:pt x="73" y="112"/>
                      </a:lnTo>
                      <a:lnTo>
                        <a:pt x="96" y="14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11" name="Freeform 112"/>
                <p:cNvSpPr>
                  <a:spLocks/>
                </p:cNvSpPr>
                <p:nvPr/>
              </p:nvSpPr>
              <p:spPr bwMode="auto">
                <a:xfrm>
                  <a:off x="5940" y="10592"/>
                  <a:ext cx="198" cy="15"/>
                </a:xfrm>
                <a:custGeom>
                  <a:avLst/>
                  <a:gdLst>
                    <a:gd name="T0" fmla="*/ 0 w 140"/>
                    <a:gd name="T1" fmla="*/ 11 h 20"/>
                    <a:gd name="T2" fmla="*/ 26 w 140"/>
                    <a:gd name="T3" fmla="*/ 18 h 20"/>
                    <a:gd name="T4" fmla="*/ 72 w 140"/>
                    <a:gd name="T5" fmla="*/ 20 h 20"/>
                    <a:gd name="T6" fmla="*/ 118 w 140"/>
                    <a:gd name="T7" fmla="*/ 10 h 20"/>
                    <a:gd name="T8" fmla="*/ 140 w 140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0"/>
                    <a:gd name="T16" fmla="*/ 0 h 20"/>
                    <a:gd name="T17" fmla="*/ 140 w 140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0" h="20">
                      <a:moveTo>
                        <a:pt x="0" y="11"/>
                      </a:moveTo>
                      <a:lnTo>
                        <a:pt x="26" y="18"/>
                      </a:lnTo>
                      <a:lnTo>
                        <a:pt x="72" y="20"/>
                      </a:lnTo>
                      <a:lnTo>
                        <a:pt x="118" y="10"/>
                      </a:lnTo>
                      <a:lnTo>
                        <a:pt x="140" y="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12" name="Freeform 113"/>
                <p:cNvSpPr>
                  <a:spLocks/>
                </p:cNvSpPr>
                <p:nvPr/>
              </p:nvSpPr>
              <p:spPr bwMode="auto">
                <a:xfrm>
                  <a:off x="6384" y="10361"/>
                  <a:ext cx="131" cy="109"/>
                </a:xfrm>
                <a:custGeom>
                  <a:avLst/>
                  <a:gdLst>
                    <a:gd name="T0" fmla="*/ 0 w 93"/>
                    <a:gd name="T1" fmla="*/ 140 h 140"/>
                    <a:gd name="T2" fmla="*/ 33 w 93"/>
                    <a:gd name="T3" fmla="*/ 95 h 140"/>
                    <a:gd name="T4" fmla="*/ 80 w 93"/>
                    <a:gd name="T5" fmla="*/ 22 h 140"/>
                    <a:gd name="T6" fmla="*/ 93 w 93"/>
                    <a:gd name="T7" fmla="*/ 0 h 1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"/>
                    <a:gd name="T13" fmla="*/ 0 h 140"/>
                    <a:gd name="T14" fmla="*/ 93 w 93"/>
                    <a:gd name="T15" fmla="*/ 140 h 1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" h="140">
                      <a:moveTo>
                        <a:pt x="0" y="140"/>
                      </a:moveTo>
                      <a:lnTo>
                        <a:pt x="33" y="95"/>
                      </a:lnTo>
                      <a:lnTo>
                        <a:pt x="80" y="22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13" name="Freeform 114"/>
                <p:cNvSpPr>
                  <a:spLocks/>
                </p:cNvSpPr>
                <p:nvPr/>
              </p:nvSpPr>
              <p:spPr bwMode="auto">
                <a:xfrm>
                  <a:off x="6654" y="10105"/>
                  <a:ext cx="92" cy="109"/>
                </a:xfrm>
                <a:custGeom>
                  <a:avLst/>
                  <a:gdLst>
                    <a:gd name="T0" fmla="*/ 0 w 65"/>
                    <a:gd name="T1" fmla="*/ 140 h 140"/>
                    <a:gd name="T2" fmla="*/ 27 w 65"/>
                    <a:gd name="T3" fmla="*/ 85 h 140"/>
                    <a:gd name="T4" fmla="*/ 65 w 65"/>
                    <a:gd name="T5" fmla="*/ 0 h 140"/>
                    <a:gd name="T6" fmla="*/ 0 60000 65536"/>
                    <a:gd name="T7" fmla="*/ 0 60000 65536"/>
                    <a:gd name="T8" fmla="*/ 0 60000 65536"/>
                    <a:gd name="T9" fmla="*/ 0 w 65"/>
                    <a:gd name="T10" fmla="*/ 0 h 140"/>
                    <a:gd name="T11" fmla="*/ 65 w 65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5" h="140">
                      <a:moveTo>
                        <a:pt x="0" y="140"/>
                      </a:moveTo>
                      <a:lnTo>
                        <a:pt x="27" y="85"/>
                      </a:lnTo>
                      <a:lnTo>
                        <a:pt x="65" y="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14" name="Freeform 115"/>
                <p:cNvSpPr>
                  <a:spLocks/>
                </p:cNvSpPr>
                <p:nvPr/>
              </p:nvSpPr>
              <p:spPr bwMode="auto">
                <a:xfrm>
                  <a:off x="6860" y="9850"/>
                  <a:ext cx="82" cy="109"/>
                </a:xfrm>
                <a:custGeom>
                  <a:avLst/>
                  <a:gdLst>
                    <a:gd name="T0" fmla="*/ 0 w 58"/>
                    <a:gd name="T1" fmla="*/ 140 h 140"/>
                    <a:gd name="T2" fmla="*/ 19 w 58"/>
                    <a:gd name="T3" fmla="*/ 96 h 140"/>
                    <a:gd name="T4" fmla="*/ 58 w 58"/>
                    <a:gd name="T5" fmla="*/ 0 h 140"/>
                    <a:gd name="T6" fmla="*/ 0 60000 65536"/>
                    <a:gd name="T7" fmla="*/ 0 60000 65536"/>
                    <a:gd name="T8" fmla="*/ 0 60000 65536"/>
                    <a:gd name="T9" fmla="*/ 0 w 58"/>
                    <a:gd name="T10" fmla="*/ 0 h 140"/>
                    <a:gd name="T11" fmla="*/ 58 w 58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8" h="140">
                      <a:moveTo>
                        <a:pt x="0" y="140"/>
                      </a:moveTo>
                      <a:lnTo>
                        <a:pt x="19" y="96"/>
                      </a:lnTo>
                      <a:lnTo>
                        <a:pt x="58" y="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15" name="Freeform 116"/>
                <p:cNvSpPr>
                  <a:spLocks/>
                </p:cNvSpPr>
                <p:nvPr/>
              </p:nvSpPr>
              <p:spPr bwMode="auto">
                <a:xfrm>
                  <a:off x="7050" y="9595"/>
                  <a:ext cx="80" cy="109"/>
                </a:xfrm>
                <a:custGeom>
                  <a:avLst/>
                  <a:gdLst>
                    <a:gd name="T0" fmla="*/ 0 w 57"/>
                    <a:gd name="T1" fmla="*/ 140 h 140"/>
                    <a:gd name="T2" fmla="*/ 23 w 57"/>
                    <a:gd name="T3" fmla="*/ 84 h 140"/>
                    <a:gd name="T4" fmla="*/ 57 w 57"/>
                    <a:gd name="T5" fmla="*/ 0 h 140"/>
                    <a:gd name="T6" fmla="*/ 0 60000 65536"/>
                    <a:gd name="T7" fmla="*/ 0 60000 65536"/>
                    <a:gd name="T8" fmla="*/ 0 60000 65536"/>
                    <a:gd name="T9" fmla="*/ 0 w 57"/>
                    <a:gd name="T10" fmla="*/ 0 h 140"/>
                    <a:gd name="T11" fmla="*/ 57 w 57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7" h="140">
                      <a:moveTo>
                        <a:pt x="0" y="140"/>
                      </a:moveTo>
                      <a:lnTo>
                        <a:pt x="23" y="84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16" name="Freeform 117"/>
                <p:cNvSpPr>
                  <a:spLocks/>
                </p:cNvSpPr>
                <p:nvPr/>
              </p:nvSpPr>
              <p:spPr bwMode="auto">
                <a:xfrm>
                  <a:off x="7240" y="9340"/>
                  <a:ext cx="87" cy="109"/>
                </a:xfrm>
                <a:custGeom>
                  <a:avLst/>
                  <a:gdLst>
                    <a:gd name="T0" fmla="*/ 0 w 61"/>
                    <a:gd name="T1" fmla="*/ 140 h 140"/>
                    <a:gd name="T2" fmla="*/ 26 w 61"/>
                    <a:gd name="T3" fmla="*/ 80 h 140"/>
                    <a:gd name="T4" fmla="*/ 61 w 61"/>
                    <a:gd name="T5" fmla="*/ 0 h 140"/>
                    <a:gd name="T6" fmla="*/ 0 60000 65536"/>
                    <a:gd name="T7" fmla="*/ 0 60000 65536"/>
                    <a:gd name="T8" fmla="*/ 0 60000 65536"/>
                    <a:gd name="T9" fmla="*/ 0 w 61"/>
                    <a:gd name="T10" fmla="*/ 0 h 140"/>
                    <a:gd name="T11" fmla="*/ 61 w 61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1" h="140">
                      <a:moveTo>
                        <a:pt x="0" y="140"/>
                      </a:moveTo>
                      <a:lnTo>
                        <a:pt x="26" y="80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17" name="Freeform 118"/>
                <p:cNvSpPr>
                  <a:spLocks/>
                </p:cNvSpPr>
                <p:nvPr/>
              </p:nvSpPr>
              <p:spPr bwMode="auto">
                <a:xfrm>
                  <a:off x="7453" y="9084"/>
                  <a:ext cx="110" cy="109"/>
                </a:xfrm>
                <a:custGeom>
                  <a:avLst/>
                  <a:gdLst>
                    <a:gd name="T0" fmla="*/ 0 w 78"/>
                    <a:gd name="T1" fmla="*/ 140 h 140"/>
                    <a:gd name="T2" fmla="*/ 12 w 78"/>
                    <a:gd name="T3" fmla="*/ 115 h 140"/>
                    <a:gd name="T4" fmla="*/ 58 w 78"/>
                    <a:gd name="T5" fmla="*/ 31 h 140"/>
                    <a:gd name="T6" fmla="*/ 78 w 78"/>
                    <a:gd name="T7" fmla="*/ 0 h 1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"/>
                    <a:gd name="T13" fmla="*/ 0 h 140"/>
                    <a:gd name="T14" fmla="*/ 78 w 78"/>
                    <a:gd name="T15" fmla="*/ 140 h 1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" h="140">
                      <a:moveTo>
                        <a:pt x="0" y="140"/>
                      </a:moveTo>
                      <a:lnTo>
                        <a:pt x="12" y="115"/>
                      </a:lnTo>
                      <a:lnTo>
                        <a:pt x="58" y="31"/>
                      </a:lnTo>
                      <a:lnTo>
                        <a:pt x="78" y="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18" name="Freeform 119"/>
                <p:cNvSpPr>
                  <a:spLocks/>
                </p:cNvSpPr>
                <p:nvPr/>
              </p:nvSpPr>
              <p:spPr bwMode="auto">
                <a:xfrm>
                  <a:off x="7755" y="8861"/>
                  <a:ext cx="196" cy="77"/>
                </a:xfrm>
                <a:custGeom>
                  <a:avLst/>
                  <a:gdLst>
                    <a:gd name="T0" fmla="*/ 0 w 139"/>
                    <a:gd name="T1" fmla="*/ 99 h 99"/>
                    <a:gd name="T2" fmla="*/ 29 w 139"/>
                    <a:gd name="T3" fmla="*/ 69 h 99"/>
                    <a:gd name="T4" fmla="*/ 75 w 139"/>
                    <a:gd name="T5" fmla="*/ 33 h 99"/>
                    <a:gd name="T6" fmla="*/ 121 w 139"/>
                    <a:gd name="T7" fmla="*/ 7 h 99"/>
                    <a:gd name="T8" fmla="*/ 139 w 139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9"/>
                    <a:gd name="T16" fmla="*/ 0 h 99"/>
                    <a:gd name="T17" fmla="*/ 139 w 139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9" h="99">
                      <a:moveTo>
                        <a:pt x="0" y="99"/>
                      </a:moveTo>
                      <a:lnTo>
                        <a:pt x="29" y="69"/>
                      </a:lnTo>
                      <a:lnTo>
                        <a:pt x="75" y="33"/>
                      </a:lnTo>
                      <a:lnTo>
                        <a:pt x="121" y="7"/>
                      </a:lnTo>
                      <a:lnTo>
                        <a:pt x="139" y="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19" name="Freeform 120"/>
                <p:cNvSpPr>
                  <a:spLocks/>
                </p:cNvSpPr>
                <p:nvPr/>
              </p:nvSpPr>
              <p:spPr bwMode="auto">
                <a:xfrm>
                  <a:off x="8216" y="8884"/>
                  <a:ext cx="181" cy="100"/>
                </a:xfrm>
                <a:custGeom>
                  <a:avLst/>
                  <a:gdLst>
                    <a:gd name="T0" fmla="*/ 0 w 129"/>
                    <a:gd name="T1" fmla="*/ 0 h 128"/>
                    <a:gd name="T2" fmla="*/ 25 w 129"/>
                    <a:gd name="T3" fmla="*/ 17 h 128"/>
                    <a:gd name="T4" fmla="*/ 71 w 129"/>
                    <a:gd name="T5" fmla="*/ 59 h 128"/>
                    <a:gd name="T6" fmla="*/ 117 w 129"/>
                    <a:gd name="T7" fmla="*/ 112 h 128"/>
                    <a:gd name="T8" fmla="*/ 129 w 129"/>
                    <a:gd name="T9" fmla="*/ 128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9"/>
                    <a:gd name="T16" fmla="*/ 0 h 128"/>
                    <a:gd name="T17" fmla="*/ 129 w 129"/>
                    <a:gd name="T18" fmla="*/ 128 h 1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9" h="128">
                      <a:moveTo>
                        <a:pt x="0" y="0"/>
                      </a:moveTo>
                      <a:lnTo>
                        <a:pt x="25" y="17"/>
                      </a:lnTo>
                      <a:lnTo>
                        <a:pt x="71" y="59"/>
                      </a:lnTo>
                      <a:lnTo>
                        <a:pt x="117" y="112"/>
                      </a:lnTo>
                      <a:lnTo>
                        <a:pt x="129" y="128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20" name="Freeform 121"/>
                <p:cNvSpPr>
                  <a:spLocks/>
                </p:cNvSpPr>
                <p:nvPr/>
              </p:nvSpPr>
              <p:spPr bwMode="auto">
                <a:xfrm>
                  <a:off x="8568" y="9130"/>
                  <a:ext cx="103" cy="109"/>
                </a:xfrm>
                <a:custGeom>
                  <a:avLst/>
                  <a:gdLst>
                    <a:gd name="T0" fmla="*/ 0 w 73"/>
                    <a:gd name="T1" fmla="*/ 0 h 140"/>
                    <a:gd name="T2" fmla="*/ 5 w 73"/>
                    <a:gd name="T3" fmla="*/ 10 h 140"/>
                    <a:gd name="T4" fmla="*/ 52 w 73"/>
                    <a:gd name="T5" fmla="*/ 98 h 140"/>
                    <a:gd name="T6" fmla="*/ 73 w 73"/>
                    <a:gd name="T7" fmla="*/ 140 h 14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3"/>
                    <a:gd name="T13" fmla="*/ 0 h 140"/>
                    <a:gd name="T14" fmla="*/ 73 w 73"/>
                    <a:gd name="T15" fmla="*/ 140 h 14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3" h="140">
                      <a:moveTo>
                        <a:pt x="0" y="0"/>
                      </a:moveTo>
                      <a:lnTo>
                        <a:pt x="5" y="10"/>
                      </a:lnTo>
                      <a:lnTo>
                        <a:pt x="52" y="98"/>
                      </a:lnTo>
                      <a:lnTo>
                        <a:pt x="73" y="14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21" name="Freeform 122"/>
                <p:cNvSpPr>
                  <a:spLocks/>
                </p:cNvSpPr>
                <p:nvPr/>
              </p:nvSpPr>
              <p:spPr bwMode="auto">
                <a:xfrm>
                  <a:off x="8792" y="9386"/>
                  <a:ext cx="85" cy="109"/>
                </a:xfrm>
                <a:custGeom>
                  <a:avLst/>
                  <a:gdLst>
                    <a:gd name="T0" fmla="*/ 0 w 60"/>
                    <a:gd name="T1" fmla="*/ 0 h 140"/>
                    <a:gd name="T2" fmla="*/ 32 w 60"/>
                    <a:gd name="T3" fmla="*/ 72 h 140"/>
                    <a:gd name="T4" fmla="*/ 60 w 60"/>
                    <a:gd name="T5" fmla="*/ 140 h 140"/>
                    <a:gd name="T6" fmla="*/ 0 60000 65536"/>
                    <a:gd name="T7" fmla="*/ 0 60000 65536"/>
                    <a:gd name="T8" fmla="*/ 0 60000 65536"/>
                    <a:gd name="T9" fmla="*/ 0 w 60"/>
                    <a:gd name="T10" fmla="*/ 0 h 140"/>
                    <a:gd name="T11" fmla="*/ 60 w 60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" h="140">
                      <a:moveTo>
                        <a:pt x="0" y="0"/>
                      </a:moveTo>
                      <a:lnTo>
                        <a:pt x="32" y="72"/>
                      </a:lnTo>
                      <a:lnTo>
                        <a:pt x="60" y="14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22" name="Freeform 123"/>
                <p:cNvSpPr>
                  <a:spLocks/>
                </p:cNvSpPr>
                <p:nvPr/>
              </p:nvSpPr>
              <p:spPr bwMode="auto">
                <a:xfrm>
                  <a:off x="8986" y="9641"/>
                  <a:ext cx="79" cy="109"/>
                </a:xfrm>
                <a:custGeom>
                  <a:avLst/>
                  <a:gdLst>
                    <a:gd name="T0" fmla="*/ 0 w 56"/>
                    <a:gd name="T1" fmla="*/ 0 h 140"/>
                    <a:gd name="T2" fmla="*/ 32 w 56"/>
                    <a:gd name="T3" fmla="*/ 79 h 140"/>
                    <a:gd name="T4" fmla="*/ 56 w 56"/>
                    <a:gd name="T5" fmla="*/ 140 h 140"/>
                    <a:gd name="T6" fmla="*/ 0 60000 65536"/>
                    <a:gd name="T7" fmla="*/ 0 60000 65536"/>
                    <a:gd name="T8" fmla="*/ 0 60000 65536"/>
                    <a:gd name="T9" fmla="*/ 0 w 56"/>
                    <a:gd name="T10" fmla="*/ 0 h 140"/>
                    <a:gd name="T11" fmla="*/ 56 w 56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6" h="140">
                      <a:moveTo>
                        <a:pt x="0" y="0"/>
                      </a:moveTo>
                      <a:lnTo>
                        <a:pt x="32" y="79"/>
                      </a:lnTo>
                      <a:lnTo>
                        <a:pt x="56" y="14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23" name="Freeform 124"/>
                <p:cNvSpPr>
                  <a:spLocks/>
                </p:cNvSpPr>
                <p:nvPr/>
              </p:nvSpPr>
              <p:spPr bwMode="auto">
                <a:xfrm>
                  <a:off x="9175" y="9896"/>
                  <a:ext cx="81" cy="109"/>
                </a:xfrm>
                <a:custGeom>
                  <a:avLst/>
                  <a:gdLst>
                    <a:gd name="T0" fmla="*/ 0 w 58"/>
                    <a:gd name="T1" fmla="*/ 0 h 140"/>
                    <a:gd name="T2" fmla="*/ 37 w 58"/>
                    <a:gd name="T3" fmla="*/ 89 h 140"/>
                    <a:gd name="T4" fmla="*/ 58 w 58"/>
                    <a:gd name="T5" fmla="*/ 140 h 140"/>
                    <a:gd name="T6" fmla="*/ 0 60000 65536"/>
                    <a:gd name="T7" fmla="*/ 0 60000 65536"/>
                    <a:gd name="T8" fmla="*/ 0 60000 65536"/>
                    <a:gd name="T9" fmla="*/ 0 w 58"/>
                    <a:gd name="T10" fmla="*/ 0 h 140"/>
                    <a:gd name="T11" fmla="*/ 58 w 58"/>
                    <a:gd name="T12" fmla="*/ 140 h 1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8" h="140">
                      <a:moveTo>
                        <a:pt x="0" y="0"/>
                      </a:moveTo>
                      <a:lnTo>
                        <a:pt x="37" y="89"/>
                      </a:lnTo>
                      <a:lnTo>
                        <a:pt x="58" y="140"/>
                      </a:lnTo>
                    </a:path>
                  </a:pathLst>
                </a:custGeom>
                <a:noFill/>
                <a:ln w="33020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24" name="Line 125"/>
                <p:cNvSpPr>
                  <a:spLocks noChangeShapeType="1"/>
                </p:cNvSpPr>
                <p:nvPr/>
              </p:nvSpPr>
              <p:spPr bwMode="auto">
                <a:xfrm>
                  <a:off x="9373" y="10151"/>
                  <a:ext cx="49" cy="56"/>
                </a:xfrm>
                <a:prstGeom prst="line">
                  <a:avLst/>
                </a:prstGeom>
                <a:noFill/>
                <a:ln w="3302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25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5274" y="8346"/>
                  <a:ext cx="291" cy="5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ru-RU"/>
                </a:p>
              </p:txBody>
            </p:sp>
            <p:sp>
              <p:nvSpPr>
                <p:cNvPr id="63626" name="Line 127"/>
                <p:cNvSpPr>
                  <a:spLocks noChangeShapeType="1"/>
                </p:cNvSpPr>
                <p:nvPr/>
              </p:nvSpPr>
              <p:spPr bwMode="auto">
                <a:xfrm>
                  <a:off x="5459" y="8791"/>
                  <a:ext cx="838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27" name="Text Box 128"/>
                <p:cNvSpPr txBox="1">
                  <a:spLocks noChangeArrowheads="1"/>
                </p:cNvSpPr>
                <p:nvPr/>
              </p:nvSpPr>
              <p:spPr bwMode="auto">
                <a:xfrm>
                  <a:off x="5899" y="8272"/>
                  <a:ext cx="572" cy="4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200"/>
                </a:p>
                <a:p>
                  <a:pPr>
                    <a:lnSpc>
                      <a:spcPct val="128000"/>
                    </a:lnSpc>
                    <a:spcBef>
                      <a:spcPts val="1200"/>
                    </a:spcBef>
                    <a:spcAft>
                      <a:spcPts val="300"/>
                    </a:spcAft>
                  </a:pPr>
                  <a:endParaRPr lang="ru-RU" sz="1400">
                    <a:latin typeface="Times New Roman" pitchFamily="18" charset="0"/>
                  </a:endParaRPr>
                </a:p>
                <a:p>
                  <a:pPr>
                    <a:lnSpc>
                      <a:spcPct val="128000"/>
                    </a:lnSpc>
                    <a:spcBef>
                      <a:spcPts val="1200"/>
                    </a:spcBef>
                    <a:spcAft>
                      <a:spcPts val="300"/>
                    </a:spcAft>
                  </a:pPr>
                  <a:endParaRPr lang="ru-RU" sz="1400">
                    <a:latin typeface="Times New Roman" pitchFamily="18" charset="0"/>
                  </a:endParaRPr>
                </a:p>
                <a:p>
                  <a:pPr>
                    <a:lnSpc>
                      <a:spcPct val="128000"/>
                    </a:lnSpc>
                    <a:spcBef>
                      <a:spcPts val="1200"/>
                    </a:spcBef>
                    <a:spcAft>
                      <a:spcPts val="300"/>
                    </a:spcAft>
                  </a:pPr>
                  <a:endParaRPr lang="ru-RU" sz="1400">
                    <a:latin typeface="Times New Roman" pitchFamily="18" charset="0"/>
                  </a:endParaRPr>
                </a:p>
                <a:p>
                  <a:pPr>
                    <a:lnSpc>
                      <a:spcPct val="128000"/>
                    </a:lnSpc>
                    <a:spcBef>
                      <a:spcPts val="1200"/>
                    </a:spcBef>
                    <a:spcAft>
                      <a:spcPts val="300"/>
                    </a:spcAft>
                  </a:pPr>
                  <a:endParaRPr lang="ru-RU" sz="1400">
                    <a:latin typeface="Times New Roman" pitchFamily="18" charset="0"/>
                  </a:endParaRPr>
                </a:p>
                <a:p>
                  <a:pPr>
                    <a:lnSpc>
                      <a:spcPct val="128000"/>
                    </a:lnSpc>
                    <a:spcBef>
                      <a:spcPts val="1200"/>
                    </a:spcBef>
                    <a:spcAft>
                      <a:spcPts val="300"/>
                    </a:spcAft>
                  </a:pPr>
                  <a:endParaRPr lang="ru-RU" sz="1400">
                    <a:latin typeface="Times New Roman" pitchFamily="18" charset="0"/>
                  </a:endParaRPr>
                </a:p>
                <a:p>
                  <a:pPr>
                    <a:lnSpc>
                      <a:spcPct val="128000"/>
                    </a:lnSpc>
                    <a:spcBef>
                      <a:spcPts val="1200"/>
                    </a:spcBef>
                    <a:spcAft>
                      <a:spcPts val="300"/>
                    </a:spcAft>
                  </a:pPr>
                  <a:endParaRPr lang="ru-RU" sz="1400">
                    <a:latin typeface="Times New Roman" pitchFamily="18" charset="0"/>
                  </a:endParaRPr>
                </a:p>
                <a:p>
                  <a:pPr>
                    <a:lnSpc>
                      <a:spcPct val="128000"/>
                    </a:lnSpc>
                    <a:spcBef>
                      <a:spcPts val="1200"/>
                    </a:spcBef>
                    <a:spcAft>
                      <a:spcPts val="300"/>
                    </a:spcAft>
                  </a:pPr>
                  <a:endParaRPr lang="ru-RU" sz="1400">
                    <a:latin typeface="Times New Roman" pitchFamily="18" charset="0"/>
                  </a:endParaRPr>
                </a:p>
                <a:p>
                  <a:pPr>
                    <a:lnSpc>
                      <a:spcPct val="128000"/>
                    </a:lnSpc>
                    <a:spcBef>
                      <a:spcPts val="1200"/>
                    </a:spcBef>
                    <a:spcAft>
                      <a:spcPts val="300"/>
                    </a:spcAft>
                  </a:pPr>
                  <a:endParaRPr lang="ru-RU" sz="1400">
                    <a:latin typeface="Times New Roman" pitchFamily="18" charset="0"/>
                  </a:endParaRPr>
                </a:p>
                <a:p>
                  <a:endParaRPr lang="ru-RU"/>
                </a:p>
              </p:txBody>
            </p:sp>
            <p:sp>
              <p:nvSpPr>
                <p:cNvPr id="63628" name="Line 129"/>
                <p:cNvSpPr>
                  <a:spLocks noChangeShapeType="1"/>
                </p:cNvSpPr>
                <p:nvPr/>
              </p:nvSpPr>
              <p:spPr bwMode="auto">
                <a:xfrm>
                  <a:off x="2755" y="9746"/>
                  <a:ext cx="7009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29" name="Line 131"/>
                <p:cNvSpPr>
                  <a:spLocks noChangeShapeType="1"/>
                </p:cNvSpPr>
                <p:nvPr/>
              </p:nvSpPr>
              <p:spPr bwMode="auto">
                <a:xfrm>
                  <a:off x="9423" y="9762"/>
                  <a:ext cx="1" cy="1327"/>
                </a:xfrm>
                <a:prstGeom prst="line">
                  <a:avLst/>
                </a:prstGeom>
                <a:noFill/>
                <a:ln w="222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30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5462" y="8183"/>
                  <a:ext cx="1" cy="607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31" name="Line 134"/>
                <p:cNvSpPr>
                  <a:spLocks noChangeShapeType="1"/>
                </p:cNvSpPr>
                <p:nvPr/>
              </p:nvSpPr>
              <p:spPr bwMode="auto">
                <a:xfrm rot="21360000" flipH="1">
                  <a:off x="5117" y="8813"/>
                  <a:ext cx="360" cy="360"/>
                </a:xfrm>
                <a:prstGeom prst="line">
                  <a:avLst/>
                </a:prstGeom>
                <a:noFill/>
                <a:ln w="9525">
                  <a:solidFill>
                    <a:srgbClr val="8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32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5001" y="7933"/>
                  <a:ext cx="521" cy="5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33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4731" y="8771"/>
                  <a:ext cx="521" cy="4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634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3989" y="8150"/>
                  <a:ext cx="1" cy="18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aphicFrame>
          <p:nvGraphicFramePr>
            <p:cNvPr id="63490" name="Object 2"/>
            <p:cNvGraphicFramePr>
              <a:graphicFrameLocks noChangeAspect="1"/>
            </p:cNvGraphicFramePr>
            <p:nvPr/>
          </p:nvGraphicFramePr>
          <p:xfrm>
            <a:off x="4572000" y="2857496"/>
            <a:ext cx="214282" cy="3151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" imgW="164957" imgH="241091" progId="Equation.3">
                    <p:embed/>
                  </p:oleObj>
                </mc:Choice>
                <mc:Fallback>
                  <p:oleObj name="Формула" r:id="rId2" imgW="164957" imgH="241091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857496"/>
                          <a:ext cx="214282" cy="3151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491" name="Object 3"/>
            <p:cNvGraphicFramePr>
              <a:graphicFrameLocks noChangeAspect="1"/>
            </p:cNvGraphicFramePr>
            <p:nvPr/>
          </p:nvGraphicFramePr>
          <p:xfrm>
            <a:off x="3282053" y="2462424"/>
            <a:ext cx="214282" cy="2899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4" imgW="164885" imgH="215619" progId="Equation.3">
                    <p:embed/>
                  </p:oleObj>
                </mc:Choice>
                <mc:Fallback>
                  <p:oleObj name="Формула" r:id="rId4" imgW="164885" imgH="215619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2053" y="2462424"/>
                          <a:ext cx="214282" cy="2899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492" name="Object 4"/>
            <p:cNvGraphicFramePr>
              <a:graphicFrameLocks noChangeAspect="1"/>
            </p:cNvGraphicFramePr>
            <p:nvPr/>
          </p:nvGraphicFramePr>
          <p:xfrm>
            <a:off x="3000364" y="3374603"/>
            <a:ext cx="214282" cy="2899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6" imgW="164885" imgH="215619" progId="Equation.3">
                    <p:embed/>
                  </p:oleObj>
                </mc:Choice>
                <mc:Fallback>
                  <p:oleObj name="Формула" r:id="rId6" imgW="164885" imgH="215619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0364" y="3374603"/>
                          <a:ext cx="214282" cy="2899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493" name="Object 5"/>
            <p:cNvGraphicFramePr>
              <a:graphicFrameLocks noChangeAspect="1"/>
            </p:cNvGraphicFramePr>
            <p:nvPr/>
          </p:nvGraphicFramePr>
          <p:xfrm>
            <a:off x="928662" y="4618576"/>
            <a:ext cx="285751" cy="385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8" imgW="164885" imgH="215619" progId="Equation.3">
                    <p:embed/>
                  </p:oleObj>
                </mc:Choice>
                <mc:Fallback>
                  <p:oleObj name="Формула" r:id="rId8" imgW="164885" imgH="215619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8662" y="4618576"/>
                          <a:ext cx="285751" cy="3852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494" name="Object 6"/>
            <p:cNvGraphicFramePr>
              <a:graphicFrameLocks noChangeAspect="1"/>
            </p:cNvGraphicFramePr>
            <p:nvPr/>
          </p:nvGraphicFramePr>
          <p:xfrm>
            <a:off x="1428728" y="2974972"/>
            <a:ext cx="285750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9" imgW="164885" imgH="215619" progId="Equation.3">
                    <p:embed/>
                  </p:oleObj>
                </mc:Choice>
                <mc:Fallback>
                  <p:oleObj name="Формула" r:id="rId9" imgW="164885" imgH="215619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8728" y="2974972"/>
                          <a:ext cx="285750" cy="387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" y="3573463"/>
            <a:ext cx="2630488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76250"/>
            <a:ext cx="8137525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Rectangle 8"/>
          <p:cNvSpPr>
            <a:spLocks noChangeArrowheads="1"/>
          </p:cNvSpPr>
          <p:nvPr/>
        </p:nvSpPr>
        <p:spPr bwMode="auto">
          <a:xfrm>
            <a:off x="2865438" y="3111500"/>
            <a:ext cx="2859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  <a:latin typeface="Constantia" pitchFamily="18" charset="0"/>
                <a:sym typeface="Symbol" pitchFamily="18" charset="2"/>
              </a:rPr>
              <a:t>Циркулярно поляризованный свет</a:t>
            </a:r>
          </a:p>
        </p:txBody>
      </p:sp>
      <p:sp>
        <p:nvSpPr>
          <p:cNvPr id="111620" name="Rectangle 9"/>
          <p:cNvSpPr>
            <a:spLocks noChangeArrowheads="1"/>
          </p:cNvSpPr>
          <p:nvPr/>
        </p:nvSpPr>
        <p:spPr bwMode="auto">
          <a:xfrm>
            <a:off x="501650" y="2781300"/>
            <a:ext cx="24479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Линейно-</a:t>
            </a:r>
          </a:p>
          <a:p>
            <a:pPr algn="ctr"/>
            <a:r>
              <a:rPr lang="ru-RU" b="1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поляризованный свет</a:t>
            </a:r>
          </a:p>
        </p:txBody>
      </p:sp>
      <p:sp>
        <p:nvSpPr>
          <p:cNvPr id="111621" name="Rectangle 11"/>
          <p:cNvSpPr>
            <a:spLocks noChangeArrowheads="1"/>
          </p:cNvSpPr>
          <p:nvPr/>
        </p:nvSpPr>
        <p:spPr bwMode="auto">
          <a:xfrm>
            <a:off x="47625" y="5949950"/>
            <a:ext cx="3384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FF0000"/>
                </a:solidFill>
                <a:latin typeface="Constantia" pitchFamily="18" charset="0"/>
              </a:rPr>
              <a:t>Естественный </a:t>
            </a:r>
            <a:r>
              <a:rPr lang="ru-RU" sz="2000" b="1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 неполяризованный свет</a:t>
            </a:r>
          </a:p>
        </p:txBody>
      </p:sp>
      <p:pic>
        <p:nvPicPr>
          <p:cNvPr id="11162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3573463"/>
            <a:ext cx="34575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3" name="Rectangle 13"/>
          <p:cNvSpPr>
            <a:spLocks noChangeArrowheads="1"/>
          </p:cNvSpPr>
          <p:nvPr/>
        </p:nvSpPr>
        <p:spPr bwMode="auto">
          <a:xfrm>
            <a:off x="6034088" y="3103563"/>
            <a:ext cx="2859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Constantia" pitchFamily="18" charset="0"/>
                <a:sym typeface="Symbol" pitchFamily="18" charset="2"/>
              </a:rPr>
              <a:t>Эллиптически поляризованный свет</a:t>
            </a:r>
          </a:p>
        </p:txBody>
      </p:sp>
      <p:sp>
        <p:nvSpPr>
          <p:cNvPr id="10" name="Rectangle 5"/>
          <p:cNvSpPr txBox="1">
            <a:spLocks/>
          </p:cNvSpPr>
          <p:nvPr/>
        </p:nvSpPr>
        <p:spPr bwMode="auto">
          <a:xfrm>
            <a:off x="214282" y="142852"/>
            <a:ext cx="4786346" cy="428628"/>
          </a:xfrm>
          <a:prstGeom prst="rect">
            <a:avLst/>
          </a:prstGeom>
          <a:ln w="9525" cap="rnd">
            <a:noFill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§ 1.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Типы  поляризации  света</a:t>
            </a:r>
          </a:p>
        </p:txBody>
      </p:sp>
      <p:sp>
        <p:nvSpPr>
          <p:cNvPr id="111625" name="Rectangle 11"/>
          <p:cNvSpPr>
            <a:spLocks noChangeArrowheads="1"/>
          </p:cNvSpPr>
          <p:nvPr/>
        </p:nvSpPr>
        <p:spPr bwMode="auto">
          <a:xfrm>
            <a:off x="2357438" y="2000250"/>
            <a:ext cx="5715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>
                <a:latin typeface="Constantia" pitchFamily="18" charset="0"/>
              </a:rPr>
              <a:t>Z</a:t>
            </a:r>
            <a:endParaRPr lang="ru-RU" sz="2400">
              <a:latin typeface="Constantia" pitchFamily="18" charset="0"/>
              <a:sym typeface="Symbol" pitchFamily="18" charset="2"/>
            </a:endParaRPr>
          </a:p>
        </p:txBody>
      </p:sp>
      <p:sp>
        <p:nvSpPr>
          <p:cNvPr id="111626" name="Rectangle 11"/>
          <p:cNvSpPr>
            <a:spLocks noChangeArrowheads="1"/>
          </p:cNvSpPr>
          <p:nvPr/>
        </p:nvSpPr>
        <p:spPr bwMode="auto">
          <a:xfrm>
            <a:off x="8429625" y="3714750"/>
            <a:ext cx="5715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i="1">
                <a:latin typeface="Constantia" pitchFamily="18" charset="0"/>
              </a:rPr>
              <a:t>X</a:t>
            </a:r>
            <a:endParaRPr lang="ru-RU" sz="2400">
              <a:latin typeface="Constantia" pitchFamily="18" charset="0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595563"/>
            <a:ext cx="3500438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Rectangle 26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57188" y="3286125"/>
          <a:ext cx="3571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65028" imgH="228501" progId="Equation.3">
                  <p:embed/>
                </p:oleObj>
              </mc:Choice>
              <mc:Fallback>
                <p:oleObj name="Формула" r:id="rId3" imgW="165028" imgH="228501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3286125"/>
                        <a:ext cx="357187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Rectangle 33"/>
          <p:cNvSpPr>
            <a:spLocks noGrp="1" noChangeArrowheads="1"/>
          </p:cNvSpPr>
          <p:nvPr>
            <p:ph type="title" sz="quarter"/>
          </p:nvPr>
        </p:nvSpPr>
        <p:spPr>
          <a:xfrm>
            <a:off x="1042988" y="1722438"/>
            <a:ext cx="4457700" cy="706437"/>
          </a:xfrm>
        </p:spPr>
        <p:txBody>
          <a:bodyPr/>
          <a:lstStyle/>
          <a:p>
            <a:r>
              <a:rPr lang="ru-RU" sz="2000" b="1" i="1">
                <a:solidFill>
                  <a:srgbClr val="FF0000"/>
                </a:solidFill>
                <a:latin typeface="Constantia" pitchFamily="18" charset="0"/>
              </a:rPr>
              <a:t>Идеальный поляризатор (ИП)</a:t>
            </a:r>
          </a:p>
        </p:txBody>
      </p:sp>
      <p:graphicFrame>
        <p:nvGraphicFramePr>
          <p:cNvPr id="32771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357688" y="4857750"/>
          <a:ext cx="7143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355320" imgH="177480" progId="Equation.3">
                  <p:embed/>
                </p:oleObj>
              </mc:Choice>
              <mc:Fallback>
                <p:oleObj name="Формула" r:id="rId5" imgW="35532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4857750"/>
                        <a:ext cx="714375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40" name="Rectangle 36"/>
          <p:cNvSpPr>
            <a:spLocks noChangeArrowheads="1"/>
          </p:cNvSpPr>
          <p:nvPr/>
        </p:nvSpPr>
        <p:spPr bwMode="auto">
          <a:xfrm>
            <a:off x="-7938" y="214313"/>
            <a:ext cx="9001126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 algn="just">
              <a:buClr>
                <a:schemeClr val="tx1"/>
              </a:buClr>
              <a:buFontTx/>
              <a:buBlip>
                <a:blip r:embed="rId7"/>
              </a:buBlip>
            </a:pPr>
            <a:r>
              <a:rPr lang="ru-RU" b="1">
                <a:solidFill>
                  <a:srgbClr val="FF6600"/>
                </a:solidFill>
                <a:latin typeface="Constantia" pitchFamily="18" charset="0"/>
                <a:cs typeface="Times New Roman" pitchFamily="18" charset="0"/>
              </a:rPr>
              <a:t> (</a:t>
            </a:r>
            <a:r>
              <a:rPr lang="ru-RU" b="1" i="1" u="sng">
                <a:solidFill>
                  <a:srgbClr val="FF6600"/>
                </a:solidFill>
                <a:latin typeface="Constantia" pitchFamily="18" charset="0"/>
                <a:cs typeface="Times New Roman" pitchFamily="18" charset="0"/>
              </a:rPr>
              <a:t>Опр</a:t>
            </a:r>
            <a:r>
              <a:rPr lang="ru-RU" b="1">
                <a:solidFill>
                  <a:srgbClr val="FF6600"/>
                </a:solidFill>
                <a:latin typeface="Constantia" pitchFamily="18" charset="0"/>
                <a:cs typeface="Times New Roman" pitchFamily="18" charset="0"/>
              </a:rPr>
              <a:t>.)</a:t>
            </a:r>
            <a:r>
              <a:rPr lang="ru-RU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b="1" i="1">
                <a:solidFill>
                  <a:srgbClr val="0000FF"/>
                </a:solidFill>
                <a:latin typeface="Constantia" pitchFamily="18" charset="0"/>
                <a:cs typeface="Times New Roman" pitchFamily="18" charset="0"/>
              </a:rPr>
              <a:t>Свет называется поляризованным, если направление светового вектора       меняется с течением времени закономерным образом</a:t>
            </a:r>
            <a:endParaRPr lang="ru-RU">
              <a:latin typeface="Constantia" pitchFamily="18" charset="0"/>
            </a:endParaRPr>
          </a:p>
        </p:txBody>
      </p:sp>
      <p:sp>
        <p:nvSpPr>
          <p:cNvPr id="32779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1601788" y="484188"/>
          <a:ext cx="239712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177569" imgH="215619" progId="Equation.3">
                  <p:embed/>
                </p:oleObj>
              </mc:Choice>
              <mc:Fallback>
                <p:oleObj name="Формула" r:id="rId8" imgW="177569" imgH="21561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484188"/>
                        <a:ext cx="239712" cy="290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5"/>
          <p:cNvSpPr txBox="1">
            <a:spLocks/>
          </p:cNvSpPr>
          <p:nvPr/>
        </p:nvSpPr>
        <p:spPr bwMode="auto">
          <a:xfrm>
            <a:off x="285720" y="1214422"/>
            <a:ext cx="5357850" cy="428628"/>
          </a:xfrm>
          <a:prstGeom prst="rect">
            <a:avLst/>
          </a:prstGeom>
          <a:ln w="9525" cap="rnd">
            <a:noFill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§ 2.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Поляризаторы. Закон Малюса</a:t>
            </a:r>
          </a:p>
        </p:txBody>
      </p:sp>
      <p:pic>
        <p:nvPicPr>
          <p:cNvPr id="32781" name="Picture 41" descr="Файл:Polarizacio.jpg"/>
          <p:cNvPicPr>
            <a:picLocks noChangeAspect="1" noChangeArrowheads="1"/>
          </p:cNvPicPr>
          <p:nvPr/>
        </p:nvPicPr>
        <p:blipFill>
          <a:blip r:embed="rId10" r:link="rId11"/>
          <a:srcRect/>
          <a:stretch>
            <a:fillRect/>
          </a:stretch>
        </p:blipFill>
        <p:spPr bwMode="auto">
          <a:xfrm rot="5400000">
            <a:off x="5549900" y="2192338"/>
            <a:ext cx="33813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4357688" y="3286125"/>
          <a:ext cx="3571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165028" imgH="228501" progId="Equation.3">
                  <p:embed/>
                </p:oleObj>
              </mc:Choice>
              <mc:Fallback>
                <p:oleObj name="Формула" r:id="rId12" imgW="165028" imgH="228501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8" y="3286125"/>
                        <a:ext cx="357187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357188" y="4786313"/>
          <a:ext cx="357187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165028" imgH="228501" progId="Equation.3">
                  <p:embed/>
                </p:oleObj>
              </mc:Choice>
              <mc:Fallback>
                <p:oleObj name="Формула" r:id="rId13" imgW="165028" imgH="228501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4786313"/>
                        <a:ext cx="357187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Прямая со стрелкой 19"/>
          <p:cNvCxnSpPr/>
          <p:nvPr/>
        </p:nvCxnSpPr>
        <p:spPr>
          <a:xfrm rot="16200000" flipH="1">
            <a:off x="7707312" y="2770188"/>
            <a:ext cx="468313" cy="134938"/>
          </a:xfrm>
          <a:prstGeom prst="straightConnector1">
            <a:avLst/>
          </a:prstGeom>
          <a:ln w="12700">
            <a:solidFill>
              <a:srgbClr val="FF0000">
                <a:alpha val="39000"/>
              </a:srgb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6477000" y="4159250"/>
            <a:ext cx="571500" cy="468313"/>
          </a:xfrm>
          <a:prstGeom prst="ellipse">
            <a:avLst/>
          </a:prstGeom>
          <a:solidFill>
            <a:schemeClr val="accent1">
              <a:alpha val="4000"/>
            </a:schemeClr>
          </a:solidFill>
          <a:ln w="15875">
            <a:solidFill>
              <a:srgbClr val="FF0000">
                <a:alpha val="4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H="1">
            <a:off x="7704138" y="2774950"/>
            <a:ext cx="463550" cy="11430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6486525" y="4143375"/>
            <a:ext cx="557213" cy="485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Rectangle 15"/>
          <p:cNvSpPr>
            <a:spLocks noChangeArrowheads="1"/>
          </p:cNvSpPr>
          <p:nvPr/>
        </p:nvSpPr>
        <p:spPr bwMode="auto">
          <a:xfrm>
            <a:off x="2470150" y="357188"/>
            <a:ext cx="424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i="1">
                <a:solidFill>
                  <a:srgbClr val="FF0000"/>
                </a:solidFill>
                <a:latin typeface="Constantia" pitchFamily="18" charset="0"/>
              </a:rPr>
              <a:t>Закон Мал</a:t>
            </a:r>
            <a:r>
              <a:rPr lang="ru-RU" sz="3600" b="1" i="1">
                <a:solidFill>
                  <a:srgbClr val="FF0000"/>
                </a:solidFill>
                <a:latin typeface="Constantia" pitchFamily="18" charset="0"/>
              </a:rPr>
              <a:t>ю</a:t>
            </a:r>
            <a:r>
              <a:rPr lang="ru-RU" sz="3600" i="1">
                <a:solidFill>
                  <a:srgbClr val="FF0000"/>
                </a:solidFill>
                <a:latin typeface="Constantia" pitchFamily="18" charset="0"/>
              </a:rPr>
              <a:t>са</a:t>
            </a:r>
          </a:p>
        </p:txBody>
      </p:sp>
      <p:sp>
        <p:nvSpPr>
          <p:cNvPr id="33799" name="Rectangle 20"/>
          <p:cNvSpPr>
            <a:spLocks noChangeArrowheads="1"/>
          </p:cNvSpPr>
          <p:nvPr/>
        </p:nvSpPr>
        <p:spPr bwMode="auto">
          <a:xfrm>
            <a:off x="0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4827588" y="3367088"/>
          <a:ext cx="2744787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965160" imgH="266400" progId="Equation.3">
                  <p:embed/>
                </p:oleObj>
              </mc:Choice>
              <mc:Fallback>
                <p:oleObj name="Формула" r:id="rId2" imgW="965160" imgH="26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88" y="3367088"/>
                        <a:ext cx="2744787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800" name="Group 20"/>
          <p:cNvGrpSpPr>
            <a:grpSpLocks/>
          </p:cNvGrpSpPr>
          <p:nvPr/>
        </p:nvGrpSpPr>
        <p:grpSpPr bwMode="auto">
          <a:xfrm>
            <a:off x="469900" y="1785938"/>
            <a:ext cx="4214813" cy="3832225"/>
            <a:chOff x="593" y="1960"/>
            <a:chExt cx="2290" cy="2857"/>
          </a:xfrm>
        </p:grpSpPr>
        <p:sp>
          <p:nvSpPr>
            <p:cNvPr id="33810" name="Text Box 21"/>
            <p:cNvSpPr txBox="1">
              <a:spLocks noChangeArrowheads="1"/>
            </p:cNvSpPr>
            <p:nvPr/>
          </p:nvSpPr>
          <p:spPr bwMode="auto">
            <a:xfrm>
              <a:off x="593" y="1960"/>
              <a:ext cx="1625" cy="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i="1">
                  <a:latin typeface="Times New Roman" pitchFamily="18" charset="0"/>
                </a:rPr>
                <a:t>главная</a:t>
              </a:r>
            </a:p>
            <a:p>
              <a:pPr algn="ctr"/>
              <a:r>
                <a:rPr lang="ru-RU" i="1">
                  <a:latin typeface="Times New Roman" pitchFamily="18" charset="0"/>
                </a:rPr>
                <a:t>плоскость  поляризатора</a:t>
              </a:r>
              <a:endParaRPr lang="ru-RU"/>
            </a:p>
          </p:txBody>
        </p:sp>
        <p:sp>
          <p:nvSpPr>
            <p:cNvPr id="33811" name="Text Box 22"/>
            <p:cNvSpPr txBox="1">
              <a:spLocks noChangeArrowheads="1"/>
            </p:cNvSpPr>
            <p:nvPr/>
          </p:nvSpPr>
          <p:spPr bwMode="auto">
            <a:xfrm>
              <a:off x="1387" y="3492"/>
              <a:ext cx="268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800" i="1">
                  <a:latin typeface="Times New Roman" pitchFamily="18" charset="0"/>
                  <a:sym typeface="Symbol" pitchFamily="18" charset="2"/>
                </a:rPr>
                <a:t></a:t>
              </a:r>
              <a:endParaRPr lang="ru-RU" sz="2800"/>
            </a:p>
          </p:txBody>
        </p:sp>
        <p:sp>
          <p:nvSpPr>
            <p:cNvPr id="33812" name="Line 23"/>
            <p:cNvSpPr>
              <a:spLocks noChangeShapeType="1"/>
            </p:cNvSpPr>
            <p:nvPr/>
          </p:nvSpPr>
          <p:spPr bwMode="auto">
            <a:xfrm rot="5400000">
              <a:off x="221" y="3675"/>
              <a:ext cx="2283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 type="none" w="sm" len="lg"/>
              <a:tailEnd type="none" w="sm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3" name="Text Box 24"/>
            <p:cNvSpPr txBox="1">
              <a:spLocks noChangeArrowheads="1"/>
            </p:cNvSpPr>
            <p:nvPr/>
          </p:nvSpPr>
          <p:spPr bwMode="auto">
            <a:xfrm>
              <a:off x="1931" y="2813"/>
              <a:ext cx="95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4" name="Line 25"/>
            <p:cNvSpPr>
              <a:spLocks noChangeShapeType="1"/>
            </p:cNvSpPr>
            <p:nvPr/>
          </p:nvSpPr>
          <p:spPr bwMode="auto">
            <a:xfrm flipH="1">
              <a:off x="1363" y="3201"/>
              <a:ext cx="713" cy="1015"/>
            </a:xfrm>
            <a:prstGeom prst="line">
              <a:avLst/>
            </a:prstGeom>
            <a:noFill/>
            <a:ln w="31750">
              <a:solidFill>
                <a:srgbClr val="0000FF"/>
              </a:solidFill>
              <a:round/>
              <a:headEnd type="triangle" w="lg" len="lg"/>
              <a:tailEnd type="non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5" name="Line 26"/>
            <p:cNvSpPr>
              <a:spLocks noChangeShapeType="1"/>
            </p:cNvSpPr>
            <p:nvPr/>
          </p:nvSpPr>
          <p:spPr bwMode="auto">
            <a:xfrm>
              <a:off x="2070" y="3217"/>
              <a:ext cx="0" cy="9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6" name="Line 27"/>
            <p:cNvSpPr>
              <a:spLocks noChangeShapeType="1"/>
            </p:cNvSpPr>
            <p:nvPr/>
          </p:nvSpPr>
          <p:spPr bwMode="auto">
            <a:xfrm flipV="1">
              <a:off x="1357" y="4215"/>
              <a:ext cx="725" cy="1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7" name="Line 28"/>
            <p:cNvSpPr>
              <a:spLocks noChangeShapeType="1"/>
            </p:cNvSpPr>
            <p:nvPr/>
          </p:nvSpPr>
          <p:spPr bwMode="auto">
            <a:xfrm flipH="1" flipV="1">
              <a:off x="1357" y="3213"/>
              <a:ext cx="2" cy="100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8" name="Line 29"/>
            <p:cNvSpPr>
              <a:spLocks noChangeShapeType="1"/>
            </p:cNvSpPr>
            <p:nvPr/>
          </p:nvSpPr>
          <p:spPr bwMode="auto">
            <a:xfrm>
              <a:off x="1357" y="3216"/>
              <a:ext cx="7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19" name="Arc 30"/>
            <p:cNvSpPr>
              <a:spLocks/>
            </p:cNvSpPr>
            <p:nvPr/>
          </p:nvSpPr>
          <p:spPr bwMode="auto">
            <a:xfrm rot="-1559995">
              <a:off x="1375" y="3827"/>
              <a:ext cx="152" cy="149"/>
            </a:xfrm>
            <a:custGeom>
              <a:avLst/>
              <a:gdLst>
                <a:gd name="T0" fmla="*/ 0 w 21600"/>
                <a:gd name="T1" fmla="*/ 0 h 21600"/>
                <a:gd name="T2" fmla="*/ 152 w 21600"/>
                <a:gd name="T3" fmla="*/ 149 h 21600"/>
                <a:gd name="T4" fmla="*/ 0 w 21600"/>
                <a:gd name="T5" fmla="*/ 149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0" name="Text Box 31"/>
            <p:cNvSpPr txBox="1">
              <a:spLocks noChangeArrowheads="1"/>
            </p:cNvSpPr>
            <p:nvPr/>
          </p:nvSpPr>
          <p:spPr bwMode="auto">
            <a:xfrm>
              <a:off x="1876" y="4143"/>
              <a:ext cx="699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1" name="Text Box 32"/>
            <p:cNvSpPr txBox="1">
              <a:spLocks noChangeArrowheads="1"/>
            </p:cNvSpPr>
            <p:nvPr/>
          </p:nvSpPr>
          <p:spPr bwMode="auto">
            <a:xfrm>
              <a:off x="1249" y="4041"/>
              <a:ext cx="237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400" b="1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</a:t>
              </a:r>
              <a:endParaRPr lang="ru-RU" sz="2400">
                <a:solidFill>
                  <a:srgbClr val="FF0000"/>
                </a:solidFill>
              </a:endParaRPr>
            </a:p>
          </p:txBody>
        </p:sp>
        <p:sp>
          <p:nvSpPr>
            <p:cNvPr id="33822" name="Text Box 33"/>
            <p:cNvSpPr txBox="1">
              <a:spLocks noChangeArrowheads="1"/>
            </p:cNvSpPr>
            <p:nvPr/>
          </p:nvSpPr>
          <p:spPr bwMode="auto">
            <a:xfrm>
              <a:off x="787" y="2972"/>
              <a:ext cx="16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</p:grpSp>
      <p:sp>
        <p:nvSpPr>
          <p:cNvPr id="33801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1398588" y="3357563"/>
          <a:ext cx="3571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203024" imgH="266469" progId="Equation.3">
                  <p:embed/>
                </p:oleObj>
              </mc:Choice>
              <mc:Fallback>
                <p:oleObj name="Формула" r:id="rId4" imgW="203024" imgH="266469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3357563"/>
                        <a:ext cx="357187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2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2898775" y="4929188"/>
          <a:ext cx="3667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228501" imgH="266584" progId="Equation.3">
                  <p:embed/>
                </p:oleObj>
              </mc:Choice>
              <mc:Fallback>
                <p:oleObj name="Формула" r:id="rId6" imgW="228501" imgH="266584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5" y="4929188"/>
                        <a:ext cx="366713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3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2714625" y="3071813"/>
          <a:ext cx="3571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215619" imgH="266353" progId="Equation.3">
                  <p:embed/>
                </p:oleObj>
              </mc:Choice>
              <mc:Fallback>
                <p:oleObj name="Формула" r:id="rId8" imgW="215619" imgH="266353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3071813"/>
                        <a:ext cx="35718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4" name="Line 23"/>
          <p:cNvSpPr>
            <a:spLocks noChangeShapeType="1"/>
          </p:cNvSpPr>
          <p:nvPr/>
        </p:nvSpPr>
        <p:spPr bwMode="auto">
          <a:xfrm rot="5400000">
            <a:off x="722312" y="3133726"/>
            <a:ext cx="2913063" cy="2786062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 type="none" w="sm" len="lg"/>
            <a:tailEnd type="none" w="sm" len="lg"/>
          </a:ln>
        </p:spPr>
        <p:txBody>
          <a:bodyPr/>
          <a:lstStyle/>
          <a:p>
            <a:endParaRPr lang="ru-RU"/>
          </a:p>
        </p:txBody>
      </p:sp>
      <p:sp>
        <p:nvSpPr>
          <p:cNvPr id="33805" name="Text Box 22"/>
          <p:cNvSpPr txBox="1">
            <a:spLocks noChangeArrowheads="1"/>
          </p:cNvSpPr>
          <p:nvPr/>
        </p:nvSpPr>
        <p:spPr bwMode="auto">
          <a:xfrm>
            <a:off x="1500188" y="5072063"/>
            <a:ext cx="571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i="1">
                <a:latin typeface="Times New Roman" pitchFamily="18" charset="0"/>
                <a:sym typeface="Symbol" pitchFamily="18" charset="2"/>
              </a:rPr>
              <a:t>П</a:t>
            </a:r>
            <a:endParaRPr lang="ru-RU" sz="2800"/>
          </a:p>
        </p:txBody>
      </p:sp>
      <p:sp>
        <p:nvSpPr>
          <p:cNvPr id="33806" name="Text Box 22"/>
          <p:cNvSpPr txBox="1">
            <a:spLocks noChangeArrowheads="1"/>
          </p:cNvSpPr>
          <p:nvPr/>
        </p:nvSpPr>
        <p:spPr bwMode="auto">
          <a:xfrm>
            <a:off x="1428750" y="2544763"/>
            <a:ext cx="571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i="1">
                <a:latin typeface="Times New Roman" pitchFamily="18" charset="0"/>
                <a:sym typeface="Symbol" pitchFamily="18" charset="2"/>
              </a:rPr>
              <a:t>П</a:t>
            </a:r>
            <a:endParaRPr lang="ru-RU" sz="2800"/>
          </a:p>
        </p:txBody>
      </p:sp>
      <p:pic>
        <p:nvPicPr>
          <p:cNvPr id="33807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57813" y="1019175"/>
            <a:ext cx="3357562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8" name="Text Box 21"/>
          <p:cNvSpPr txBox="1">
            <a:spLocks noChangeArrowheads="1"/>
          </p:cNvSpPr>
          <p:nvPr/>
        </p:nvSpPr>
        <p:spPr bwMode="auto">
          <a:xfrm>
            <a:off x="2295525" y="2654300"/>
            <a:ext cx="25622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i="1">
                <a:latin typeface="Times New Roman" pitchFamily="18" charset="0"/>
              </a:rPr>
              <a:t>плоскость  колебаний</a:t>
            </a:r>
            <a:endParaRPr lang="ru-RU"/>
          </a:p>
        </p:txBody>
      </p:sp>
      <p:sp>
        <p:nvSpPr>
          <p:cNvPr id="31" name="Выгнутая вправо стрелка 30"/>
          <p:cNvSpPr/>
          <p:nvPr/>
        </p:nvSpPr>
        <p:spPr>
          <a:xfrm rot="3282951">
            <a:off x="3563144" y="2905919"/>
            <a:ext cx="285750" cy="10017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1619250" y="115888"/>
            <a:ext cx="583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FF0000"/>
                </a:solidFill>
                <a:latin typeface="Constantia" pitchFamily="18" charset="0"/>
              </a:rPr>
              <a:t>Степень поляризации</a:t>
            </a:r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0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08050"/>
            <a:ext cx="74898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867400" y="3141663"/>
          <a:ext cx="2738438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079032" imgH="495085" progId="Equation.3">
                  <p:embed/>
                </p:oleObj>
              </mc:Choice>
              <mc:Fallback>
                <p:oleObj name="Формула" r:id="rId3" imgW="1079032" imgH="49508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141663"/>
                        <a:ext cx="2738438" cy="1249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8" y="4005263"/>
            <a:ext cx="4892675" cy="2446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059" name="Rectangle 8"/>
          <p:cNvSpPr>
            <a:spLocks noChangeArrowheads="1"/>
          </p:cNvSpPr>
          <p:nvPr/>
        </p:nvSpPr>
        <p:spPr bwMode="auto">
          <a:xfrm>
            <a:off x="0" y="321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60" name="Rectangle 9"/>
          <p:cNvSpPr>
            <a:spLocks noChangeArrowheads="1"/>
          </p:cNvSpPr>
          <p:nvPr/>
        </p:nvSpPr>
        <p:spPr bwMode="auto">
          <a:xfrm>
            <a:off x="0" y="314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927475" y="4754563"/>
          <a:ext cx="243681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168200" imgH="228600" progId="Equation.3">
                  <p:embed/>
                </p:oleObj>
              </mc:Choice>
              <mc:Fallback>
                <p:oleObj name="Формула" r:id="rId6" imgW="11682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475" y="4754563"/>
                        <a:ext cx="2436813" cy="487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Oval 11"/>
          <p:cNvSpPr>
            <a:spLocks noChangeArrowheads="1"/>
          </p:cNvSpPr>
          <p:nvPr/>
        </p:nvSpPr>
        <p:spPr bwMode="auto">
          <a:xfrm>
            <a:off x="3074988" y="4605338"/>
            <a:ext cx="144462" cy="338137"/>
          </a:xfrm>
          <a:prstGeom prst="ellipse">
            <a:avLst/>
          </a:pr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052" name="Object 4"/>
          <p:cNvGraphicFramePr>
            <a:graphicFrameLocks noGrp="1" noChangeAspect="1"/>
          </p:cNvGraphicFramePr>
          <p:nvPr>
            <p:ph/>
          </p:nvPr>
        </p:nvGraphicFramePr>
        <p:xfrm>
          <a:off x="3008313" y="4605338"/>
          <a:ext cx="28733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139680" imgH="177480" progId="Equation.3">
                  <p:embed/>
                </p:oleObj>
              </mc:Choice>
              <mc:Fallback>
                <p:oleObj name="Формула" r:id="rId8" imgW="13968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3" y="4605338"/>
                        <a:ext cx="287337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Text Box 22"/>
          <p:cNvSpPr txBox="1">
            <a:spLocks noChangeArrowheads="1"/>
          </p:cNvSpPr>
          <p:nvPr/>
        </p:nvSpPr>
        <p:spPr bwMode="auto">
          <a:xfrm>
            <a:off x="3403600" y="5811838"/>
            <a:ext cx="428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i="1">
                <a:latin typeface="Times New Roman" pitchFamily="18" charset="0"/>
                <a:sym typeface="Symbol" pitchFamily="18" charset="2"/>
              </a:rPr>
              <a:t>П</a:t>
            </a:r>
            <a:endParaRPr lang="ru-RU"/>
          </a:p>
        </p:txBody>
      </p:sp>
      <p:sp>
        <p:nvSpPr>
          <p:cNvPr id="2063" name="Text Box 22"/>
          <p:cNvSpPr txBox="1">
            <a:spLocks noChangeArrowheads="1"/>
          </p:cNvSpPr>
          <p:nvPr/>
        </p:nvSpPr>
        <p:spPr bwMode="auto">
          <a:xfrm>
            <a:off x="2528888" y="4143375"/>
            <a:ext cx="3714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i="1">
                <a:latin typeface="Times New Roman" pitchFamily="18" charset="0"/>
                <a:sym typeface="Symbol" pitchFamily="18" charset="2"/>
              </a:rPr>
              <a:t>П</a:t>
            </a:r>
            <a:endParaRPr lang="ru-RU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825625" y="6035675"/>
          <a:ext cx="10715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685800" imgH="228600" progId="Equation.3">
                  <p:embed/>
                </p:oleObj>
              </mc:Choice>
              <mc:Fallback>
                <p:oleObj name="Формула" r:id="rId10" imgW="6858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6035675"/>
                        <a:ext cx="1071563" cy="365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Штриховая стрелка вправо 15"/>
          <p:cNvSpPr/>
          <p:nvPr/>
        </p:nvSpPr>
        <p:spPr>
          <a:xfrm rot="16200000">
            <a:off x="2192337" y="5667376"/>
            <a:ext cx="461963" cy="20161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65" name="Text Box 22"/>
          <p:cNvSpPr txBox="1">
            <a:spLocks noChangeArrowheads="1"/>
          </p:cNvSpPr>
          <p:nvPr/>
        </p:nvSpPr>
        <p:spPr bwMode="auto">
          <a:xfrm>
            <a:off x="1571625" y="3663950"/>
            <a:ext cx="64293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i="1">
                <a:latin typeface="Times New Roman" pitchFamily="18" charset="0"/>
                <a:sym typeface="Symbol" pitchFamily="18" charset="2"/>
              </a:rPr>
              <a:t>П</a:t>
            </a:r>
            <a:r>
              <a:rPr lang="ru-RU" sz="2800">
                <a:latin typeface="Times New Roman" pitchFamily="18" charset="0"/>
                <a:sym typeface="Symbol" pitchFamily="18" charset="2"/>
              </a:rPr>
              <a:t>1</a:t>
            </a:r>
            <a:endParaRPr lang="ru-RU" sz="2800"/>
          </a:p>
        </p:txBody>
      </p:sp>
      <p:sp>
        <p:nvSpPr>
          <p:cNvPr id="2066" name="Text Box 22"/>
          <p:cNvSpPr txBox="1">
            <a:spLocks noChangeArrowheads="1"/>
          </p:cNvSpPr>
          <p:nvPr/>
        </p:nvSpPr>
        <p:spPr bwMode="auto">
          <a:xfrm>
            <a:off x="2714625" y="3679825"/>
            <a:ext cx="13573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i="1"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28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 </a:t>
            </a:r>
            <a:r>
              <a:rPr lang="ru-RU" sz="2800" i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300538"/>
            <a:ext cx="367823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57158" y="142852"/>
            <a:ext cx="6929486" cy="67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52352" bIns="152352" anchor="ctr">
            <a:spAutoFit/>
          </a:bodyPr>
          <a:lstStyle/>
          <a:p>
            <a:pPr eaLnBrk="0" hangingPunct="0">
              <a:defRPr/>
            </a:pP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§3. Поляризация света в анизотропной среде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739" name="Rectangle 1"/>
          <p:cNvSpPr>
            <a:spLocks noChangeArrowheads="1"/>
          </p:cNvSpPr>
          <p:nvPr/>
        </p:nvSpPr>
        <p:spPr bwMode="auto">
          <a:xfrm>
            <a:off x="357188" y="714375"/>
            <a:ext cx="4214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152352" anchor="ctr">
            <a:spAutoFit/>
          </a:bodyPr>
          <a:lstStyle/>
          <a:p>
            <a:pPr eaLnBrk="0" hangingPunct="0"/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3.1. Двулучепреломление света</a:t>
            </a:r>
          </a:p>
        </p:txBody>
      </p:sp>
      <p:sp>
        <p:nvSpPr>
          <p:cNvPr id="116740" name="Прямоугольник 11"/>
          <p:cNvSpPr>
            <a:spLocks noChangeArrowheads="1"/>
          </p:cNvSpPr>
          <p:nvPr/>
        </p:nvSpPr>
        <p:spPr bwMode="auto">
          <a:xfrm>
            <a:off x="1857375" y="4143375"/>
            <a:ext cx="2571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>
                <a:latin typeface="Times New Roman" pitchFamily="18" charset="0"/>
                <a:cs typeface="Times New Roman" pitchFamily="18" charset="0"/>
              </a:rPr>
              <a:t>Исландский шпат</a:t>
            </a:r>
          </a:p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67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428750"/>
            <a:ext cx="6919913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2" name="Прямоугольник 12"/>
          <p:cNvSpPr>
            <a:spLocks noChangeArrowheads="1"/>
          </p:cNvSpPr>
          <p:nvPr/>
        </p:nvSpPr>
        <p:spPr bwMode="auto">
          <a:xfrm>
            <a:off x="4929188" y="1714500"/>
            <a:ext cx="1973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«</a:t>
            </a:r>
            <a:r>
              <a:rPr lang="en-US" i="1">
                <a:latin typeface="Constantia" pitchFamily="18" charset="0"/>
              </a:rPr>
              <a:t>o</a:t>
            </a:r>
            <a:r>
              <a:rPr lang="ru-RU">
                <a:latin typeface="Constantia" pitchFamily="18" charset="0"/>
              </a:rPr>
              <a:t>»</a:t>
            </a:r>
            <a:r>
              <a:rPr lang="ru-RU"/>
              <a:t> (</a:t>
            </a:r>
            <a:r>
              <a:rPr lang="ru-RU" i="1">
                <a:latin typeface="Constantia" pitchFamily="18" charset="0"/>
              </a:rPr>
              <a:t>ordinary </a:t>
            </a:r>
            <a:r>
              <a:rPr lang="en-US" i="1">
                <a:latin typeface="Constantia" pitchFamily="18" charset="0"/>
              </a:rPr>
              <a:t>ray</a:t>
            </a:r>
            <a:r>
              <a:rPr lang="ru-RU"/>
              <a:t>)</a:t>
            </a:r>
          </a:p>
        </p:txBody>
      </p:sp>
      <p:sp>
        <p:nvSpPr>
          <p:cNvPr id="116743" name="Прямоугольник 13"/>
          <p:cNvSpPr>
            <a:spLocks noChangeArrowheads="1"/>
          </p:cNvSpPr>
          <p:nvPr/>
        </p:nvSpPr>
        <p:spPr bwMode="auto">
          <a:xfrm>
            <a:off x="4913313" y="3714750"/>
            <a:ext cx="2444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«</a:t>
            </a:r>
            <a:r>
              <a:rPr lang="ru-RU" i="1">
                <a:latin typeface="Constantia" pitchFamily="18" charset="0"/>
              </a:rPr>
              <a:t>е</a:t>
            </a:r>
            <a:r>
              <a:rPr lang="ru-RU">
                <a:latin typeface="Constantia" pitchFamily="18" charset="0"/>
              </a:rPr>
              <a:t>»</a:t>
            </a:r>
            <a:r>
              <a:rPr lang="ru-RU"/>
              <a:t> (</a:t>
            </a:r>
            <a:r>
              <a:rPr lang="ru-RU" i="1">
                <a:latin typeface="Constantia" pitchFamily="18" charset="0"/>
              </a:rPr>
              <a:t>extraordinary </a:t>
            </a:r>
            <a:r>
              <a:rPr lang="en-US" i="1">
                <a:latin typeface="Constantia" pitchFamily="18" charset="0"/>
              </a:rPr>
              <a:t>ray</a:t>
            </a:r>
            <a:r>
              <a:rPr lang="ru-RU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ysicsleti_Фрагмент 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1928813"/>
            <a:ext cx="49784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2071688" y="41275"/>
            <a:ext cx="4443412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i="1">
                <a:solidFill>
                  <a:schemeClr val="bg1"/>
                </a:solidFill>
                <a:latin typeface="Constantia" pitchFamily="18" charset="0"/>
              </a:rPr>
              <a:t>Двулучепреломление</a:t>
            </a:r>
          </a:p>
          <a:p>
            <a:pPr algn="ctr"/>
            <a:r>
              <a:rPr lang="ru-RU" b="1" i="1">
                <a:solidFill>
                  <a:schemeClr val="bg1"/>
                </a:solidFill>
                <a:latin typeface="Constantia" pitchFamily="18" charset="0"/>
              </a:rPr>
              <a:t>(симуляция)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4066" name="Object 2"/>
          <p:cNvGraphicFramePr>
            <a:graphicFrameLocks noChangeAspect="1"/>
          </p:cNvGraphicFramePr>
          <p:nvPr/>
        </p:nvGraphicFramePr>
        <p:xfrm>
          <a:off x="5695950" y="1123950"/>
          <a:ext cx="1662113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634680" imgH="393480" progId="Equation.3">
                  <p:embed/>
                </p:oleObj>
              </mc:Choice>
              <mc:Fallback>
                <p:oleObj name="Формула" r:id="rId2" imgW="634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5950" y="1123950"/>
                        <a:ext cx="1662113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026906"/>
              </p:ext>
            </p:extLst>
          </p:nvPr>
        </p:nvGraphicFramePr>
        <p:xfrm>
          <a:off x="7429500" y="4435499"/>
          <a:ext cx="139858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698400" imgH="393480" progId="Equation.3">
                  <p:embed/>
                </p:oleObj>
              </mc:Choice>
              <mc:Fallback>
                <p:oleObj name="Формула" r:id="rId4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4435499"/>
                        <a:ext cx="1398588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071" name="Rectangle 188"/>
          <p:cNvSpPr>
            <a:spLocks noChangeArrowheads="1"/>
          </p:cNvSpPr>
          <p:nvPr/>
        </p:nvSpPr>
        <p:spPr bwMode="auto">
          <a:xfrm>
            <a:off x="0" y="930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sp>
        <p:nvSpPr>
          <p:cNvPr id="344072" name="Rectangle 206"/>
          <p:cNvSpPr>
            <a:spLocks noChangeArrowheads="1"/>
          </p:cNvSpPr>
          <p:nvPr/>
        </p:nvSpPr>
        <p:spPr bwMode="auto">
          <a:xfrm>
            <a:off x="0" y="1639888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dirty="0"/>
          </a:p>
        </p:txBody>
      </p:sp>
      <p:graphicFrame>
        <p:nvGraphicFramePr>
          <p:cNvPr id="3440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389427"/>
              </p:ext>
            </p:extLst>
          </p:nvPr>
        </p:nvGraphicFramePr>
        <p:xfrm>
          <a:off x="6583363" y="5594374"/>
          <a:ext cx="127476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609336" imgH="190417" progId="Equation.3">
                  <p:embed/>
                </p:oleObj>
              </mc:Choice>
              <mc:Fallback>
                <p:oleObj name="Формула" r:id="rId6" imgW="609336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3363" y="5594374"/>
                        <a:ext cx="1274762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073" name="Rectangle 209"/>
          <p:cNvSpPr>
            <a:spLocks noChangeArrowheads="1"/>
          </p:cNvSpPr>
          <p:nvPr/>
        </p:nvSpPr>
        <p:spPr bwMode="auto">
          <a:xfrm>
            <a:off x="5842000" y="2876550"/>
            <a:ext cx="167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Constantia" pitchFamily="18" charset="0"/>
              </a:rPr>
              <a:t>Решётка:</a:t>
            </a:r>
          </a:p>
        </p:txBody>
      </p:sp>
      <p:sp>
        <p:nvSpPr>
          <p:cNvPr id="344074" name="Rectangle 208"/>
          <p:cNvSpPr>
            <a:spLocks noChangeArrowheads="1"/>
          </p:cNvSpPr>
          <p:nvPr/>
        </p:nvSpPr>
        <p:spPr bwMode="auto">
          <a:xfrm>
            <a:off x="428625" y="142875"/>
            <a:ext cx="34163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152352" anchor="ctr">
            <a:spAutoFit/>
          </a:bodyPr>
          <a:lstStyle/>
          <a:p>
            <a:r>
              <a:rPr lang="ru-RU" sz="1600" b="1" dirty="0">
                <a:solidFill>
                  <a:srgbClr val="800000"/>
                </a:solidFill>
              </a:rPr>
              <a:t>6.2. Разрешающая способность</a:t>
            </a:r>
          </a:p>
        </p:txBody>
      </p:sp>
      <p:sp>
        <p:nvSpPr>
          <p:cNvPr id="344075" name="AutoShape 167"/>
          <p:cNvSpPr>
            <a:spLocks noChangeArrowheads="1"/>
          </p:cNvSpPr>
          <p:nvPr/>
        </p:nvSpPr>
        <p:spPr bwMode="auto">
          <a:xfrm>
            <a:off x="5214938" y="1000125"/>
            <a:ext cx="2743200" cy="1331913"/>
          </a:xfrm>
          <a:prstGeom prst="foldedCorner">
            <a:avLst>
              <a:gd name="adj" fmla="val 23222"/>
            </a:avLst>
          </a:prstGeom>
          <a:noFill/>
          <a:ln w="158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44076" name="AutoShape 210"/>
          <p:cNvSpPr>
            <a:spLocks noChangeArrowheads="1"/>
          </p:cNvSpPr>
          <p:nvPr/>
        </p:nvSpPr>
        <p:spPr bwMode="auto">
          <a:xfrm>
            <a:off x="5984875" y="5380062"/>
            <a:ext cx="2447925" cy="857250"/>
          </a:xfrm>
          <a:prstGeom prst="cloudCallout">
            <a:avLst>
              <a:gd name="adj1" fmla="val -24773"/>
              <a:gd name="adj2" fmla="val -107616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grpSp>
        <p:nvGrpSpPr>
          <p:cNvPr id="344077" name="Группа 26"/>
          <p:cNvGrpSpPr>
            <a:grpSpLocks/>
          </p:cNvGrpSpPr>
          <p:nvPr/>
        </p:nvGrpSpPr>
        <p:grpSpPr bwMode="auto">
          <a:xfrm>
            <a:off x="0" y="642938"/>
            <a:ext cx="5383213" cy="5832475"/>
            <a:chOff x="0" y="642918"/>
            <a:chExt cx="5383401" cy="5832475"/>
          </a:xfrm>
        </p:grpSpPr>
        <p:grpSp>
          <p:nvGrpSpPr>
            <p:cNvPr id="344079" name="Группа 19"/>
            <p:cNvGrpSpPr>
              <a:grpSpLocks/>
            </p:cNvGrpSpPr>
            <p:nvPr/>
          </p:nvGrpSpPr>
          <p:grpSpPr bwMode="auto">
            <a:xfrm>
              <a:off x="0" y="642918"/>
              <a:ext cx="5383401" cy="5832475"/>
              <a:chOff x="0" y="642918"/>
              <a:chExt cx="5383401" cy="5832475"/>
            </a:xfrm>
          </p:grpSpPr>
          <p:pic>
            <p:nvPicPr>
              <p:cNvPr id="344083" name="Picture 11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4925" y="642918"/>
                <a:ext cx="4665663" cy="5832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4084" name="Rectangle 189"/>
              <p:cNvSpPr>
                <a:spLocks noChangeArrowheads="1"/>
              </p:cNvSpPr>
              <p:nvPr/>
            </p:nvSpPr>
            <p:spPr bwMode="auto">
              <a:xfrm>
                <a:off x="0" y="1365250"/>
                <a:ext cx="1098550" cy="2746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r" eaLnBrk="0" hangingPunct="0"/>
                <a:r>
                  <a:rPr lang="ru-RU" sz="1200" dirty="0">
                    <a:solidFill>
                      <a:srgbClr val="000000"/>
                    </a:solidFill>
                    <a:cs typeface="Times New Roman" pitchFamily="18" charset="0"/>
                  </a:rPr>
                  <a:t>	</a:t>
                </a:r>
                <a:endParaRPr lang="ru-RU" dirty="0">
                  <a:cs typeface="Times New Roman" pitchFamily="18" charset="0"/>
                </a:endParaRPr>
              </a:p>
            </p:txBody>
          </p:sp>
          <p:sp>
            <p:nvSpPr>
              <p:cNvPr id="19" name="Штриховая стрелка вправо 18"/>
              <p:cNvSpPr/>
              <p:nvPr/>
            </p:nvSpPr>
            <p:spPr>
              <a:xfrm rot="8797573" flipV="1">
                <a:off x="3025881" y="3054330"/>
                <a:ext cx="2357520" cy="279400"/>
              </a:xfrm>
              <a:prstGeom prst="stripedRightArrow">
                <a:avLst/>
              </a:prstGeom>
              <a:solidFill>
                <a:schemeClr val="accent1">
                  <a:lumMod val="75000"/>
                  <a:alpha val="62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21" name="Выгнутая влево стрелка 20"/>
              <p:cNvSpPr/>
              <p:nvPr/>
            </p:nvSpPr>
            <p:spPr>
              <a:xfrm rot="7706884">
                <a:off x="4209409" y="4529884"/>
                <a:ext cx="304800" cy="1535167"/>
              </a:xfrm>
              <a:prstGeom prst="curvedRightArrow">
                <a:avLst>
                  <a:gd name="adj1" fmla="val 25000"/>
                  <a:gd name="adj2" fmla="val 79851"/>
                  <a:gd name="adj3" fmla="val 4400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4087" name="Rectangle 12"/>
              <p:cNvSpPr>
                <a:spLocks noChangeArrowheads="1"/>
              </p:cNvSpPr>
              <p:nvPr/>
            </p:nvSpPr>
            <p:spPr bwMode="auto">
              <a:xfrm>
                <a:off x="2021336" y="3786190"/>
                <a:ext cx="1088761" cy="46166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 dirty="0">
                    <a:latin typeface="Constantia" pitchFamily="18" charset="0"/>
                    <a:sym typeface="Symbol" pitchFamily="18" charset="2"/>
                  </a:rPr>
                  <a:t>+ </a:t>
                </a:r>
                <a:r>
                  <a:rPr lang="ru-RU" sz="2400" i="1" dirty="0">
                    <a:latin typeface="Constantia" pitchFamily="18" charset="0"/>
                    <a:sym typeface="Symbol" pitchFamily="18" charset="2"/>
                  </a:rPr>
                  <a:t></a:t>
                </a:r>
                <a:r>
                  <a:rPr lang="en-US" sz="2400" i="1" baseline="30000" dirty="0">
                    <a:latin typeface="Constantia" pitchFamily="18" charset="0"/>
                    <a:sym typeface="Symbol" pitchFamily="18" charset="2"/>
                  </a:rPr>
                  <a:t>min</a:t>
                </a:r>
                <a:endParaRPr lang="ru-RU" sz="2400" i="1" dirty="0">
                  <a:latin typeface="Constantia" pitchFamily="18" charset="0"/>
                </a:endParaRPr>
              </a:p>
            </p:txBody>
          </p:sp>
        </p:grpSp>
        <p:cxnSp>
          <p:nvCxnSpPr>
            <p:cNvPr id="24" name="Прямая со стрелкой 23"/>
            <p:cNvCxnSpPr/>
            <p:nvPr/>
          </p:nvCxnSpPr>
          <p:spPr>
            <a:xfrm rot="5400000" flipH="1" flipV="1">
              <a:off x="1851099" y="4060805"/>
              <a:ext cx="468312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4081" name="Rectangle 209"/>
            <p:cNvSpPr>
              <a:spLocks noChangeArrowheads="1"/>
            </p:cNvSpPr>
            <p:nvPr/>
          </p:nvSpPr>
          <p:spPr bwMode="auto">
            <a:xfrm>
              <a:off x="1798633" y="785794"/>
              <a:ext cx="28886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>
                  <a:latin typeface="Constantia" pitchFamily="18" charset="0"/>
                </a:rPr>
                <a:t>I</a:t>
              </a:r>
              <a:endParaRPr lang="ru-RU" sz="2400" i="1" dirty="0">
                <a:latin typeface="Constantia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 rot="5400000" flipH="1" flipV="1">
              <a:off x="1922536" y="965180"/>
              <a:ext cx="360362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4078" name="Rectangle 12"/>
          <p:cNvSpPr>
            <a:spLocks noChangeArrowheads="1"/>
          </p:cNvSpPr>
          <p:nvPr/>
        </p:nvSpPr>
        <p:spPr bwMode="auto">
          <a:xfrm>
            <a:off x="3643313" y="6000750"/>
            <a:ext cx="2232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rgbClr val="0000FF"/>
                </a:solidFill>
                <a:latin typeface="Constantia" pitchFamily="18" charset="0"/>
              </a:rPr>
              <a:t>“</a:t>
            </a:r>
            <a:r>
              <a:rPr lang="ru-RU" b="1" i="1" dirty="0">
                <a:solidFill>
                  <a:srgbClr val="0000FF"/>
                </a:solidFill>
                <a:latin typeface="Constantia" pitchFamily="18" charset="0"/>
              </a:rPr>
              <a:t>Критерий Рэлея</a:t>
            </a:r>
            <a:r>
              <a:rPr lang="en-US" b="1" i="1" dirty="0">
                <a:solidFill>
                  <a:srgbClr val="0000FF"/>
                </a:solidFill>
                <a:latin typeface="Constantia" pitchFamily="18" charset="0"/>
              </a:rPr>
              <a:t>”</a:t>
            </a:r>
            <a:endParaRPr lang="ru-RU" b="1" i="1" dirty="0">
              <a:solidFill>
                <a:srgbClr val="0000FF"/>
              </a:solidFill>
              <a:latin typeface="Constantia" pitchFamily="18" charset="0"/>
            </a:endParaRPr>
          </a:p>
        </p:txBody>
      </p:sp>
      <p:graphicFrame>
        <p:nvGraphicFramePr>
          <p:cNvPr id="34408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03452"/>
              </p:ext>
            </p:extLst>
          </p:nvPr>
        </p:nvGraphicFramePr>
        <p:xfrm>
          <a:off x="5037658" y="3557588"/>
          <a:ext cx="320675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1790640" imgH="482400" progId="Equation.3">
                  <p:embed/>
                </p:oleObj>
              </mc:Choice>
              <mc:Fallback>
                <p:oleObj name="Формула" r:id="rId9" imgW="17906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658" y="3557588"/>
                        <a:ext cx="3206750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09">
            <a:extLst>
              <a:ext uri="{FF2B5EF4-FFF2-40B4-BE49-F238E27FC236}">
                <a16:creationId xmlns:a16="http://schemas.microsoft.com/office/drawing/2014/main" id="{9615FAB4-758D-4047-8ECD-52E9FE0A5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508" y="3573852"/>
            <a:ext cx="12078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  <a:latin typeface="Constantia" pitchFamily="18" charset="0"/>
              </a:rPr>
              <a:t>доп. </a:t>
            </a:r>
            <a:r>
              <a:rPr lang="en-US" b="1" i="1" dirty="0">
                <a:solidFill>
                  <a:srgbClr val="0000FF"/>
                </a:solidFill>
                <a:latin typeface="Constantia" pitchFamily="18" charset="0"/>
              </a:rPr>
              <a:t>min</a:t>
            </a:r>
            <a:r>
              <a:rPr lang="ru-RU" b="1" dirty="0">
                <a:solidFill>
                  <a:srgbClr val="0000FF"/>
                </a:solidFill>
                <a:latin typeface="Constantia" pitchFamily="18" charset="0"/>
              </a:rPr>
              <a:t>:</a:t>
            </a:r>
          </a:p>
        </p:txBody>
      </p:sp>
      <p:sp>
        <p:nvSpPr>
          <p:cNvPr id="25" name="Rectangle 209">
            <a:extLst>
              <a:ext uri="{FF2B5EF4-FFF2-40B4-BE49-F238E27FC236}">
                <a16:creationId xmlns:a16="http://schemas.microsoft.com/office/drawing/2014/main" id="{423CD4F8-E335-43F2-BA3C-E9285B761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202" y="4023765"/>
            <a:ext cx="1077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FF"/>
                </a:solidFill>
                <a:latin typeface="Constantia" pitchFamily="18" charset="0"/>
              </a:rPr>
              <a:t>гл. </a:t>
            </a:r>
            <a:r>
              <a:rPr lang="en-US" b="1" i="1" dirty="0">
                <a:solidFill>
                  <a:srgbClr val="0000FF"/>
                </a:solidFill>
                <a:latin typeface="Constantia" pitchFamily="18" charset="0"/>
              </a:rPr>
              <a:t>max</a:t>
            </a:r>
            <a:r>
              <a:rPr lang="ru-RU" b="1" dirty="0">
                <a:solidFill>
                  <a:srgbClr val="0000FF"/>
                </a:solidFill>
                <a:latin typeface="Constantia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55589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ChangeArrowheads="1"/>
          </p:cNvSpPr>
          <p:nvPr/>
        </p:nvSpPr>
        <p:spPr bwMode="auto">
          <a:xfrm>
            <a:off x="2357438" y="142875"/>
            <a:ext cx="2682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>
                <a:solidFill>
                  <a:srgbClr val="FF0000"/>
                </a:solidFill>
                <a:latin typeface="Constantia" pitchFamily="18" charset="0"/>
              </a:rPr>
              <a:t>Оптическая ось</a:t>
            </a: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-142875" y="714375"/>
            <a:ext cx="9072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 algn="just">
              <a:buClr>
                <a:schemeClr val="tx1"/>
              </a:buClr>
              <a:buFontTx/>
              <a:buBlip>
                <a:blip r:embed="rId2"/>
              </a:buBlip>
            </a:pPr>
            <a:r>
              <a:rPr lang="ru-RU" sz="2000">
                <a:cs typeface="Times New Roman" pitchFamily="18" charset="0"/>
              </a:rPr>
              <a:t> (</a:t>
            </a:r>
            <a:r>
              <a:rPr lang="ru-RU" sz="2000" b="1" i="1" u="sng">
                <a:solidFill>
                  <a:srgbClr val="FF6600"/>
                </a:solidFill>
                <a:latin typeface="Constantia" pitchFamily="18" charset="0"/>
                <a:cs typeface="Times New Roman" pitchFamily="18" charset="0"/>
              </a:rPr>
              <a:t>Опр</a:t>
            </a:r>
            <a:r>
              <a:rPr lang="ru-RU" sz="2000" b="1">
                <a:solidFill>
                  <a:srgbClr val="FF6600"/>
                </a:solidFill>
                <a:latin typeface="Constantia" pitchFamily="18" charset="0"/>
                <a:cs typeface="Times New Roman" pitchFamily="18" charset="0"/>
              </a:rPr>
              <a:t>.)</a:t>
            </a:r>
            <a:r>
              <a:rPr lang="ru-RU" sz="200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b="1" i="1">
                <a:solidFill>
                  <a:srgbClr val="0000FF"/>
                </a:solidFill>
                <a:latin typeface="Constantia" pitchFamily="18" charset="0"/>
              </a:rPr>
              <a:t>Оптической осью кристалла называется направление, для которого скорость распространения световых волн не зависит от ориентации  вектора  напряжённости  электрического поля</a:t>
            </a:r>
            <a:endParaRPr lang="ru-RU">
              <a:solidFill>
                <a:srgbClr val="0000FF"/>
              </a:solidFill>
            </a:endParaRPr>
          </a:p>
        </p:txBody>
      </p:sp>
      <p:grpSp>
        <p:nvGrpSpPr>
          <p:cNvPr id="30" name="Группа 29"/>
          <p:cNvGrpSpPr>
            <a:grpSpLocks/>
          </p:cNvGrpSpPr>
          <p:nvPr/>
        </p:nvGrpSpPr>
        <p:grpSpPr bwMode="auto">
          <a:xfrm>
            <a:off x="285750" y="2000250"/>
            <a:ext cx="6715125" cy="1012825"/>
            <a:chOff x="285720" y="2000240"/>
            <a:chExt cx="6715204" cy="1013307"/>
          </a:xfrm>
        </p:grpSpPr>
        <p:sp>
          <p:nvSpPr>
            <p:cNvPr id="118817" name="Rectangle 4"/>
            <p:cNvSpPr>
              <a:spLocks noChangeArrowheads="1"/>
            </p:cNvSpPr>
            <p:nvPr/>
          </p:nvSpPr>
          <p:spPr bwMode="auto">
            <a:xfrm>
              <a:off x="285720" y="2000240"/>
              <a:ext cx="6286544" cy="584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152352" bIns="152352" anchor="ctr">
              <a:spAutoFit/>
            </a:bodyPr>
            <a:lstStyle/>
            <a:p>
              <a:pPr eaLnBrk="0" hangingPunct="0"/>
              <a:r>
                <a:rPr lang="ru-RU" b="1">
                  <a:solidFill>
                    <a:srgbClr val="800000"/>
                  </a:solidFill>
                  <a:cs typeface="Times New Roman" pitchFamily="18" charset="0"/>
                </a:rPr>
                <a:t>3.2. Поляризация </a:t>
              </a:r>
              <a:r>
                <a:rPr lang="en-US" b="1">
                  <a:solidFill>
                    <a:srgbClr val="800000"/>
                  </a:solidFill>
                  <a:cs typeface="Times New Roman" pitchFamily="18" charset="0"/>
                </a:rPr>
                <a:t> </a:t>
              </a:r>
              <a:r>
                <a:rPr lang="ru-RU" b="1">
                  <a:solidFill>
                    <a:srgbClr val="800000"/>
                  </a:solidFill>
                  <a:cs typeface="Times New Roman" pitchFamily="18" charset="0"/>
                </a:rPr>
                <a:t>при </a:t>
              </a:r>
              <a:r>
                <a:rPr lang="en-US" b="1">
                  <a:solidFill>
                    <a:srgbClr val="800000"/>
                  </a:solidFill>
                  <a:cs typeface="Times New Roman" pitchFamily="18" charset="0"/>
                </a:rPr>
                <a:t> </a:t>
              </a:r>
              <a:r>
                <a:rPr lang="ru-RU" b="1">
                  <a:solidFill>
                    <a:srgbClr val="800000"/>
                  </a:solidFill>
                  <a:cs typeface="Times New Roman" pitchFamily="18" charset="0"/>
                </a:rPr>
                <a:t>избирательном </a:t>
              </a:r>
              <a:r>
                <a:rPr lang="en-US" b="1">
                  <a:solidFill>
                    <a:srgbClr val="800000"/>
                  </a:solidFill>
                  <a:cs typeface="Times New Roman" pitchFamily="18" charset="0"/>
                </a:rPr>
                <a:t> </a:t>
              </a:r>
              <a:r>
                <a:rPr lang="ru-RU" b="1">
                  <a:solidFill>
                    <a:srgbClr val="800000"/>
                  </a:solidFill>
                  <a:cs typeface="Times New Roman" pitchFamily="18" charset="0"/>
                </a:rPr>
                <a:t>поглощении</a:t>
              </a:r>
            </a:p>
          </p:txBody>
        </p:sp>
        <p:sp>
          <p:nvSpPr>
            <p:cNvPr id="118818" name="Rectangle 4"/>
            <p:cNvSpPr>
              <a:spLocks noChangeArrowheads="1"/>
            </p:cNvSpPr>
            <p:nvPr/>
          </p:nvSpPr>
          <p:spPr bwMode="auto">
            <a:xfrm>
              <a:off x="3857620" y="2428868"/>
              <a:ext cx="3143304" cy="584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152352" bIns="152352" anchor="ctr">
              <a:spAutoFit/>
            </a:bodyPr>
            <a:lstStyle/>
            <a:p>
              <a:pPr eaLnBrk="0" hangingPunct="0"/>
              <a:r>
                <a:rPr lang="ru-RU" b="1">
                  <a:solidFill>
                    <a:srgbClr val="C00000"/>
                  </a:solidFill>
                  <a:latin typeface="Constantia" pitchFamily="18" charset="0"/>
                  <a:cs typeface="Times New Roman" pitchFamily="18" charset="0"/>
                </a:rPr>
                <a:t>(Дихроизм кристаллов)</a:t>
              </a:r>
            </a:p>
          </p:txBody>
        </p:sp>
      </p:grpSp>
      <p:grpSp>
        <p:nvGrpSpPr>
          <p:cNvPr id="36" name="Группа 35"/>
          <p:cNvGrpSpPr>
            <a:grpSpLocks/>
          </p:cNvGrpSpPr>
          <p:nvPr/>
        </p:nvGrpSpPr>
        <p:grpSpPr bwMode="auto">
          <a:xfrm>
            <a:off x="428625" y="2571750"/>
            <a:ext cx="2813050" cy="2981325"/>
            <a:chOff x="428596" y="2571744"/>
            <a:chExt cx="2813710" cy="2981760"/>
          </a:xfrm>
        </p:grpSpPr>
        <p:grpSp>
          <p:nvGrpSpPr>
            <p:cNvPr id="118812" name="Группа 28"/>
            <p:cNvGrpSpPr>
              <a:grpSpLocks/>
            </p:cNvGrpSpPr>
            <p:nvPr/>
          </p:nvGrpSpPr>
          <p:grpSpPr bwMode="auto">
            <a:xfrm>
              <a:off x="428596" y="2714620"/>
              <a:ext cx="2813710" cy="2838884"/>
              <a:chOff x="214282" y="3214686"/>
              <a:chExt cx="3456652" cy="3267512"/>
            </a:xfrm>
          </p:grpSpPr>
          <p:pic>
            <p:nvPicPr>
              <p:cNvPr id="118815" name="Picture 1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00034" y="3214686"/>
                <a:ext cx="3041078" cy="2958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8816" name="Прямоугольник 23"/>
              <p:cNvSpPr>
                <a:spLocks noChangeArrowheads="1"/>
              </p:cNvSpPr>
              <p:nvPr/>
            </p:nvSpPr>
            <p:spPr bwMode="auto">
              <a:xfrm>
                <a:off x="214282" y="6143644"/>
                <a:ext cx="34566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600" i="1">
                    <a:latin typeface="Times New Roman" pitchFamily="18" charset="0"/>
                    <a:cs typeface="Times New Roman" pitchFamily="18" charset="0"/>
                  </a:rPr>
                  <a:t>Турмалин – сложный алюмосиликат</a:t>
                </a:r>
                <a:endParaRPr lang="ru-RU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8813" name="Прямоугольник 31"/>
            <p:cNvSpPr>
              <a:spLocks noChangeArrowheads="1"/>
            </p:cNvSpPr>
            <p:nvPr/>
          </p:nvSpPr>
          <p:spPr bwMode="auto">
            <a:xfrm>
              <a:off x="1785918" y="2571744"/>
              <a:ext cx="5934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”</a:t>
              </a:r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814" name="Прямоугольник 32"/>
            <p:cNvSpPr>
              <a:spLocks noChangeArrowheads="1"/>
            </p:cNvSpPr>
            <p:nvPr/>
          </p:nvSpPr>
          <p:spPr bwMode="auto">
            <a:xfrm>
              <a:off x="1746357" y="3929066"/>
              <a:ext cx="61106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”</a:t>
              </a:r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Группа 42"/>
          <p:cNvGrpSpPr>
            <a:grpSpLocks/>
          </p:cNvGrpSpPr>
          <p:nvPr/>
        </p:nvGrpSpPr>
        <p:grpSpPr bwMode="auto">
          <a:xfrm>
            <a:off x="3929063" y="2928938"/>
            <a:ext cx="4714875" cy="2227262"/>
            <a:chOff x="3929058" y="2928934"/>
            <a:chExt cx="4714908" cy="2226720"/>
          </a:xfrm>
        </p:grpSpPr>
        <p:grpSp>
          <p:nvGrpSpPr>
            <p:cNvPr id="118796" name="Группа 27"/>
            <p:cNvGrpSpPr>
              <a:grpSpLocks/>
            </p:cNvGrpSpPr>
            <p:nvPr/>
          </p:nvGrpSpPr>
          <p:grpSpPr bwMode="auto">
            <a:xfrm>
              <a:off x="3929058" y="3214686"/>
              <a:ext cx="4714908" cy="1940968"/>
              <a:chOff x="3929058" y="3214686"/>
              <a:chExt cx="4714908" cy="1940968"/>
            </a:xfrm>
          </p:grpSpPr>
          <p:sp>
            <p:nvSpPr>
              <p:cNvPr id="118798" name="Прямоугольник 17"/>
              <p:cNvSpPr>
                <a:spLocks noChangeArrowheads="1"/>
              </p:cNvSpPr>
              <p:nvPr/>
            </p:nvSpPr>
            <p:spPr bwMode="auto">
              <a:xfrm>
                <a:off x="5857884" y="3714752"/>
                <a:ext cx="217078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i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ru-RU" sz="280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800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ru-RU" sz="280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ru-RU" sz="2800" i="1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2800" i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ru-RU" sz="2800" baseline="-2500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</a:t>
                </a:r>
                <a:r>
                  <a:rPr lang="en-US" sz="2800" i="1">
                    <a:latin typeface="Times New Roman" pitchFamily="18" charset="0"/>
                    <a:cs typeface="Times New Roman" pitchFamily="18" charset="0"/>
                  </a:rPr>
                  <a:t>e </a:t>
                </a:r>
                <a:r>
                  <a:rPr lang="ru-RU" sz="2800" baseline="30000">
                    <a:latin typeface="Times New Roman" pitchFamily="18" charset="0"/>
                    <a:cs typeface="Times New Roman" pitchFamily="18" charset="0"/>
                  </a:rPr>
                  <a:t>–</a:t>
                </a:r>
                <a:r>
                  <a:rPr lang="ru-RU" sz="2800" i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i="1" baseline="30000">
                    <a:latin typeface="Book Antiqua" pitchFamily="18" charset="0"/>
                    <a:cs typeface="Times New Roman" pitchFamily="18" charset="0"/>
                    <a:sym typeface="Symbol" pitchFamily="18" charset="2"/>
                  </a:rPr>
                  <a:t></a:t>
                </a:r>
                <a:r>
                  <a:rPr lang="ru-RU" sz="2800" i="1" baseline="30000">
                    <a:latin typeface="Times New Roman" pitchFamily="18" charset="0"/>
                    <a:cs typeface="Times New Roman" pitchFamily="18" charset="0"/>
                  </a:rPr>
                  <a:t>х</a:t>
                </a:r>
                <a:endParaRPr lang="ru-RU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799" name="Прямоугольник 21"/>
              <p:cNvSpPr>
                <a:spLocks noChangeArrowheads="1"/>
              </p:cNvSpPr>
              <p:nvPr/>
            </p:nvSpPr>
            <p:spPr bwMode="auto">
              <a:xfrm>
                <a:off x="5214942" y="3214686"/>
                <a:ext cx="303339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b="1" i="1"/>
                  <a:t>закон Бугéра–Лáмберта</a:t>
                </a:r>
                <a:endParaRPr lang="ru-RU"/>
              </a:p>
            </p:txBody>
          </p:sp>
          <p:grpSp>
            <p:nvGrpSpPr>
              <p:cNvPr id="118800" name="Группа 45"/>
              <p:cNvGrpSpPr>
                <a:grpSpLocks/>
              </p:cNvGrpSpPr>
              <p:nvPr/>
            </p:nvGrpSpPr>
            <p:grpSpPr bwMode="auto">
              <a:xfrm>
                <a:off x="3929058" y="4349865"/>
                <a:ext cx="4714908" cy="805789"/>
                <a:chOff x="3929058" y="4349865"/>
                <a:chExt cx="4714908" cy="805789"/>
              </a:xfrm>
            </p:grpSpPr>
            <p:sp>
              <p:nvSpPr>
                <p:cNvPr id="26" name="Прямоугольник 25"/>
                <p:cNvSpPr/>
                <p:nvPr/>
              </p:nvSpPr>
              <p:spPr>
                <a:xfrm>
                  <a:off x="4714875" y="4357336"/>
                  <a:ext cx="3071835" cy="3571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cxnSp>
              <p:nvCxnSpPr>
                <p:cNvPr id="34" name="Прямая со стрелкой 33"/>
                <p:cNvCxnSpPr/>
                <p:nvPr/>
              </p:nvCxnSpPr>
              <p:spPr>
                <a:xfrm flipV="1">
                  <a:off x="7786710" y="4539854"/>
                  <a:ext cx="642941" cy="0"/>
                </a:xfrm>
                <a:prstGeom prst="straightConnector1">
                  <a:avLst/>
                </a:prstGeom>
                <a:ln w="1270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 стрелкой 34"/>
                <p:cNvCxnSpPr/>
                <p:nvPr/>
              </p:nvCxnSpPr>
              <p:spPr>
                <a:xfrm flipV="1">
                  <a:off x="4063996" y="4541441"/>
                  <a:ext cx="642943" cy="0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>
                <a:xfrm>
                  <a:off x="4714875" y="4539854"/>
                  <a:ext cx="3071835" cy="1588"/>
                </a:xfrm>
                <a:prstGeom prst="line">
                  <a:avLst/>
                </a:prstGeom>
                <a:ln w="158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 стрелкой 38"/>
                <p:cNvCxnSpPr/>
                <p:nvPr/>
              </p:nvCxnSpPr>
              <p:spPr>
                <a:xfrm>
                  <a:off x="3929058" y="4754115"/>
                  <a:ext cx="4714908" cy="158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8807" name="Прямоугольник 39"/>
                <p:cNvSpPr>
                  <a:spLocks noChangeArrowheads="1"/>
                </p:cNvSpPr>
                <p:nvPr/>
              </p:nvSpPr>
              <p:spPr bwMode="auto">
                <a:xfrm>
                  <a:off x="4565742" y="4702742"/>
                  <a:ext cx="30008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</p:txBody>
            </p:sp>
            <p:sp>
              <p:nvSpPr>
                <p:cNvPr id="118808" name="Прямоугольник 40"/>
                <p:cNvSpPr>
                  <a:spLocks noChangeArrowheads="1"/>
                </p:cNvSpPr>
                <p:nvPr/>
              </p:nvSpPr>
              <p:spPr bwMode="auto">
                <a:xfrm>
                  <a:off x="6427882" y="4675250"/>
                  <a:ext cx="28725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i="1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8809" name="Прямоугольник 41"/>
                <p:cNvSpPr>
                  <a:spLocks noChangeArrowheads="1"/>
                </p:cNvSpPr>
                <p:nvPr/>
              </p:nvSpPr>
              <p:spPr bwMode="auto">
                <a:xfrm>
                  <a:off x="8246798" y="4786322"/>
                  <a:ext cx="32573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i="1">
                      <a:latin typeface="Times New Roman" pitchFamily="18" charset="0"/>
                      <a:cs typeface="Times New Roman" pitchFamily="18" charset="0"/>
                    </a:rPr>
                    <a:t>Х</a:t>
                  </a:r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44" name="Прямая соединительная линия 43"/>
                <p:cNvCxnSpPr/>
                <p:nvPr/>
              </p:nvCxnSpPr>
              <p:spPr>
                <a:xfrm rot="5400000">
                  <a:off x="6373874" y="4555726"/>
                  <a:ext cx="396778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единительная линия 44"/>
                <p:cNvCxnSpPr/>
                <p:nvPr/>
              </p:nvCxnSpPr>
              <p:spPr>
                <a:xfrm rot="5400000">
                  <a:off x="4516486" y="4547790"/>
                  <a:ext cx="396778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8801" name="Прямоугольник 26"/>
              <p:cNvSpPr>
                <a:spLocks noChangeArrowheads="1"/>
              </p:cNvSpPr>
              <p:nvPr/>
            </p:nvSpPr>
            <p:spPr bwMode="auto">
              <a:xfrm>
                <a:off x="4099420" y="4040259"/>
                <a:ext cx="38985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ru-RU" sz="2400" baseline="-25000"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8797" name="Прямоугольник 37"/>
            <p:cNvSpPr>
              <a:spLocks noChangeArrowheads="1"/>
            </p:cNvSpPr>
            <p:nvPr/>
          </p:nvSpPr>
          <p:spPr bwMode="auto">
            <a:xfrm>
              <a:off x="5929322" y="2928934"/>
              <a:ext cx="66236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(1729)</a:t>
              </a:r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8" name="Группа 47"/>
          <p:cNvGrpSpPr>
            <a:grpSpLocks/>
          </p:cNvGrpSpPr>
          <p:nvPr/>
        </p:nvGrpSpPr>
        <p:grpSpPr bwMode="auto">
          <a:xfrm>
            <a:off x="3286125" y="5130800"/>
            <a:ext cx="5624513" cy="1512888"/>
            <a:chOff x="3286116" y="5131370"/>
            <a:chExt cx="5623880" cy="1512340"/>
          </a:xfrm>
        </p:grpSpPr>
        <p:grpSp>
          <p:nvGrpSpPr>
            <p:cNvPr id="118791" name="Группа 30"/>
            <p:cNvGrpSpPr>
              <a:grpSpLocks/>
            </p:cNvGrpSpPr>
            <p:nvPr/>
          </p:nvGrpSpPr>
          <p:grpSpPr bwMode="auto">
            <a:xfrm>
              <a:off x="3286116" y="5131370"/>
              <a:ext cx="5623880" cy="1512340"/>
              <a:chOff x="3286116" y="5131370"/>
              <a:chExt cx="5623880" cy="1512340"/>
            </a:xfrm>
          </p:grpSpPr>
          <p:sp>
            <p:nvSpPr>
              <p:cNvPr id="118793" name="Прямоугольник 18"/>
              <p:cNvSpPr>
                <a:spLocks noChangeArrowheads="1"/>
              </p:cNvSpPr>
              <p:nvPr/>
            </p:nvSpPr>
            <p:spPr bwMode="auto">
              <a:xfrm>
                <a:off x="4500562" y="5131370"/>
                <a:ext cx="402135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800" i="1">
                    <a:latin typeface="Book Antiqua" pitchFamily="18" charset="0"/>
                    <a:sym typeface="Symbol" pitchFamily="18" charset="2"/>
                  </a:rPr>
                  <a:t></a:t>
                </a:r>
                <a:r>
                  <a:rPr lang="ru-RU" sz="2800">
                    <a:latin typeface="Book Antiqua" pitchFamily="18" charset="0"/>
                  </a:rPr>
                  <a:t>(</a:t>
                </a:r>
                <a:r>
                  <a:rPr lang="ru-RU" sz="2800" i="1">
                    <a:latin typeface="Book Antiqua" pitchFamily="18" charset="0"/>
                    <a:sym typeface="Symbol" pitchFamily="18" charset="2"/>
                  </a:rPr>
                  <a:t></a:t>
                </a:r>
                <a:r>
                  <a:rPr lang="ru-RU" sz="2800">
                    <a:latin typeface="Book Antiqua" pitchFamily="18" charset="0"/>
                  </a:rPr>
                  <a:t>) </a:t>
                </a: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ru-RU">
                    <a:latin typeface="Times New Roman" pitchFamily="18" charset="0"/>
                    <a:cs typeface="Times New Roman" pitchFamily="18" charset="0"/>
                  </a:rPr>
                  <a:t>спектр поглощения вещества</a:t>
                </a:r>
              </a:p>
            </p:txBody>
          </p:sp>
          <p:sp>
            <p:nvSpPr>
              <p:cNvPr id="118794" name="Прямоугольник 22"/>
              <p:cNvSpPr>
                <a:spLocks noChangeArrowheads="1"/>
              </p:cNvSpPr>
              <p:nvPr/>
            </p:nvSpPr>
            <p:spPr bwMode="auto">
              <a:xfrm>
                <a:off x="3286116" y="5643578"/>
                <a:ext cx="435771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i="1">
                    <a:latin typeface="Book Antiqua" pitchFamily="18" charset="0"/>
                    <a:sym typeface="Symbol" pitchFamily="18" charset="2"/>
                  </a:rPr>
                  <a:t></a:t>
                </a:r>
                <a:r>
                  <a:rPr lang="ru-RU">
                    <a:latin typeface="Book Antiqua" pitchFamily="18" charset="0"/>
                  </a:rPr>
                  <a:t> = </a:t>
                </a:r>
                <a:r>
                  <a:rPr lang="ru-RU" i="1">
                    <a:latin typeface="Book Antiqua" pitchFamily="18" charset="0"/>
                    <a:sym typeface="Symbol" pitchFamily="18" charset="2"/>
                  </a:rPr>
                  <a:t></a:t>
                </a:r>
                <a:r>
                  <a:rPr lang="ru-RU" baseline="-25000">
                    <a:latin typeface="Book Antiqua" pitchFamily="18" charset="0"/>
                  </a:rPr>
                  <a:t>0</a:t>
                </a:r>
                <a:r>
                  <a:rPr lang="ru-RU" i="1">
                    <a:latin typeface="Book Antiqua" pitchFamily="18" charset="0"/>
                  </a:rPr>
                  <a:t>С – закон Б</a:t>
                </a:r>
                <a:r>
                  <a:rPr lang="en-US" i="1">
                    <a:latin typeface="Book Antiqua" pitchFamily="18" charset="0"/>
                  </a:rPr>
                  <a:t>é</a:t>
                </a:r>
                <a:r>
                  <a:rPr lang="ru-RU" i="1">
                    <a:latin typeface="Book Antiqua" pitchFamily="18" charset="0"/>
                  </a:rPr>
                  <a:t>ра, </a:t>
                </a:r>
                <a:r>
                  <a:rPr lang="ru-RU" sz="1400" i="1">
                    <a:latin typeface="Book Antiqua" pitchFamily="18" charset="0"/>
                  </a:rPr>
                  <a:t>С – концентрация активных молекул в непоглощающем растворителе</a:t>
                </a:r>
                <a:r>
                  <a:rPr lang="ru-RU" sz="1400">
                    <a:latin typeface="Book Antiqua" pitchFamily="18" charset="0"/>
                  </a:rPr>
                  <a:t> </a:t>
                </a:r>
              </a:p>
            </p:txBody>
          </p:sp>
          <p:sp>
            <p:nvSpPr>
              <p:cNvPr id="118795" name="Прямоугольник 24"/>
              <p:cNvSpPr>
                <a:spLocks noChangeArrowheads="1"/>
              </p:cNvSpPr>
              <p:nvPr/>
            </p:nvSpPr>
            <p:spPr bwMode="auto">
              <a:xfrm>
                <a:off x="3500430" y="6274378"/>
                <a:ext cx="540956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i="1"/>
                  <a:t>«Всё вместе» </a:t>
                </a:r>
                <a:r>
                  <a:rPr lang="ru-RU">
                    <a:sym typeface="Symbol" pitchFamily="18" charset="2"/>
                  </a:rPr>
                  <a:t></a:t>
                </a:r>
                <a:r>
                  <a:rPr lang="ru-RU" i="1">
                    <a:sym typeface="Symbol" pitchFamily="18" charset="2"/>
                  </a:rPr>
                  <a:t> </a:t>
                </a:r>
                <a:r>
                  <a:rPr lang="ru-RU" i="1"/>
                  <a:t>закон Бугéра–Лáмберта–Б</a:t>
                </a:r>
                <a:r>
                  <a:rPr lang="en-US" i="1"/>
                  <a:t>é</a:t>
                </a:r>
                <a:r>
                  <a:rPr lang="ru-RU" i="1"/>
                  <a:t>ра</a:t>
                </a:r>
                <a:endParaRPr lang="ru-RU"/>
              </a:p>
            </p:txBody>
          </p:sp>
        </p:grpSp>
        <p:sp>
          <p:nvSpPr>
            <p:cNvPr id="118792" name="Прямоугольник 46"/>
            <p:cNvSpPr>
              <a:spLocks noChangeArrowheads="1"/>
            </p:cNvSpPr>
            <p:nvPr/>
          </p:nvSpPr>
          <p:spPr bwMode="auto">
            <a:xfrm>
              <a:off x="7786710" y="6000768"/>
              <a:ext cx="79701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(XIX </a:t>
              </a:r>
              <a:r>
                <a:rPr lang="ru-RU" sz="1400">
                  <a:latin typeface="Times New Roman" pitchFamily="18" charset="0"/>
                  <a:cs typeface="Times New Roman" pitchFamily="18" charset="0"/>
                </a:rPr>
                <a:t>в.</a:t>
              </a:r>
              <a:r>
                <a:rPr lang="en-US" sz="140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14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19150"/>
            <a:ext cx="5634038" cy="59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285750" y="142875"/>
            <a:ext cx="6356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152352" anchor="ctr">
            <a:spAutoFit/>
          </a:bodyPr>
          <a:lstStyle/>
          <a:p>
            <a:pPr eaLnBrk="0" hangingPunct="0"/>
            <a:r>
              <a:rPr lang="en-US" b="1">
                <a:solidFill>
                  <a:srgbClr val="800000"/>
                </a:solidFill>
                <a:cs typeface="Times New Roman" pitchFamily="18" charset="0"/>
              </a:rPr>
              <a:t>3</a:t>
            </a:r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.3. Понятие  о  природе  двулучепреломления  света</a:t>
            </a:r>
          </a:p>
        </p:txBody>
      </p:sp>
      <p:sp>
        <p:nvSpPr>
          <p:cNvPr id="308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087" name="Группа 18"/>
          <p:cNvGrpSpPr>
            <a:grpSpLocks/>
          </p:cNvGrpSpPr>
          <p:nvPr/>
        </p:nvGrpSpPr>
        <p:grpSpPr bwMode="auto">
          <a:xfrm>
            <a:off x="3571875" y="714375"/>
            <a:ext cx="4965700" cy="2714625"/>
            <a:chOff x="3571868" y="714356"/>
            <a:chExt cx="4965731" cy="2714644"/>
          </a:xfrm>
        </p:grpSpPr>
        <p:sp>
          <p:nvSpPr>
            <p:cNvPr id="3103" name="Прямоугольник 12"/>
            <p:cNvSpPr>
              <a:spLocks noChangeArrowheads="1"/>
            </p:cNvSpPr>
            <p:nvPr/>
          </p:nvSpPr>
          <p:spPr bwMode="auto">
            <a:xfrm>
              <a:off x="3571868" y="714356"/>
              <a:ext cx="135325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40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&gt; b = c</a:t>
              </a:r>
              <a:endParaRPr lang="ru-RU" sz="240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7929586" y="1262012"/>
            <a:ext cx="608013" cy="642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3" imgW="431640" imgH="457200" progId="Equation.3">
                    <p:embed/>
                  </p:oleObj>
                </mc:Choice>
                <mc:Fallback>
                  <p:oleObj name="Формула" r:id="rId3" imgW="431640" imgH="4572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9586" y="1262012"/>
                          <a:ext cx="608013" cy="6429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8" name="Object 6"/>
            <p:cNvGraphicFramePr>
              <a:graphicFrameLocks noChangeAspect="1"/>
            </p:cNvGraphicFramePr>
            <p:nvPr/>
          </p:nvGraphicFramePr>
          <p:xfrm>
            <a:off x="6429388" y="1357298"/>
            <a:ext cx="91440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5" imgW="647640" imgH="279360" progId="Equation.3">
                    <p:embed/>
                  </p:oleObj>
                </mc:Choice>
                <mc:Fallback>
                  <p:oleObj name="Формула" r:id="rId5" imgW="647640" imgH="27936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9388" y="1357298"/>
                          <a:ext cx="91440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4" name="AutoShape 33"/>
            <p:cNvSpPr>
              <a:spLocks noChangeArrowheads="1"/>
            </p:cNvSpPr>
            <p:nvPr/>
          </p:nvSpPr>
          <p:spPr bwMode="auto">
            <a:xfrm rot="7960141">
              <a:off x="5740989" y="2253699"/>
              <a:ext cx="651133" cy="356029"/>
            </a:xfrm>
            <a:custGeom>
              <a:avLst/>
              <a:gdLst>
                <a:gd name="T0" fmla="*/ 135925351 w 21600"/>
                <a:gd name="T1" fmla="*/ 0 h 21600"/>
                <a:gd name="T2" fmla="*/ 0 w 21600"/>
                <a:gd name="T3" fmla="*/ 7962769 h 21600"/>
                <a:gd name="T4" fmla="*/ 135925351 w 21600"/>
                <a:gd name="T5" fmla="*/ 15925423 h 21600"/>
                <a:gd name="T6" fmla="*/ 181234184 w 21600"/>
                <a:gd name="T7" fmla="*/ 7962769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5" name="AutoShape 27"/>
            <p:cNvSpPr>
              <a:spLocks noChangeArrowheads="1"/>
            </p:cNvSpPr>
            <p:nvPr/>
          </p:nvSpPr>
          <p:spPr bwMode="auto">
            <a:xfrm>
              <a:off x="3571868" y="2714620"/>
              <a:ext cx="2928958" cy="714380"/>
            </a:xfrm>
            <a:prstGeom prst="cloudCallout">
              <a:avLst>
                <a:gd name="adj1" fmla="val 3829"/>
                <a:gd name="adj2" fmla="val -121662"/>
              </a:avLst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88" name="Группа 24"/>
          <p:cNvGrpSpPr>
            <a:grpSpLocks/>
          </p:cNvGrpSpPr>
          <p:nvPr/>
        </p:nvGrpSpPr>
        <p:grpSpPr bwMode="auto">
          <a:xfrm>
            <a:off x="4705350" y="3644900"/>
            <a:ext cx="4103688" cy="2768600"/>
            <a:chOff x="4705666" y="3644900"/>
            <a:chExt cx="4103372" cy="2768600"/>
          </a:xfrm>
        </p:grpSpPr>
        <p:grpSp>
          <p:nvGrpSpPr>
            <p:cNvPr id="3094" name="Группа 19"/>
            <p:cNvGrpSpPr>
              <a:grpSpLocks/>
            </p:cNvGrpSpPr>
            <p:nvPr/>
          </p:nvGrpSpPr>
          <p:grpSpPr bwMode="auto">
            <a:xfrm>
              <a:off x="4716463" y="3644900"/>
              <a:ext cx="4092575" cy="2768600"/>
              <a:chOff x="4716463" y="3644900"/>
              <a:chExt cx="4092575" cy="2768600"/>
            </a:xfrm>
          </p:grpSpPr>
          <p:pic>
            <p:nvPicPr>
              <p:cNvPr id="3096" name="Picture 14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716463" y="3644900"/>
                <a:ext cx="2355850" cy="2735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97" name="Rectangle 15"/>
              <p:cNvSpPr>
                <a:spLocks noChangeArrowheads="1"/>
              </p:cNvSpPr>
              <p:nvPr/>
            </p:nvSpPr>
            <p:spPr bwMode="auto">
              <a:xfrm>
                <a:off x="5148263" y="4221163"/>
                <a:ext cx="2233612" cy="2873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8" name="Oval 17"/>
              <p:cNvSpPr>
                <a:spLocks noChangeArrowheads="1"/>
              </p:cNvSpPr>
              <p:nvPr/>
            </p:nvSpPr>
            <p:spPr bwMode="auto">
              <a:xfrm>
                <a:off x="5003800" y="4813300"/>
                <a:ext cx="142875" cy="481013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9" name="Rectangle 18"/>
              <p:cNvSpPr>
                <a:spLocks noChangeArrowheads="1"/>
              </p:cNvSpPr>
              <p:nvPr/>
            </p:nvSpPr>
            <p:spPr bwMode="auto">
              <a:xfrm>
                <a:off x="4827588" y="4797425"/>
                <a:ext cx="576262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 b="1" i="1">
                    <a:solidFill>
                      <a:srgbClr val="0000FF"/>
                    </a:solidFill>
                    <a:latin typeface="Constantia" pitchFamily="18" charset="0"/>
                  </a:rPr>
                  <a:t>“</a:t>
                </a:r>
                <a:r>
                  <a:rPr lang="en-US" sz="1600" b="1" i="1">
                    <a:solidFill>
                      <a:srgbClr val="0000FF"/>
                    </a:solidFill>
                    <a:latin typeface="Times New Roman" pitchFamily="18" charset="0"/>
                  </a:rPr>
                  <a:t>e</a:t>
                </a:r>
                <a:r>
                  <a:rPr lang="en-US" sz="1600" b="1" i="1">
                    <a:solidFill>
                      <a:srgbClr val="0000FF"/>
                    </a:solidFill>
                    <a:latin typeface="Constantia" pitchFamily="18" charset="0"/>
                  </a:rPr>
                  <a:t>”</a:t>
                </a:r>
                <a:r>
                  <a:rPr lang="ru-RU" b="1" i="1">
                    <a:solidFill>
                      <a:srgbClr val="0000FF"/>
                    </a:solidFill>
                    <a:latin typeface="Constantia" pitchFamily="18" charset="0"/>
                  </a:rPr>
                  <a:t> </a:t>
                </a:r>
              </a:p>
            </p:txBody>
          </p:sp>
          <p:sp>
            <p:nvSpPr>
              <p:cNvPr id="3100" name="Oval 19"/>
              <p:cNvSpPr>
                <a:spLocks noChangeArrowheads="1"/>
              </p:cNvSpPr>
              <p:nvPr/>
            </p:nvSpPr>
            <p:spPr bwMode="auto">
              <a:xfrm>
                <a:off x="5972175" y="6069013"/>
                <a:ext cx="200025" cy="344487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aphicFrame>
            <p:nvGraphicFramePr>
              <p:cNvPr id="3074" name="Object 26"/>
              <p:cNvGraphicFramePr>
                <a:graphicFrameLocks noChangeAspect="1"/>
              </p:cNvGraphicFramePr>
              <p:nvPr/>
            </p:nvGraphicFramePr>
            <p:xfrm>
              <a:off x="7046692" y="5929330"/>
              <a:ext cx="1687512" cy="4270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8" imgW="901440" imgH="228600" progId="Equation.3">
                      <p:embed/>
                    </p:oleObj>
                  </mc:Choice>
                  <mc:Fallback>
                    <p:oleObj name="Формула" r:id="rId8" imgW="901440" imgH="228600" progId="Equation.3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6692" y="5929330"/>
                            <a:ext cx="1687512" cy="4270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5" name="Object 30"/>
              <p:cNvGraphicFramePr>
                <a:graphicFrameLocks noChangeAspect="1"/>
              </p:cNvGraphicFramePr>
              <p:nvPr/>
            </p:nvGraphicFramePr>
            <p:xfrm>
              <a:off x="7031038" y="5411788"/>
              <a:ext cx="1778000" cy="444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Формула" r:id="rId10" imgW="914400" imgH="228600" progId="Equation.3">
                      <p:embed/>
                    </p:oleObj>
                  </mc:Choice>
                  <mc:Fallback>
                    <p:oleObj name="Формула" r:id="rId10" imgW="914400" imgH="228600" progId="Equation.3">
                      <p:embed/>
                      <p:pic>
                        <p:nvPicPr>
                          <p:cNvPr id="0" name="Object 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31038" y="5411788"/>
                            <a:ext cx="1778000" cy="444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01" name="Rectangle 32"/>
              <p:cNvSpPr>
                <a:spLocks noChangeArrowheads="1"/>
              </p:cNvSpPr>
              <p:nvPr/>
            </p:nvSpPr>
            <p:spPr bwMode="auto">
              <a:xfrm>
                <a:off x="5795963" y="6021388"/>
                <a:ext cx="576262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 b="1" i="1">
                    <a:solidFill>
                      <a:srgbClr val="FF0000"/>
                    </a:solidFill>
                    <a:latin typeface="Constantia" pitchFamily="18" charset="0"/>
                  </a:rPr>
                  <a:t>“</a:t>
                </a:r>
                <a:r>
                  <a:rPr lang="en-US" sz="1600" b="1">
                    <a:solidFill>
                      <a:srgbClr val="FF0000"/>
                    </a:solidFill>
                    <a:latin typeface="Times New Roman" pitchFamily="18" charset="0"/>
                  </a:rPr>
                  <a:t>o</a:t>
                </a:r>
                <a:r>
                  <a:rPr lang="en-US" sz="1600" b="1" i="1">
                    <a:solidFill>
                      <a:srgbClr val="FF0000"/>
                    </a:solidFill>
                    <a:latin typeface="Constantia" pitchFamily="18" charset="0"/>
                  </a:rPr>
                  <a:t>”</a:t>
                </a:r>
                <a:r>
                  <a:rPr lang="ru-RU" b="1" i="1">
                    <a:solidFill>
                      <a:srgbClr val="0000FF"/>
                    </a:solidFill>
                    <a:latin typeface="Constantia" pitchFamily="18" charset="0"/>
                  </a:rPr>
                  <a:t> </a:t>
                </a:r>
              </a:p>
            </p:txBody>
          </p:sp>
          <p:sp>
            <p:nvSpPr>
              <p:cNvPr id="3102" name="AutoShape 33"/>
              <p:cNvSpPr>
                <a:spLocks noChangeArrowheads="1"/>
              </p:cNvSpPr>
              <p:nvPr/>
            </p:nvSpPr>
            <p:spPr bwMode="auto">
              <a:xfrm rot="7960141">
                <a:off x="5327651" y="4329112"/>
                <a:ext cx="360362" cy="144463"/>
              </a:xfrm>
              <a:custGeom>
                <a:avLst/>
                <a:gdLst>
                  <a:gd name="T0" fmla="*/ 75226308 w 21600"/>
                  <a:gd name="T1" fmla="*/ 0 h 21600"/>
                  <a:gd name="T2" fmla="*/ 0 w 21600"/>
                  <a:gd name="T3" fmla="*/ 3230988 h 21600"/>
                  <a:gd name="T4" fmla="*/ 75226308 w 21600"/>
                  <a:gd name="T5" fmla="*/ 6461930 h 21600"/>
                  <a:gd name="T6" fmla="*/ 100301955 w 21600"/>
                  <a:gd name="T7" fmla="*/ 3230988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aphicFrame>
          <p:nvGraphicFramePr>
            <p:cNvPr id="3079" name="Object 7"/>
            <p:cNvGraphicFramePr>
              <a:graphicFrameLocks noChangeAspect="1"/>
            </p:cNvGraphicFramePr>
            <p:nvPr/>
          </p:nvGraphicFramePr>
          <p:xfrm>
            <a:off x="4705666" y="4592162"/>
            <a:ext cx="525463" cy="481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2" imgW="253800" imgH="228600" progId="Equation.3">
                    <p:embed/>
                  </p:oleObj>
                </mc:Choice>
                <mc:Fallback>
                  <p:oleObj name="Формула" r:id="rId12" imgW="253800" imgH="2286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5666" y="4592162"/>
                          <a:ext cx="525463" cy="48101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1" name="Object 9"/>
            <p:cNvGraphicFramePr>
              <a:graphicFrameLocks noChangeAspect="1"/>
            </p:cNvGraphicFramePr>
            <p:nvPr/>
          </p:nvGraphicFramePr>
          <p:xfrm>
            <a:off x="5702300" y="5857875"/>
            <a:ext cx="552450" cy="48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14" imgW="266400" imgH="228600" progId="Equation.3">
                    <p:embed/>
                  </p:oleObj>
                </mc:Choice>
                <mc:Fallback>
                  <p:oleObj name="Формула" r:id="rId14" imgW="266400" imgH="2286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02300" y="5857875"/>
                          <a:ext cx="552450" cy="48101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5" name="Прямоугольник 23"/>
            <p:cNvSpPr>
              <a:spLocks noChangeArrowheads="1"/>
            </p:cNvSpPr>
            <p:nvPr/>
          </p:nvSpPr>
          <p:spPr bwMode="auto">
            <a:xfrm>
              <a:off x="4929190" y="4143380"/>
              <a:ext cx="3561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ru-RU" sz="2400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1598613" y="3671888"/>
          <a:ext cx="595312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6" imgW="266400" imgH="203040" progId="Equation.3">
                  <p:embed/>
                </p:oleObj>
              </mc:Choice>
              <mc:Fallback>
                <p:oleObj name="Формула" r:id="rId16" imgW="266400" imgH="203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3" y="3671888"/>
                        <a:ext cx="595312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1928813" y="5357813"/>
          <a:ext cx="595312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8" imgW="266400" imgH="203040" progId="Equation.3">
                  <p:embed/>
                </p:oleObj>
              </mc:Choice>
              <mc:Fallback>
                <p:oleObj name="Формула" r:id="rId18" imgW="266400" imgH="203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5357813"/>
                        <a:ext cx="595312" cy="45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9" name="Прямоугольник 26"/>
          <p:cNvSpPr>
            <a:spLocks noChangeArrowheads="1"/>
          </p:cNvSpPr>
          <p:nvPr/>
        </p:nvSpPr>
        <p:spPr bwMode="auto">
          <a:xfrm>
            <a:off x="1928813" y="4000500"/>
            <a:ext cx="1420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Bookman Old Style" pitchFamily="18" charset="0"/>
                <a:cs typeface="Times New Roman" pitchFamily="18" charset="0"/>
              </a:rPr>
              <a:t>v</a:t>
            </a:r>
            <a:r>
              <a:rPr lang="en-US" sz="2400" i="1" baseline="30000">
                <a:latin typeface="Times New Roman" pitchFamily="18" charset="0"/>
                <a:cs typeface="Times New Roman" pitchFamily="18" charset="0"/>
              </a:rPr>
              <a:t>”e”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i="1">
                <a:latin typeface="Bookman Old Style" pitchFamily="18" charset="0"/>
                <a:cs typeface="Times New Roman" pitchFamily="18" charset="0"/>
              </a:rPr>
              <a:t>v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min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0" name="Прямоугольник 27"/>
          <p:cNvSpPr>
            <a:spLocks noChangeArrowheads="1"/>
          </p:cNvSpPr>
          <p:nvPr/>
        </p:nvSpPr>
        <p:spPr bwMode="auto">
          <a:xfrm>
            <a:off x="2500313" y="5786438"/>
            <a:ext cx="1474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Bookman Old Style" pitchFamily="18" charset="0"/>
                <a:cs typeface="Times New Roman" pitchFamily="18" charset="0"/>
              </a:rPr>
              <a:t>v</a:t>
            </a:r>
            <a:r>
              <a:rPr lang="en-US" sz="2400" i="1" baseline="30000">
                <a:latin typeface="Times New Roman" pitchFamily="18" charset="0"/>
                <a:cs typeface="Times New Roman" pitchFamily="18" charset="0"/>
              </a:rPr>
              <a:t>”o”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i="1">
                <a:latin typeface="Bookman Old Style" pitchFamily="18" charset="0"/>
                <a:cs typeface="Times New Roman" pitchFamily="18" charset="0"/>
              </a:rPr>
              <a:t>v</a:t>
            </a:r>
            <a:r>
              <a:rPr lang="en-US" sz="2400" i="1" baseline="-25000">
                <a:latin typeface="Times New Roman" pitchFamily="18" charset="0"/>
                <a:cs typeface="Times New Roman" pitchFamily="18" charset="0"/>
              </a:rPr>
              <a:t>max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1" name="Прямоугольник 28"/>
          <p:cNvSpPr>
            <a:spLocks noChangeArrowheads="1"/>
          </p:cNvSpPr>
          <p:nvPr/>
        </p:nvSpPr>
        <p:spPr bwMode="auto">
          <a:xfrm>
            <a:off x="6253163" y="2428875"/>
            <a:ext cx="2868612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i="1">
                <a:latin typeface="Bookman Old Style" pitchFamily="18" charset="0"/>
                <a:cs typeface="Times New Roman" pitchFamily="18" charset="0"/>
              </a:rPr>
              <a:t>«положительный кристалл» </a:t>
            </a:r>
          </a:p>
          <a:p>
            <a:pPr algn="ctr"/>
            <a:r>
              <a:rPr lang="ru-RU" sz="2400" i="1">
                <a:latin typeface="Bookman Old Style" pitchFamily="18" charset="0"/>
                <a:cs typeface="Times New Roman" pitchFamily="18" charset="0"/>
              </a:rPr>
              <a:t>(кварц)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2" name="Прямоугольник 29"/>
          <p:cNvSpPr>
            <a:spLocks noChangeArrowheads="1"/>
          </p:cNvSpPr>
          <p:nvPr/>
        </p:nvSpPr>
        <p:spPr bwMode="auto">
          <a:xfrm>
            <a:off x="1174750" y="3703638"/>
            <a:ext cx="355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Y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3" name="Прямоугольник 30"/>
          <p:cNvSpPr>
            <a:spLocks noChangeArrowheads="1"/>
          </p:cNvSpPr>
          <p:nvPr/>
        </p:nvSpPr>
        <p:spPr bwMode="auto">
          <a:xfrm>
            <a:off x="1349375" y="5080000"/>
            <a:ext cx="419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  <a:sym typeface="Symbol" pitchFamily="18" charset="2"/>
              </a:rPr>
              <a:t></a:t>
            </a:r>
            <a:endParaRPr 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81"/>
          <p:cNvSpPr>
            <a:spLocks/>
          </p:cNvSpPr>
          <p:nvPr/>
        </p:nvSpPr>
        <p:spPr bwMode="auto">
          <a:xfrm>
            <a:off x="500063" y="428625"/>
            <a:ext cx="8135937" cy="785813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000" i="1">
                <a:solidFill>
                  <a:srgbClr val="0000FF"/>
                </a:solidFill>
                <a:latin typeface="Constantia" pitchFamily="18" charset="0"/>
              </a:rPr>
              <a:t>Распространение  поляризованных  волн  от  точечного  вторичного источника  в  анизотропной среде</a:t>
            </a:r>
          </a:p>
        </p:txBody>
      </p:sp>
      <p:grpSp>
        <p:nvGrpSpPr>
          <p:cNvPr id="121858" name="Группа 13"/>
          <p:cNvGrpSpPr>
            <a:grpSpLocks/>
          </p:cNvGrpSpPr>
          <p:nvPr/>
        </p:nvGrpSpPr>
        <p:grpSpPr bwMode="auto">
          <a:xfrm>
            <a:off x="1187450" y="1512888"/>
            <a:ext cx="7915275" cy="4724400"/>
            <a:chOff x="1187450" y="1512888"/>
            <a:chExt cx="7915360" cy="4724400"/>
          </a:xfrm>
        </p:grpSpPr>
        <p:grpSp>
          <p:nvGrpSpPr>
            <p:cNvPr id="121860" name="Группа 11"/>
            <p:cNvGrpSpPr>
              <a:grpSpLocks/>
            </p:cNvGrpSpPr>
            <p:nvPr/>
          </p:nvGrpSpPr>
          <p:grpSpPr bwMode="auto">
            <a:xfrm>
              <a:off x="1187450" y="1512888"/>
              <a:ext cx="6985000" cy="4724400"/>
              <a:chOff x="1187450" y="1512888"/>
              <a:chExt cx="6985000" cy="4724400"/>
            </a:xfrm>
          </p:grpSpPr>
          <p:grpSp>
            <p:nvGrpSpPr>
              <p:cNvPr id="121862" name="Группа 9"/>
              <p:cNvGrpSpPr>
                <a:grpSpLocks/>
              </p:cNvGrpSpPr>
              <p:nvPr/>
            </p:nvGrpSpPr>
            <p:grpSpPr bwMode="auto">
              <a:xfrm>
                <a:off x="1187450" y="1512888"/>
                <a:ext cx="6985000" cy="4724400"/>
                <a:chOff x="1187450" y="1512888"/>
                <a:chExt cx="6985000" cy="4724400"/>
              </a:xfrm>
            </p:grpSpPr>
            <p:pic>
              <p:nvPicPr>
                <p:cNvPr id="121864" name="Picture 90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1187450" y="1512888"/>
                  <a:ext cx="6985000" cy="4724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1865" name="Oval 91"/>
                <p:cNvSpPr>
                  <a:spLocks noChangeArrowheads="1"/>
                </p:cNvSpPr>
                <p:nvPr/>
              </p:nvSpPr>
              <p:spPr bwMode="auto">
                <a:xfrm rot="1962998">
                  <a:off x="3492500" y="3424238"/>
                  <a:ext cx="338138" cy="517525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1866" name="Line 92"/>
                <p:cNvSpPr>
                  <a:spLocks noChangeShapeType="1"/>
                </p:cNvSpPr>
                <p:nvPr/>
              </p:nvSpPr>
              <p:spPr bwMode="auto">
                <a:xfrm>
                  <a:off x="3627438" y="3517900"/>
                  <a:ext cx="0" cy="43180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867" name="Прямоугольник 8"/>
                <p:cNvSpPr>
                  <a:spLocks noChangeArrowheads="1"/>
                </p:cNvSpPr>
                <p:nvPr/>
              </p:nvSpPr>
              <p:spPr bwMode="auto">
                <a:xfrm>
                  <a:off x="7606796" y="3810904"/>
                  <a:ext cx="372218" cy="46166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 i="1"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endParaRPr lang="ru-RU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1863" name="Прямоугольник 10"/>
              <p:cNvSpPr>
                <a:spLocks noChangeArrowheads="1"/>
              </p:cNvSpPr>
              <p:nvPr/>
            </p:nvSpPr>
            <p:spPr bwMode="auto">
              <a:xfrm>
                <a:off x="6143636" y="1571612"/>
                <a:ext cx="1143008" cy="70788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4000" i="1">
                    <a:solidFill>
                      <a:srgbClr val="0000FF"/>
                    </a:solidFill>
                    <a:latin typeface="Bookman Old Style" pitchFamily="18" charset="0"/>
                    <a:cs typeface="Times New Roman" pitchFamily="18" charset="0"/>
                  </a:rPr>
                  <a:t>v</a:t>
                </a:r>
                <a:r>
                  <a:rPr lang="en-US" sz="4000" i="1" baseline="-250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”o”</a:t>
                </a:r>
                <a:endParaRPr lang="ru-RU" sz="4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1861" name="Прямоугольник 12"/>
            <p:cNvSpPr>
              <a:spLocks noChangeArrowheads="1"/>
            </p:cNvSpPr>
            <p:nvPr/>
          </p:nvSpPr>
          <p:spPr bwMode="auto">
            <a:xfrm>
              <a:off x="7602644" y="3415228"/>
              <a:ext cx="1500166" cy="46166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>
                  <a:solidFill>
                    <a:srgbClr val="0000FF"/>
                  </a:solidFill>
                  <a:latin typeface="Bookman Old Style" pitchFamily="18" charset="0"/>
                  <a:cs typeface="Times New Roman" pitchFamily="18" charset="0"/>
                </a:rPr>
                <a:t>v</a:t>
              </a:r>
              <a:r>
                <a:rPr lang="en-US" sz="2400" i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”e”</a:t>
              </a:r>
              <a:r>
                <a:rPr lang="en-US" sz="2400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&lt;</a:t>
              </a:r>
              <a:r>
                <a:rPr lang="en-US" sz="2400" i="1">
                  <a:solidFill>
                    <a:srgbClr val="0000FF"/>
                  </a:solidFill>
                  <a:latin typeface="Bookman Old Style" pitchFamily="18" charset="0"/>
                  <a:cs typeface="Times New Roman" pitchFamily="18" charset="0"/>
                </a:rPr>
                <a:t>v</a:t>
              </a:r>
              <a:r>
                <a:rPr lang="en-US" sz="2400" i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”o”</a:t>
              </a:r>
              <a:endParaRPr lang="ru-RU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1859" name="Прямоугольник 14"/>
          <p:cNvSpPr>
            <a:spLocks noChangeArrowheads="1"/>
          </p:cNvSpPr>
          <p:nvPr/>
        </p:nvSpPr>
        <p:spPr bwMode="auto">
          <a:xfrm>
            <a:off x="4332288" y="3786188"/>
            <a:ext cx="37147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X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18"/>
          <p:cNvSpPr>
            <a:spLocks noChangeArrowheads="1"/>
          </p:cNvSpPr>
          <p:nvPr/>
        </p:nvSpPr>
        <p:spPr bwMode="auto">
          <a:xfrm>
            <a:off x="500063" y="71438"/>
            <a:ext cx="3757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152352" anchor="ctr">
            <a:spAutoFit/>
          </a:bodyPr>
          <a:lstStyle/>
          <a:p>
            <a:pPr eaLnBrk="0" hangingPunct="0"/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3.4. Возникновение двух лучей</a:t>
            </a:r>
          </a:p>
        </p:txBody>
      </p:sp>
      <p:grpSp>
        <p:nvGrpSpPr>
          <p:cNvPr id="122882" name="Группа 35"/>
          <p:cNvGrpSpPr>
            <a:grpSpLocks/>
          </p:cNvGrpSpPr>
          <p:nvPr/>
        </p:nvGrpSpPr>
        <p:grpSpPr bwMode="auto">
          <a:xfrm>
            <a:off x="214313" y="4929188"/>
            <a:ext cx="1320800" cy="1643062"/>
            <a:chOff x="214282" y="4929198"/>
            <a:chExt cx="1321470" cy="164307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571650" y="4929198"/>
              <a:ext cx="285895" cy="16430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 rot="10800000" flipV="1">
              <a:off x="571650" y="5726129"/>
              <a:ext cx="964102" cy="0"/>
            </a:xfrm>
            <a:prstGeom prst="line">
              <a:avLst/>
            </a:prstGeom>
            <a:ln w="2222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>
              <a:off x="214282" y="5715016"/>
              <a:ext cx="35736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883" name="Rectangle 25"/>
          <p:cNvSpPr>
            <a:spLocks noChangeArrowheads="1"/>
          </p:cNvSpPr>
          <p:nvPr/>
        </p:nvSpPr>
        <p:spPr bwMode="auto">
          <a:xfrm>
            <a:off x="357188" y="4214813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C00000"/>
                </a:solidFill>
                <a:latin typeface="Constantia" pitchFamily="18" charset="0"/>
              </a:rPr>
              <a:t>а)</a:t>
            </a:r>
          </a:p>
        </p:txBody>
      </p:sp>
      <p:sp>
        <p:nvSpPr>
          <p:cNvPr id="122884" name="Rectangle 25"/>
          <p:cNvSpPr>
            <a:spLocks noChangeArrowheads="1"/>
          </p:cNvSpPr>
          <p:nvPr/>
        </p:nvSpPr>
        <p:spPr bwMode="auto">
          <a:xfrm>
            <a:off x="-71438" y="5429250"/>
            <a:ext cx="714376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rgbClr val="C00000"/>
                </a:solidFill>
                <a:latin typeface="Constantia" pitchFamily="18" charset="0"/>
              </a:rPr>
              <a:t>Свет</a:t>
            </a:r>
          </a:p>
        </p:txBody>
      </p:sp>
      <p:grpSp>
        <p:nvGrpSpPr>
          <p:cNvPr id="51" name="Группа 50"/>
          <p:cNvGrpSpPr>
            <a:grpSpLocks/>
          </p:cNvGrpSpPr>
          <p:nvPr/>
        </p:nvGrpSpPr>
        <p:grpSpPr bwMode="auto">
          <a:xfrm>
            <a:off x="4000500" y="714375"/>
            <a:ext cx="5143500" cy="5857875"/>
            <a:chOff x="4429125" y="714356"/>
            <a:chExt cx="4357717" cy="5857916"/>
          </a:xfrm>
        </p:grpSpPr>
        <p:sp>
          <p:nvSpPr>
            <p:cNvPr id="122900" name="Oval 10"/>
            <p:cNvSpPr>
              <a:spLocks noChangeArrowheads="1"/>
            </p:cNvSpPr>
            <p:nvPr/>
          </p:nvSpPr>
          <p:spPr bwMode="auto">
            <a:xfrm>
              <a:off x="6618288" y="6111875"/>
              <a:ext cx="311150" cy="36036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2901" name="Группа 34"/>
            <p:cNvGrpSpPr>
              <a:grpSpLocks/>
            </p:cNvGrpSpPr>
            <p:nvPr/>
          </p:nvGrpSpPr>
          <p:grpSpPr bwMode="auto">
            <a:xfrm>
              <a:off x="5859503" y="714356"/>
              <a:ext cx="2927339" cy="4603765"/>
              <a:chOff x="5508625" y="773113"/>
              <a:chExt cx="3562350" cy="5187950"/>
            </a:xfrm>
          </p:grpSpPr>
          <p:sp>
            <p:nvSpPr>
              <p:cNvPr id="122909" name="Rectangle 6"/>
              <p:cNvSpPr>
                <a:spLocks noChangeArrowheads="1"/>
              </p:cNvSpPr>
              <p:nvPr/>
            </p:nvSpPr>
            <p:spPr bwMode="auto">
              <a:xfrm>
                <a:off x="7451725" y="2565400"/>
                <a:ext cx="927100" cy="65897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 i="1">
                    <a:solidFill>
                      <a:srgbClr val="FF0000"/>
                    </a:solidFill>
                    <a:latin typeface="Constantia" pitchFamily="18" charset="0"/>
                  </a:rPr>
                  <a:t>“</a:t>
                </a:r>
                <a:r>
                  <a:rPr lang="ru-RU" sz="3200" i="1">
                    <a:solidFill>
                      <a:srgbClr val="FF0000"/>
                    </a:solidFill>
                    <a:latin typeface="Times New Roman" pitchFamily="18" charset="0"/>
                  </a:rPr>
                  <a:t>о</a:t>
                </a:r>
                <a:r>
                  <a:rPr lang="en-US" sz="2400" i="1">
                    <a:solidFill>
                      <a:srgbClr val="FF0000"/>
                    </a:solidFill>
                    <a:latin typeface="Constantia" pitchFamily="18" charset="0"/>
                  </a:rPr>
                  <a:t>”</a:t>
                </a:r>
                <a:r>
                  <a:rPr lang="ru-RU" sz="2400" i="1">
                    <a:solidFill>
                      <a:srgbClr val="0000FF"/>
                    </a:solidFill>
                    <a:latin typeface="Constantia" pitchFamily="18" charset="0"/>
                  </a:rPr>
                  <a:t> </a:t>
                </a:r>
              </a:p>
            </p:txBody>
          </p:sp>
          <p:pic>
            <p:nvPicPr>
              <p:cNvPr id="122910" name="Picture 1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508625" y="908050"/>
                <a:ext cx="2147888" cy="5053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2911" name="Rectangle 18"/>
              <p:cNvSpPr>
                <a:spLocks noChangeArrowheads="1"/>
              </p:cNvSpPr>
              <p:nvPr/>
            </p:nvSpPr>
            <p:spPr bwMode="auto">
              <a:xfrm>
                <a:off x="6500813" y="773113"/>
                <a:ext cx="566737" cy="520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 i="1">
                    <a:solidFill>
                      <a:srgbClr val="FF5050"/>
                    </a:solidFill>
                    <a:latin typeface="Times New Roman" pitchFamily="18" charset="0"/>
                  </a:rPr>
                  <a:t>O</a:t>
                </a:r>
                <a:r>
                  <a:rPr lang="ru-RU" sz="2400" b="1" i="1">
                    <a:solidFill>
                      <a:srgbClr val="0000FF"/>
                    </a:solidFill>
                    <a:latin typeface="Constantia" pitchFamily="18" charset="0"/>
                  </a:rPr>
                  <a:t> </a:t>
                </a:r>
              </a:p>
            </p:txBody>
          </p:sp>
          <p:sp>
            <p:nvSpPr>
              <p:cNvPr id="122912" name="Rectangle 19"/>
              <p:cNvSpPr>
                <a:spLocks noChangeArrowheads="1"/>
              </p:cNvSpPr>
              <p:nvPr/>
            </p:nvSpPr>
            <p:spPr bwMode="auto">
              <a:xfrm>
                <a:off x="7235825" y="1916113"/>
                <a:ext cx="720725" cy="520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 i="1">
                    <a:solidFill>
                      <a:srgbClr val="FF5050"/>
                    </a:solidFill>
                    <a:latin typeface="Times New Roman" pitchFamily="18" charset="0"/>
                  </a:rPr>
                  <a:t>O</a:t>
                </a:r>
                <a:r>
                  <a:rPr lang="en-US" sz="2400" i="1">
                    <a:solidFill>
                      <a:srgbClr val="FF5050"/>
                    </a:solidFill>
                    <a:latin typeface="Times New Roman" pitchFamily="18" charset="0"/>
                    <a:sym typeface="Symbol" pitchFamily="18" charset="2"/>
                  </a:rPr>
                  <a:t></a:t>
                </a:r>
                <a:r>
                  <a:rPr lang="ru-RU" sz="2400">
                    <a:solidFill>
                      <a:srgbClr val="0000FF"/>
                    </a:solidFill>
                    <a:latin typeface="Constantia" pitchFamily="18" charset="0"/>
                  </a:rPr>
                  <a:t> </a:t>
                </a:r>
              </a:p>
            </p:txBody>
          </p:sp>
          <p:sp>
            <p:nvSpPr>
              <p:cNvPr id="122913" name="Rectangle 24"/>
              <p:cNvSpPr>
                <a:spLocks noChangeArrowheads="1"/>
              </p:cNvSpPr>
              <p:nvPr/>
            </p:nvSpPr>
            <p:spPr bwMode="auto">
              <a:xfrm>
                <a:off x="7235825" y="3644900"/>
                <a:ext cx="927100" cy="658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400" i="1">
                    <a:solidFill>
                      <a:srgbClr val="0000FF"/>
                    </a:solidFill>
                    <a:latin typeface="Constantia" pitchFamily="18" charset="0"/>
                  </a:rPr>
                  <a:t>“</a:t>
                </a:r>
                <a:r>
                  <a:rPr lang="en-US" sz="3200" i="1">
                    <a:solidFill>
                      <a:srgbClr val="0000FF"/>
                    </a:solidFill>
                    <a:latin typeface="Times New Roman" pitchFamily="18" charset="0"/>
                  </a:rPr>
                  <a:t>e</a:t>
                </a:r>
                <a:r>
                  <a:rPr lang="en-US" sz="2400" i="1">
                    <a:solidFill>
                      <a:srgbClr val="0000FF"/>
                    </a:solidFill>
                    <a:latin typeface="Constantia" pitchFamily="18" charset="0"/>
                  </a:rPr>
                  <a:t>”</a:t>
                </a:r>
                <a:r>
                  <a:rPr lang="ru-RU" sz="2400" i="1">
                    <a:solidFill>
                      <a:srgbClr val="0000FF"/>
                    </a:solidFill>
                    <a:latin typeface="Constantia" pitchFamily="18" charset="0"/>
                  </a:rPr>
                  <a:t> </a:t>
                </a:r>
              </a:p>
            </p:txBody>
          </p:sp>
          <p:sp>
            <p:nvSpPr>
              <p:cNvPr id="122914" name="Rectangle 26"/>
              <p:cNvSpPr>
                <a:spLocks noChangeArrowheads="1"/>
              </p:cNvSpPr>
              <p:nvPr/>
            </p:nvSpPr>
            <p:spPr bwMode="auto">
              <a:xfrm>
                <a:off x="6804025" y="1175628"/>
                <a:ext cx="2266950" cy="728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b="1" i="1">
                    <a:solidFill>
                      <a:schemeClr val="accent2"/>
                    </a:solidFill>
                    <a:latin typeface="Constantia" pitchFamily="18" charset="0"/>
                  </a:rPr>
                  <a:t>Оптическая ось</a:t>
                </a:r>
              </a:p>
            </p:txBody>
          </p:sp>
        </p:grpSp>
        <p:sp>
          <p:nvSpPr>
            <p:cNvPr id="122902" name="Rectangle 25"/>
            <p:cNvSpPr>
              <a:spLocks noChangeArrowheads="1"/>
            </p:cNvSpPr>
            <p:nvPr/>
          </p:nvSpPr>
          <p:spPr bwMode="auto">
            <a:xfrm>
              <a:off x="4429125" y="4214818"/>
              <a:ext cx="71437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 i="1">
                  <a:solidFill>
                    <a:srgbClr val="C00000"/>
                  </a:solidFill>
                  <a:latin typeface="Constantia" pitchFamily="18" charset="0"/>
                </a:rPr>
                <a:t>б)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285874" y="4929199"/>
              <a:ext cx="286479" cy="16430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 rot="16320000" flipH="1">
              <a:off x="4980907" y="5455403"/>
              <a:ext cx="928695" cy="571614"/>
            </a:xfrm>
            <a:prstGeom prst="line">
              <a:avLst/>
            </a:prstGeom>
            <a:ln w="2222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4929455" y="5715016"/>
              <a:ext cx="356419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906" name="Rectangle 25"/>
            <p:cNvSpPr>
              <a:spLocks noChangeArrowheads="1"/>
            </p:cNvSpPr>
            <p:nvPr/>
          </p:nvSpPr>
          <p:spPr bwMode="auto">
            <a:xfrm>
              <a:off x="5111579" y="4651276"/>
              <a:ext cx="71437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i="1">
                  <a:solidFill>
                    <a:srgbClr val="C00000"/>
                  </a:solidFill>
                  <a:latin typeface="Constantia" pitchFamily="18" charset="0"/>
                </a:rPr>
                <a:t>Ось</a:t>
              </a:r>
            </a:p>
          </p:txBody>
        </p:sp>
        <p:sp>
          <p:nvSpPr>
            <p:cNvPr id="122907" name="Rectangle 25"/>
            <p:cNvSpPr>
              <a:spLocks noChangeArrowheads="1"/>
            </p:cNvSpPr>
            <p:nvPr/>
          </p:nvSpPr>
          <p:spPr bwMode="auto">
            <a:xfrm>
              <a:off x="4643438" y="5429264"/>
              <a:ext cx="71437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400" b="1" i="1">
                  <a:solidFill>
                    <a:srgbClr val="C00000"/>
                  </a:solidFill>
                  <a:latin typeface="Constantia" pitchFamily="18" charset="0"/>
                </a:rPr>
                <a:t>Свет</a:t>
              </a: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 rot="5400000">
              <a:off x="5112405" y="3341015"/>
              <a:ext cx="3635400" cy="1345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886" name="Группа 43"/>
          <p:cNvGrpSpPr>
            <a:grpSpLocks/>
          </p:cNvGrpSpPr>
          <p:nvPr/>
        </p:nvGrpSpPr>
        <p:grpSpPr bwMode="auto">
          <a:xfrm>
            <a:off x="1073150" y="785813"/>
            <a:ext cx="3355975" cy="4879975"/>
            <a:chOff x="1073123" y="785794"/>
            <a:chExt cx="3356001" cy="4879990"/>
          </a:xfrm>
        </p:grpSpPr>
        <p:grpSp>
          <p:nvGrpSpPr>
            <p:cNvPr id="122889" name="Группа 19"/>
            <p:cNvGrpSpPr>
              <a:grpSpLocks/>
            </p:cNvGrpSpPr>
            <p:nvPr/>
          </p:nvGrpSpPr>
          <p:grpSpPr bwMode="auto">
            <a:xfrm>
              <a:off x="1073123" y="785794"/>
              <a:ext cx="3356001" cy="4879990"/>
              <a:chOff x="468313" y="908050"/>
              <a:chExt cx="3816350" cy="5329238"/>
            </a:xfrm>
          </p:grpSpPr>
          <p:pic>
            <p:nvPicPr>
              <p:cNvPr id="122892" name="Picture 1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9750" y="1052513"/>
                <a:ext cx="3121025" cy="51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2893" name="Rectangle 16"/>
              <p:cNvSpPr>
                <a:spLocks noChangeArrowheads="1"/>
              </p:cNvSpPr>
              <p:nvPr/>
            </p:nvSpPr>
            <p:spPr bwMode="auto">
              <a:xfrm>
                <a:off x="468313" y="908050"/>
                <a:ext cx="3816350" cy="403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b="1" i="1">
                    <a:solidFill>
                      <a:schemeClr val="accent2"/>
                    </a:solidFill>
                    <a:latin typeface="Constantia" pitchFamily="18" charset="0"/>
                  </a:rPr>
                  <a:t>Нет разделения лучей</a:t>
                </a:r>
              </a:p>
            </p:txBody>
          </p:sp>
          <p:grpSp>
            <p:nvGrpSpPr>
              <p:cNvPr id="122894" name="Группа 18"/>
              <p:cNvGrpSpPr>
                <a:grpSpLocks/>
              </p:cNvGrpSpPr>
              <p:nvPr/>
            </p:nvGrpSpPr>
            <p:grpSpPr bwMode="auto">
              <a:xfrm>
                <a:off x="1524000" y="2012950"/>
                <a:ext cx="2516951" cy="3888716"/>
                <a:chOff x="1524000" y="2012950"/>
                <a:chExt cx="2516951" cy="3888716"/>
              </a:xfrm>
            </p:grpSpPr>
            <p:sp>
              <p:nvSpPr>
                <p:cNvPr id="122895" name="Rectangle 20"/>
                <p:cNvSpPr>
                  <a:spLocks noChangeArrowheads="1"/>
                </p:cNvSpPr>
                <p:nvPr/>
              </p:nvSpPr>
              <p:spPr bwMode="auto">
                <a:xfrm>
                  <a:off x="1524000" y="5397500"/>
                  <a:ext cx="566738" cy="50416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2400" i="1">
                      <a:solidFill>
                        <a:srgbClr val="FF5050"/>
                      </a:solidFill>
                      <a:latin typeface="Times New Roman" pitchFamily="18" charset="0"/>
                    </a:rPr>
                    <a:t>O</a:t>
                  </a:r>
                  <a:r>
                    <a:rPr lang="ru-RU" sz="2400" b="1" i="1">
                      <a:solidFill>
                        <a:srgbClr val="0000FF"/>
                      </a:solidFill>
                      <a:latin typeface="Constantia" pitchFamily="18" charset="0"/>
                    </a:rPr>
                    <a:t> </a:t>
                  </a:r>
                </a:p>
              </p:txBody>
            </p:sp>
            <p:sp>
              <p:nvSpPr>
                <p:cNvPr id="122896" name="Rectangle 21"/>
                <p:cNvSpPr>
                  <a:spLocks noChangeArrowheads="1"/>
                </p:cNvSpPr>
                <p:nvPr/>
              </p:nvSpPr>
              <p:spPr bwMode="auto">
                <a:xfrm>
                  <a:off x="2636837" y="5381625"/>
                  <a:ext cx="782637" cy="50416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2400" i="1">
                      <a:solidFill>
                        <a:srgbClr val="FF5050"/>
                      </a:solidFill>
                      <a:latin typeface="Times New Roman" pitchFamily="18" charset="0"/>
                    </a:rPr>
                    <a:t>O</a:t>
                  </a:r>
                  <a:r>
                    <a:rPr lang="en-US" sz="2400" i="1">
                      <a:solidFill>
                        <a:srgbClr val="FF5050"/>
                      </a:solidFill>
                      <a:latin typeface="Times New Roman" pitchFamily="18" charset="0"/>
                      <a:sym typeface="Symbol" pitchFamily="18" charset="2"/>
                    </a:rPr>
                    <a:t></a:t>
                  </a:r>
                  <a:r>
                    <a:rPr lang="ru-RU" sz="2400">
                      <a:solidFill>
                        <a:srgbClr val="0000FF"/>
                      </a:solidFill>
                      <a:latin typeface="Constantia" pitchFamily="18" charset="0"/>
                    </a:rPr>
                    <a:t> </a:t>
                  </a:r>
                </a:p>
              </p:txBody>
            </p:sp>
            <p:sp>
              <p:nvSpPr>
                <p:cNvPr id="122897" name="Rectangle 22"/>
                <p:cNvSpPr>
                  <a:spLocks noChangeArrowheads="1"/>
                </p:cNvSpPr>
                <p:nvPr/>
              </p:nvSpPr>
              <p:spPr bwMode="auto">
                <a:xfrm>
                  <a:off x="2468563" y="2012950"/>
                  <a:ext cx="1491151" cy="63860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2400" i="1">
                      <a:solidFill>
                        <a:srgbClr val="FF0000"/>
                      </a:solidFill>
                      <a:latin typeface="Constantia" pitchFamily="18" charset="0"/>
                    </a:rPr>
                    <a:t>“</a:t>
                  </a:r>
                  <a:r>
                    <a:rPr lang="ru-RU" sz="3200" i="1">
                      <a:solidFill>
                        <a:srgbClr val="FF0000"/>
                      </a:solidFill>
                      <a:latin typeface="Times New Roman" pitchFamily="18" charset="0"/>
                    </a:rPr>
                    <a:t>о</a:t>
                  </a:r>
                  <a:r>
                    <a:rPr lang="en-US" sz="2400" i="1">
                      <a:solidFill>
                        <a:srgbClr val="FF0000"/>
                      </a:solidFill>
                      <a:latin typeface="Constantia" pitchFamily="18" charset="0"/>
                    </a:rPr>
                    <a:t>”</a:t>
                  </a:r>
                  <a:r>
                    <a:rPr lang="ru-RU" sz="2400" i="1">
                      <a:solidFill>
                        <a:srgbClr val="FF0000"/>
                      </a:solidFill>
                      <a:latin typeface="Constantia" pitchFamily="18" charset="0"/>
                    </a:rPr>
                    <a:t> </a:t>
                  </a:r>
                  <a:r>
                    <a:rPr lang="ru-RU" sz="2400">
                      <a:latin typeface="Constantia" pitchFamily="18" charset="0"/>
                      <a:sym typeface="Symbol" pitchFamily="18" charset="2"/>
                    </a:rPr>
                    <a:t></a:t>
                  </a:r>
                  <a:r>
                    <a:rPr lang="en-US" sz="2400" i="1">
                      <a:solidFill>
                        <a:srgbClr val="0000FF"/>
                      </a:solidFill>
                      <a:latin typeface="Constantia" pitchFamily="18" charset="0"/>
                    </a:rPr>
                    <a:t>”</a:t>
                  </a:r>
                  <a:r>
                    <a:rPr lang="en-US" sz="3200" i="1">
                      <a:solidFill>
                        <a:srgbClr val="0000FF"/>
                      </a:solidFill>
                      <a:latin typeface="Times New Roman" pitchFamily="18" charset="0"/>
                    </a:rPr>
                    <a:t>e</a:t>
                  </a:r>
                  <a:r>
                    <a:rPr lang="en-US" sz="2400" i="1">
                      <a:solidFill>
                        <a:srgbClr val="0000FF"/>
                      </a:solidFill>
                      <a:latin typeface="Constantia" pitchFamily="18" charset="0"/>
                    </a:rPr>
                    <a:t>”</a:t>
                  </a:r>
                  <a:endParaRPr lang="ru-RU" sz="2400" i="1">
                    <a:solidFill>
                      <a:srgbClr val="0000FF"/>
                    </a:solidFill>
                    <a:latin typeface="Constantia" pitchFamily="18" charset="0"/>
                  </a:endParaRPr>
                </a:p>
              </p:txBody>
            </p:sp>
            <p:sp>
              <p:nvSpPr>
                <p:cNvPr id="122898" name="Rectangle 23"/>
                <p:cNvSpPr>
                  <a:spLocks noChangeArrowheads="1"/>
                </p:cNvSpPr>
                <p:nvPr/>
              </p:nvSpPr>
              <p:spPr bwMode="auto">
                <a:xfrm>
                  <a:off x="2411412" y="3624066"/>
                  <a:ext cx="1629539" cy="63860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2400" i="1">
                      <a:solidFill>
                        <a:srgbClr val="FF0000"/>
                      </a:solidFill>
                      <a:latin typeface="Constantia" pitchFamily="18" charset="0"/>
                    </a:rPr>
                    <a:t>“</a:t>
                  </a:r>
                  <a:r>
                    <a:rPr lang="ru-RU" sz="3200" i="1">
                      <a:solidFill>
                        <a:srgbClr val="FF0000"/>
                      </a:solidFill>
                      <a:latin typeface="Times New Roman" pitchFamily="18" charset="0"/>
                    </a:rPr>
                    <a:t>о</a:t>
                  </a:r>
                  <a:r>
                    <a:rPr lang="en-US" sz="2400" i="1">
                      <a:solidFill>
                        <a:srgbClr val="FF0000"/>
                      </a:solidFill>
                      <a:latin typeface="Constantia" pitchFamily="18" charset="0"/>
                    </a:rPr>
                    <a:t>”</a:t>
                  </a:r>
                  <a:r>
                    <a:rPr lang="ru-RU" sz="2400">
                      <a:latin typeface="Constantia" pitchFamily="18" charset="0"/>
                      <a:sym typeface="Symbol" pitchFamily="18" charset="2"/>
                    </a:rPr>
                    <a:t>  </a:t>
                  </a:r>
                  <a:r>
                    <a:rPr lang="en-US" sz="2400" i="1">
                      <a:solidFill>
                        <a:srgbClr val="0000FF"/>
                      </a:solidFill>
                      <a:latin typeface="Constantia" pitchFamily="18" charset="0"/>
                    </a:rPr>
                    <a:t>”</a:t>
                  </a:r>
                  <a:r>
                    <a:rPr lang="en-US" sz="3200" i="1">
                      <a:solidFill>
                        <a:srgbClr val="0000FF"/>
                      </a:solidFill>
                      <a:latin typeface="Times New Roman" pitchFamily="18" charset="0"/>
                    </a:rPr>
                    <a:t>e</a:t>
                  </a:r>
                  <a:r>
                    <a:rPr lang="en-US" sz="2400" i="1">
                      <a:solidFill>
                        <a:srgbClr val="0000FF"/>
                      </a:solidFill>
                      <a:latin typeface="Constantia" pitchFamily="18" charset="0"/>
                    </a:rPr>
                    <a:t>”</a:t>
                  </a:r>
                  <a:endParaRPr lang="ru-RU" sz="2400" i="1">
                    <a:solidFill>
                      <a:srgbClr val="0000FF"/>
                    </a:solidFill>
                    <a:latin typeface="Constantia" pitchFamily="18" charset="0"/>
                  </a:endParaRPr>
                </a:p>
              </p:txBody>
            </p:sp>
            <p:sp>
              <p:nvSpPr>
                <p:cNvPr id="122899" name="AutoShape 27"/>
                <p:cNvSpPr>
                  <a:spLocks noChangeArrowheads="1"/>
                </p:cNvSpPr>
                <p:nvPr/>
              </p:nvSpPr>
              <p:spPr bwMode="auto">
                <a:xfrm rot="-2700000">
                  <a:off x="2339975" y="5589588"/>
                  <a:ext cx="431800" cy="144462"/>
                </a:xfrm>
                <a:custGeom>
                  <a:avLst/>
                  <a:gdLst>
                    <a:gd name="T0" fmla="*/ 129420049 w 21600"/>
                    <a:gd name="T1" fmla="*/ 0 h 21600"/>
                    <a:gd name="T2" fmla="*/ 0 w 21600"/>
                    <a:gd name="T3" fmla="*/ 3230899 h 21600"/>
                    <a:gd name="T4" fmla="*/ 129420049 w 21600"/>
                    <a:gd name="T5" fmla="*/ 6461798 h 21600"/>
                    <a:gd name="T6" fmla="*/ 172560092 w 21600"/>
                    <a:gd name="T7" fmla="*/ 3230899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3375 w 21600"/>
                    <a:gd name="T13" fmla="*/ 5400 h 21600"/>
                    <a:gd name="T14" fmla="*/ 18900 w 21600"/>
                    <a:gd name="T15" fmla="*/ 162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6200" y="0"/>
                      </a:moveTo>
                      <a:lnTo>
                        <a:pt x="16200" y="5400"/>
                      </a:lnTo>
                      <a:lnTo>
                        <a:pt x="3375" y="5400"/>
                      </a:lnTo>
                      <a:lnTo>
                        <a:pt x="3375" y="16200"/>
                      </a:lnTo>
                      <a:lnTo>
                        <a:pt x="16200" y="16200"/>
                      </a:lnTo>
                      <a:lnTo>
                        <a:pt x="16200" y="21600"/>
                      </a:lnTo>
                      <a:lnTo>
                        <a:pt x="21600" y="10800"/>
                      </a:lnTo>
                      <a:close/>
                    </a:path>
                    <a:path w="21600" h="21600">
                      <a:moveTo>
                        <a:pt x="1350" y="5400"/>
                      </a:moveTo>
                      <a:lnTo>
                        <a:pt x="1350" y="16200"/>
                      </a:lnTo>
                      <a:lnTo>
                        <a:pt x="2700" y="16200"/>
                      </a:lnTo>
                      <a:lnTo>
                        <a:pt x="2700" y="5400"/>
                      </a:lnTo>
                      <a:close/>
                    </a:path>
                    <a:path w="21600" h="21600">
                      <a:moveTo>
                        <a:pt x="0" y="5400"/>
                      </a:moveTo>
                      <a:lnTo>
                        <a:pt x="0" y="16200"/>
                      </a:lnTo>
                      <a:lnTo>
                        <a:pt x="675" y="16200"/>
                      </a:lnTo>
                      <a:lnTo>
                        <a:pt x="675" y="540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2" name="Овал 41"/>
            <p:cNvSpPr/>
            <p:nvPr/>
          </p:nvSpPr>
          <p:spPr>
            <a:xfrm rot="1454562">
              <a:off x="1666853" y="2490774"/>
              <a:ext cx="285752" cy="2238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43" name="Овал 42"/>
            <p:cNvSpPr/>
            <p:nvPr/>
          </p:nvSpPr>
          <p:spPr>
            <a:xfrm rot="1454562">
              <a:off x="1658916" y="3667115"/>
              <a:ext cx="287339" cy="2222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122887" name="Rectangle 25"/>
          <p:cNvSpPr>
            <a:spLocks noChangeArrowheads="1"/>
          </p:cNvSpPr>
          <p:nvPr/>
        </p:nvSpPr>
        <p:spPr bwMode="auto">
          <a:xfrm>
            <a:off x="857250" y="5429250"/>
            <a:ext cx="71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rgbClr val="C00000"/>
                </a:solidFill>
                <a:latin typeface="Constantia" pitchFamily="18" charset="0"/>
              </a:rPr>
              <a:t>Ось</a:t>
            </a:r>
          </a:p>
        </p:txBody>
      </p:sp>
      <p:sp>
        <p:nvSpPr>
          <p:cNvPr id="122888" name="Rectangle 25"/>
          <p:cNvSpPr>
            <a:spLocks noChangeArrowheads="1"/>
          </p:cNvSpPr>
          <p:nvPr/>
        </p:nvSpPr>
        <p:spPr bwMode="auto">
          <a:xfrm>
            <a:off x="2085975" y="5205413"/>
            <a:ext cx="2152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chemeClr val="accent2"/>
                </a:solidFill>
                <a:latin typeface="Constantia" pitchFamily="18" charset="0"/>
              </a:rPr>
              <a:t>Оптическая ось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5" name="Group 40"/>
          <p:cNvGrpSpPr>
            <a:grpSpLocks/>
          </p:cNvGrpSpPr>
          <p:nvPr/>
        </p:nvGrpSpPr>
        <p:grpSpPr bwMode="auto">
          <a:xfrm>
            <a:off x="2890838" y="981075"/>
            <a:ext cx="3409950" cy="5424488"/>
            <a:chOff x="975" y="618"/>
            <a:chExt cx="2148" cy="3417"/>
          </a:xfrm>
        </p:grpSpPr>
        <p:pic>
          <p:nvPicPr>
            <p:cNvPr id="123915" name="Picture 3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198" y="1395"/>
              <a:ext cx="3417" cy="1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916" name="Rectangle 34"/>
            <p:cNvSpPr>
              <a:spLocks noChangeArrowheads="1"/>
            </p:cNvSpPr>
            <p:nvPr/>
          </p:nvSpPr>
          <p:spPr bwMode="auto">
            <a:xfrm>
              <a:off x="2291" y="1389"/>
              <a:ext cx="5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i="1">
                  <a:solidFill>
                    <a:srgbClr val="FF0000"/>
                  </a:solidFill>
                  <a:latin typeface="Constantia" pitchFamily="18" charset="0"/>
                </a:rPr>
                <a:t>“</a:t>
              </a:r>
              <a:r>
                <a:rPr lang="ru-RU" sz="3200" i="1">
                  <a:solidFill>
                    <a:srgbClr val="FF0000"/>
                  </a:solidFill>
                  <a:latin typeface="Times New Roman" pitchFamily="18" charset="0"/>
                </a:rPr>
                <a:t>о</a:t>
              </a:r>
              <a:r>
                <a:rPr lang="en-US" sz="2400" i="1">
                  <a:solidFill>
                    <a:srgbClr val="FF0000"/>
                  </a:solidFill>
                  <a:latin typeface="Constantia" pitchFamily="18" charset="0"/>
                </a:rPr>
                <a:t>”</a:t>
              </a:r>
              <a:r>
                <a:rPr lang="ru-RU" sz="2400" i="1">
                  <a:solidFill>
                    <a:srgbClr val="0000FF"/>
                  </a:solidFill>
                  <a:latin typeface="Constantia" pitchFamily="18" charset="0"/>
                </a:rPr>
                <a:t> </a:t>
              </a:r>
            </a:p>
          </p:txBody>
        </p:sp>
        <p:sp>
          <p:nvSpPr>
            <p:cNvPr id="123917" name="Rectangle 35"/>
            <p:cNvSpPr>
              <a:spLocks noChangeArrowheads="1"/>
            </p:cNvSpPr>
            <p:nvPr/>
          </p:nvSpPr>
          <p:spPr bwMode="auto">
            <a:xfrm>
              <a:off x="2336" y="2946"/>
              <a:ext cx="5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i="1">
                  <a:solidFill>
                    <a:srgbClr val="FF0000"/>
                  </a:solidFill>
                  <a:latin typeface="Constantia" pitchFamily="18" charset="0"/>
                </a:rPr>
                <a:t>“</a:t>
              </a:r>
              <a:r>
                <a:rPr lang="ru-RU" sz="3200" i="1">
                  <a:solidFill>
                    <a:srgbClr val="FF0000"/>
                  </a:solidFill>
                  <a:latin typeface="Times New Roman" pitchFamily="18" charset="0"/>
                </a:rPr>
                <a:t>о</a:t>
              </a:r>
              <a:r>
                <a:rPr lang="en-US" sz="2400" i="1">
                  <a:solidFill>
                    <a:srgbClr val="FF0000"/>
                  </a:solidFill>
                  <a:latin typeface="Constantia" pitchFamily="18" charset="0"/>
                </a:rPr>
                <a:t>”</a:t>
              </a:r>
              <a:r>
                <a:rPr lang="ru-RU" sz="2400" b="1" i="1">
                  <a:solidFill>
                    <a:srgbClr val="0000FF"/>
                  </a:solidFill>
                  <a:latin typeface="Constantia" pitchFamily="18" charset="0"/>
                </a:rPr>
                <a:t> </a:t>
              </a:r>
            </a:p>
          </p:txBody>
        </p:sp>
        <p:sp>
          <p:nvSpPr>
            <p:cNvPr id="123918" name="Rectangle 36"/>
            <p:cNvSpPr>
              <a:spLocks noChangeArrowheads="1"/>
            </p:cNvSpPr>
            <p:nvPr/>
          </p:nvSpPr>
          <p:spPr bwMode="auto">
            <a:xfrm>
              <a:off x="1565" y="1350"/>
              <a:ext cx="5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i="1">
                  <a:solidFill>
                    <a:srgbClr val="0000FF"/>
                  </a:solidFill>
                  <a:latin typeface="Constantia" pitchFamily="18" charset="0"/>
                </a:rPr>
                <a:t>“</a:t>
              </a:r>
              <a:r>
                <a:rPr lang="en-US" sz="3200" i="1">
                  <a:solidFill>
                    <a:srgbClr val="0000FF"/>
                  </a:solidFill>
                  <a:latin typeface="Times New Roman" pitchFamily="18" charset="0"/>
                </a:rPr>
                <a:t>e</a:t>
              </a:r>
              <a:r>
                <a:rPr lang="en-US" sz="2400" i="1">
                  <a:solidFill>
                    <a:srgbClr val="0000FF"/>
                  </a:solidFill>
                  <a:latin typeface="Constantia" pitchFamily="18" charset="0"/>
                </a:rPr>
                <a:t>”</a:t>
              </a:r>
              <a:r>
                <a:rPr lang="ru-RU" sz="2400" b="1" i="1">
                  <a:solidFill>
                    <a:srgbClr val="0000FF"/>
                  </a:solidFill>
                  <a:latin typeface="Constantia" pitchFamily="18" charset="0"/>
                </a:rPr>
                <a:t> </a:t>
              </a:r>
            </a:p>
          </p:txBody>
        </p:sp>
        <p:sp>
          <p:nvSpPr>
            <p:cNvPr id="123919" name="Rectangle 37"/>
            <p:cNvSpPr>
              <a:spLocks noChangeArrowheads="1"/>
            </p:cNvSpPr>
            <p:nvPr/>
          </p:nvSpPr>
          <p:spPr bwMode="auto">
            <a:xfrm>
              <a:off x="1559" y="2661"/>
              <a:ext cx="5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i="1">
                  <a:solidFill>
                    <a:srgbClr val="0000FF"/>
                  </a:solidFill>
                  <a:latin typeface="Constantia" pitchFamily="18" charset="0"/>
                </a:rPr>
                <a:t>“</a:t>
              </a:r>
              <a:r>
                <a:rPr lang="en-US" sz="3200" i="1">
                  <a:solidFill>
                    <a:srgbClr val="0000FF"/>
                  </a:solidFill>
                  <a:latin typeface="Times New Roman" pitchFamily="18" charset="0"/>
                </a:rPr>
                <a:t>e</a:t>
              </a:r>
              <a:r>
                <a:rPr lang="en-US" sz="2400" i="1">
                  <a:solidFill>
                    <a:srgbClr val="0000FF"/>
                  </a:solidFill>
                  <a:latin typeface="Constantia" pitchFamily="18" charset="0"/>
                </a:rPr>
                <a:t>”</a:t>
              </a:r>
              <a:r>
                <a:rPr lang="ru-RU" sz="2400" b="1" i="1">
                  <a:solidFill>
                    <a:srgbClr val="0000FF"/>
                  </a:solidFill>
                  <a:latin typeface="Constantia" pitchFamily="18" charset="0"/>
                </a:rPr>
                <a:t> </a:t>
              </a:r>
            </a:p>
          </p:txBody>
        </p:sp>
        <p:sp>
          <p:nvSpPr>
            <p:cNvPr id="123920" name="Rectangle 38"/>
            <p:cNvSpPr>
              <a:spLocks noChangeArrowheads="1"/>
            </p:cNvSpPr>
            <p:nvPr/>
          </p:nvSpPr>
          <p:spPr bwMode="auto">
            <a:xfrm>
              <a:off x="2669" y="2659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i="1">
                  <a:latin typeface="Times New Roman" pitchFamily="18" charset="0"/>
                </a:rPr>
                <a:t>O</a:t>
              </a:r>
              <a:r>
                <a:rPr lang="en-US" sz="2400" b="1" i="1">
                  <a:latin typeface="Times New Roman" pitchFamily="18" charset="0"/>
                  <a:sym typeface="Symbol" pitchFamily="18" charset="2"/>
                </a:rPr>
                <a:t></a:t>
              </a:r>
              <a:r>
                <a:rPr lang="ru-RU" sz="2400" b="1">
                  <a:solidFill>
                    <a:srgbClr val="0000FF"/>
                  </a:solidFill>
                  <a:latin typeface="Constantia" pitchFamily="18" charset="0"/>
                </a:rPr>
                <a:t> </a:t>
              </a:r>
            </a:p>
          </p:txBody>
        </p:sp>
        <p:sp>
          <p:nvSpPr>
            <p:cNvPr id="123921" name="Rectangle 39"/>
            <p:cNvSpPr>
              <a:spLocks noChangeArrowheads="1"/>
            </p:cNvSpPr>
            <p:nvPr/>
          </p:nvSpPr>
          <p:spPr bwMode="auto">
            <a:xfrm>
              <a:off x="2669" y="1661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 i="1">
                  <a:latin typeface="Times New Roman" pitchFamily="18" charset="0"/>
                </a:rPr>
                <a:t>O</a:t>
              </a:r>
              <a:endParaRPr lang="ru-RU" sz="2400" b="1">
                <a:latin typeface="Constantia" pitchFamily="18" charset="0"/>
              </a:endParaRPr>
            </a:p>
          </p:txBody>
        </p:sp>
      </p:grpSp>
      <p:sp>
        <p:nvSpPr>
          <p:cNvPr id="123906" name="Rectangle 41"/>
          <p:cNvSpPr>
            <a:spLocks noChangeArrowheads="1"/>
          </p:cNvSpPr>
          <p:nvPr/>
        </p:nvSpPr>
        <p:spPr bwMode="auto">
          <a:xfrm>
            <a:off x="323850" y="2852738"/>
            <a:ext cx="23764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chemeClr val="accent2"/>
                </a:solidFill>
                <a:latin typeface="Constantia" pitchFamily="18" charset="0"/>
              </a:rPr>
              <a:t>линейно </a:t>
            </a:r>
          </a:p>
          <a:p>
            <a:pPr algn="ctr"/>
            <a:r>
              <a:rPr lang="ru-RU" sz="2000" b="1" i="1">
                <a:solidFill>
                  <a:schemeClr val="accent2"/>
                </a:solidFill>
                <a:latin typeface="Constantia" pitchFamily="18" charset="0"/>
              </a:rPr>
              <a:t>поляризованный </a:t>
            </a:r>
          </a:p>
          <a:p>
            <a:pPr algn="ctr"/>
            <a:r>
              <a:rPr lang="ru-RU" sz="2000" b="1" i="1">
                <a:solidFill>
                  <a:schemeClr val="accent2"/>
                </a:solidFill>
                <a:latin typeface="Constantia" pitchFamily="18" charset="0"/>
              </a:rPr>
              <a:t>свет</a:t>
            </a:r>
          </a:p>
        </p:txBody>
      </p:sp>
      <p:sp>
        <p:nvSpPr>
          <p:cNvPr id="11269" name="Rectangle 42"/>
          <p:cNvSpPr>
            <a:spLocks noChangeArrowheads="1"/>
          </p:cNvSpPr>
          <p:nvPr/>
        </p:nvSpPr>
        <p:spPr bwMode="auto">
          <a:xfrm>
            <a:off x="6659563" y="2276475"/>
            <a:ext cx="23749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FF5050"/>
                </a:solidFill>
                <a:latin typeface="Constantia" pitchFamily="18" charset="0"/>
              </a:rPr>
              <a:t>эллиптически поляризованный </a:t>
            </a:r>
          </a:p>
          <a:p>
            <a:pPr algn="ctr"/>
            <a:r>
              <a:rPr lang="ru-RU" sz="2000" b="1" i="1">
                <a:solidFill>
                  <a:srgbClr val="FF5050"/>
                </a:solidFill>
                <a:latin typeface="Constantia" pitchFamily="18" charset="0"/>
              </a:rPr>
              <a:t>свет</a:t>
            </a:r>
          </a:p>
        </p:txBody>
      </p:sp>
      <p:sp>
        <p:nvSpPr>
          <p:cNvPr id="123908" name="Line 44"/>
          <p:cNvSpPr>
            <a:spLocks noChangeShapeType="1"/>
          </p:cNvSpPr>
          <p:nvPr/>
        </p:nvSpPr>
        <p:spPr bwMode="auto">
          <a:xfrm>
            <a:off x="6156325" y="1341438"/>
            <a:ext cx="0" cy="4751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09" name="Line 45"/>
          <p:cNvSpPr>
            <a:spLocks noChangeShapeType="1"/>
          </p:cNvSpPr>
          <p:nvPr/>
        </p:nvSpPr>
        <p:spPr bwMode="auto">
          <a:xfrm>
            <a:off x="5364163" y="2716213"/>
            <a:ext cx="12954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23910" name="Line 46"/>
          <p:cNvSpPr>
            <a:spLocks noChangeShapeType="1"/>
          </p:cNvSpPr>
          <p:nvPr/>
        </p:nvSpPr>
        <p:spPr bwMode="auto">
          <a:xfrm>
            <a:off x="5364163" y="4789488"/>
            <a:ext cx="12954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23911" name="Rectangle 47"/>
          <p:cNvSpPr>
            <a:spLocks noChangeArrowheads="1"/>
          </p:cNvSpPr>
          <p:nvPr/>
        </p:nvSpPr>
        <p:spPr bwMode="auto">
          <a:xfrm>
            <a:off x="5580063" y="3463925"/>
            <a:ext cx="244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chemeClr val="accent2"/>
                </a:solidFill>
                <a:latin typeface="Constantia" pitchFamily="18" charset="0"/>
              </a:rPr>
              <a:t>Оптическая ось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142852"/>
            <a:ext cx="850112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§4. Получение </a:t>
            </a:r>
            <a:r>
              <a:rPr lang="en-US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и </a:t>
            </a:r>
            <a:r>
              <a:rPr lang="en-US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анализ</a:t>
            </a:r>
            <a:r>
              <a:rPr lang="en-US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эллиптически </a:t>
            </a:r>
            <a:r>
              <a:rPr lang="en-US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поляризованного света.  Кристаллические пластинки “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  <a:sym typeface="Symbol"/>
              </a:rPr>
              <a:t>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/4” </a:t>
            </a:r>
            <a:r>
              <a:rPr lang="en-US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и </a:t>
            </a:r>
            <a:r>
              <a:rPr lang="en-US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 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“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  <a:sym typeface="Symbol"/>
              </a:rPr>
              <a:t></a:t>
            </a:r>
            <a:r>
              <a:rPr lang="ru-RU" sz="24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Constantia" pitchFamily="18" charset="0"/>
                <a:ea typeface="+mj-ea"/>
                <a:cs typeface="+mj-cs"/>
              </a:rPr>
              <a:t>/2” </a:t>
            </a:r>
          </a:p>
        </p:txBody>
      </p:sp>
      <p:sp>
        <p:nvSpPr>
          <p:cNvPr id="123913" name="Rectangle 17"/>
          <p:cNvSpPr>
            <a:spLocks noChangeArrowheads="1"/>
          </p:cNvSpPr>
          <p:nvPr/>
        </p:nvSpPr>
        <p:spPr bwMode="auto">
          <a:xfrm>
            <a:off x="428625" y="1000125"/>
            <a:ext cx="3157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152352" anchor="ctr">
            <a:spAutoFit/>
          </a:bodyPr>
          <a:lstStyle/>
          <a:p>
            <a:pPr eaLnBrk="0" hangingPunct="0"/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4.1. Построения Гюйгенса</a:t>
            </a:r>
          </a:p>
        </p:txBody>
      </p:sp>
      <p:sp>
        <p:nvSpPr>
          <p:cNvPr id="123914" name="Прямоугольник 17"/>
          <p:cNvSpPr>
            <a:spLocks noChangeArrowheads="1"/>
          </p:cNvSpPr>
          <p:nvPr/>
        </p:nvSpPr>
        <p:spPr bwMode="auto">
          <a:xfrm>
            <a:off x="4929188" y="1873250"/>
            <a:ext cx="1500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v</a:t>
            </a:r>
            <a:r>
              <a:rPr lang="en-US" sz="2400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”e”</a:t>
            </a:r>
            <a:r>
              <a:rPr lang="en-US" sz="24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en-US" sz="2400" i="1">
                <a:solidFill>
                  <a:srgbClr val="0000FF"/>
                </a:solidFill>
                <a:latin typeface="Bookman Old Style" pitchFamily="18" charset="0"/>
                <a:cs typeface="Times New Roman" pitchFamily="18" charset="0"/>
              </a:rPr>
              <a:t>v</a:t>
            </a:r>
            <a:r>
              <a:rPr lang="en-US" sz="2400" i="1" baseline="-25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”o”</a:t>
            </a:r>
            <a:endParaRPr lang="ru-RU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9" name="Text Box 12"/>
          <p:cNvSpPr txBox="1">
            <a:spLocks noChangeArrowheads="1"/>
          </p:cNvSpPr>
          <p:nvPr/>
        </p:nvSpPr>
        <p:spPr bwMode="auto">
          <a:xfrm>
            <a:off x="5715000" y="2924175"/>
            <a:ext cx="2643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</a:t>
            </a:r>
            <a:r>
              <a:rPr lang="en-US" sz="3200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= </a:t>
            </a:r>
            <a:r>
              <a:rPr lang="en-US" sz="3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n-US" sz="3200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3200" i="1" baseline="-25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e</a:t>
            </a:r>
            <a:r>
              <a:rPr lang="ru-RU" sz="3200" i="1" baseline="-25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3200"/>
              <a:t>–</a:t>
            </a:r>
            <a:r>
              <a:rPr lang="ru-RU" sz="3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3200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n</a:t>
            </a:r>
            <a:r>
              <a:rPr lang="en-US" sz="3200" i="1" baseline="-250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o</a:t>
            </a:r>
            <a:r>
              <a:rPr lang="en-US" sz="32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)</a:t>
            </a:r>
            <a:r>
              <a:rPr lang="en-US" sz="3200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h</a:t>
            </a:r>
            <a:endParaRPr lang="en-US" sz="3200">
              <a:sym typeface="Symbol" pitchFamily="18" charset="2"/>
            </a:endParaRPr>
          </a:p>
        </p:txBody>
      </p:sp>
      <p:sp>
        <p:nvSpPr>
          <p:cNvPr id="95240" name="Text Box 18"/>
          <p:cNvSpPr txBox="1">
            <a:spLocks noChangeArrowheads="1"/>
          </p:cNvSpPr>
          <p:nvPr/>
        </p:nvSpPr>
        <p:spPr bwMode="auto">
          <a:xfrm>
            <a:off x="4214813" y="4437063"/>
            <a:ext cx="4389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ru-RU" sz="32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1)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 </a:t>
            </a:r>
            <a:r>
              <a:rPr lang="en-US" sz="32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 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/4</a:t>
            </a:r>
            <a:r>
              <a:rPr lang="en-US" sz="32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    </a:t>
            </a:r>
            <a:r>
              <a:rPr lang="en-US" sz="32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</a:t>
            </a:r>
            <a:r>
              <a:rPr lang="ru-RU" sz="32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en-US" sz="32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32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/2</a:t>
            </a: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285750" y="214313"/>
            <a:ext cx="5307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152352" anchor="ctr">
            <a:spAutoFit/>
          </a:bodyPr>
          <a:lstStyle/>
          <a:p>
            <a:pPr eaLnBrk="0" hangingPunct="0"/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4.2. Кристаллические пластинки 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/4”</a:t>
            </a:r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 и 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/2”</a:t>
            </a:r>
            <a:endParaRPr lang="ru-RU" b="1">
              <a:solidFill>
                <a:srgbClr val="8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214813" y="5630863"/>
            <a:ext cx="4389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ru-RU" sz="32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2)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 </a:t>
            </a:r>
            <a:r>
              <a:rPr lang="en-US" sz="32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 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/2</a:t>
            </a:r>
            <a:r>
              <a:rPr lang="en-US" sz="32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  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    </a:t>
            </a:r>
            <a:r>
              <a:rPr lang="en-US" sz="32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</a:t>
            </a:r>
            <a:r>
              <a:rPr lang="ru-RU" sz="32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en-US" sz="32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32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sz="32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grpSp>
        <p:nvGrpSpPr>
          <p:cNvPr id="95243" name="Группа 12"/>
          <p:cNvGrpSpPr>
            <a:grpSpLocks/>
          </p:cNvGrpSpPr>
          <p:nvPr/>
        </p:nvGrpSpPr>
        <p:grpSpPr bwMode="auto">
          <a:xfrm>
            <a:off x="5357813" y="908050"/>
            <a:ext cx="3429000" cy="1182688"/>
            <a:chOff x="5357818" y="908050"/>
            <a:chExt cx="3429024" cy="1182390"/>
          </a:xfrm>
        </p:grpSpPr>
        <p:sp>
          <p:nvSpPr>
            <p:cNvPr id="95257" name="Text Box 6"/>
            <p:cNvSpPr txBox="1">
              <a:spLocks noChangeArrowheads="1"/>
            </p:cNvSpPr>
            <p:nvPr/>
          </p:nvSpPr>
          <p:spPr bwMode="auto">
            <a:xfrm>
              <a:off x="5357818" y="1628775"/>
              <a:ext cx="34290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r>
                <a:rPr lang="en-US" sz="2400" i="1" baseline="50000">
                  <a:solidFill>
                    <a:srgbClr val="000000"/>
                  </a:solidFill>
                  <a:latin typeface="Times New Roman" pitchFamily="18" charset="0"/>
                </a:rPr>
                <a:t>”e”</a:t>
              </a: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</a:rPr>
                <a:t> (</a:t>
              </a: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</a:t>
              </a: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 = </a:t>
              </a: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r>
                <a:rPr lang="en-US" sz="2400" i="1" baseline="-25000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r>
                <a:rPr lang="en-US" sz="2400" baseline="-25000">
                  <a:solidFill>
                    <a:srgbClr val="000000"/>
                  </a:solidFill>
                  <a:latin typeface="Times New Roman" pitchFamily="18" charset="0"/>
                </a:rPr>
                <a:t>0 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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cos(</a:t>
              </a: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</a:t>
              </a: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</a:t>
              </a: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 – </a:t>
              </a: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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ru-RU" sz="2400"/>
            </a:p>
          </p:txBody>
        </p:sp>
        <p:sp>
          <p:nvSpPr>
            <p:cNvPr id="95258" name="Text Box 7"/>
            <p:cNvSpPr txBox="1">
              <a:spLocks noChangeArrowheads="1"/>
            </p:cNvSpPr>
            <p:nvPr/>
          </p:nvSpPr>
          <p:spPr bwMode="auto">
            <a:xfrm>
              <a:off x="5357818" y="908050"/>
              <a:ext cx="335758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r>
                <a:rPr lang="en-US" sz="2400" i="1" baseline="50000">
                  <a:solidFill>
                    <a:srgbClr val="000000"/>
                  </a:solidFill>
                  <a:latin typeface="Times New Roman" pitchFamily="18" charset="0"/>
                </a:rPr>
                <a:t>”o”</a:t>
              </a: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</a:t>
              </a:r>
              <a:r>
                <a:rPr lang="ru-RU" sz="2400">
                  <a:solidFill>
                    <a:srgbClr val="000000"/>
                  </a:solidFill>
                  <a:latin typeface="Times New Roman" pitchFamily="18" charset="0"/>
                </a:rPr>
                <a:t>) 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= </a:t>
              </a: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r>
                <a:rPr lang="en-US" sz="2400" i="1" baseline="-2500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r>
                <a:rPr lang="en-US" sz="2400" baseline="-25000">
                  <a:solidFill>
                    <a:srgbClr val="000000"/>
                  </a:solidFill>
                  <a:latin typeface="Times New Roman" pitchFamily="18" charset="0"/>
                </a:rPr>
                <a:t>0 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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cos</a:t>
              </a: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</a:t>
              </a: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</a:t>
              </a:r>
              <a:endParaRPr lang="ru-RU" sz="240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endParaRPr>
            </a:p>
          </p:txBody>
        </p:sp>
      </p:grpSp>
      <p:cxnSp>
        <p:nvCxnSpPr>
          <p:cNvPr id="16" name="Прямая со стрелкой 15"/>
          <p:cNvCxnSpPr/>
          <p:nvPr/>
        </p:nvCxnSpPr>
        <p:spPr>
          <a:xfrm>
            <a:off x="5286375" y="3000375"/>
            <a:ext cx="357188" cy="214313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245" name="Text Box 7"/>
          <p:cNvSpPr txBox="1">
            <a:spLocks noChangeArrowheads="1"/>
          </p:cNvSpPr>
          <p:nvPr/>
        </p:nvSpPr>
        <p:spPr bwMode="auto">
          <a:xfrm>
            <a:off x="1400175" y="6443663"/>
            <a:ext cx="2071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i="1" baseline="50000">
                <a:solidFill>
                  <a:srgbClr val="000000"/>
                </a:solidFill>
                <a:latin typeface="Times New Roman" pitchFamily="18" charset="0"/>
              </a:rPr>
              <a:t>”</a:t>
            </a:r>
            <a:r>
              <a:rPr lang="ru-RU" i="1" baseline="50000">
                <a:solidFill>
                  <a:srgbClr val="000000"/>
                </a:solidFill>
                <a:latin typeface="Times New Roman" pitchFamily="18" charset="0"/>
              </a:rPr>
              <a:t>е</a:t>
            </a:r>
            <a:r>
              <a:rPr lang="en-US" i="1" baseline="50000">
                <a:solidFill>
                  <a:srgbClr val="000000"/>
                </a:solidFill>
                <a:latin typeface="Times New Roman" pitchFamily="18" charset="0"/>
              </a:rPr>
              <a:t>”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)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=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US" baseline="-25000">
                <a:solidFill>
                  <a:srgbClr val="000000"/>
                </a:solidFill>
                <a:latin typeface="Times New Roman" pitchFamily="18" charset="0"/>
              </a:rPr>
              <a:t>0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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cos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ru-RU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 rot="10800000">
            <a:off x="71438" y="2286000"/>
            <a:ext cx="428625" cy="37861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95247" name="Группа 25"/>
          <p:cNvGrpSpPr>
            <a:grpSpLocks/>
          </p:cNvGrpSpPr>
          <p:nvPr/>
        </p:nvGrpSpPr>
        <p:grpSpPr bwMode="auto">
          <a:xfrm>
            <a:off x="636588" y="981075"/>
            <a:ext cx="3232150" cy="5400675"/>
            <a:chOff x="636588" y="981075"/>
            <a:chExt cx="3232150" cy="5400675"/>
          </a:xfrm>
        </p:grpSpPr>
        <p:pic>
          <p:nvPicPr>
            <p:cNvPr id="95253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6588" y="981075"/>
              <a:ext cx="3232150" cy="540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254" name="Text Box 20"/>
            <p:cNvSpPr txBox="1">
              <a:spLocks noChangeArrowheads="1"/>
            </p:cNvSpPr>
            <p:nvPr/>
          </p:nvSpPr>
          <p:spPr bwMode="auto">
            <a:xfrm>
              <a:off x="1331913" y="5318125"/>
              <a:ext cx="431800" cy="579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>
                  <a:solidFill>
                    <a:srgbClr val="000000"/>
                  </a:solidFill>
                  <a:latin typeface="Times New Roman" pitchFamily="18" charset="0"/>
                  <a:sym typeface="Symbol" pitchFamily="18" charset="2"/>
                </a:rPr>
                <a:t>0</a:t>
              </a:r>
              <a:endParaRPr lang="en-US" sz="3200">
                <a:sym typeface="Symbol" pitchFamily="18" charset="2"/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1903413" y="5483225"/>
              <a:ext cx="588962" cy="41433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95236" name="Object 4"/>
            <p:cNvGraphicFramePr>
              <a:graphicFrameLocks noChangeAspect="1"/>
            </p:cNvGraphicFramePr>
            <p:nvPr/>
          </p:nvGraphicFramePr>
          <p:xfrm>
            <a:off x="2034435" y="5473939"/>
            <a:ext cx="447442" cy="409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3" imgW="253800" imgH="228600" progId="Equation.3">
                    <p:embed/>
                  </p:oleObj>
                </mc:Choice>
                <mc:Fallback>
                  <p:oleObj name="Формула" r:id="rId3" imgW="253800" imgH="228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4435" y="5473939"/>
                          <a:ext cx="447442" cy="40959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Скругленный прямоугольник 23"/>
            <p:cNvSpPr/>
            <p:nvPr/>
          </p:nvSpPr>
          <p:spPr>
            <a:xfrm>
              <a:off x="982663" y="4714875"/>
              <a:ext cx="642937" cy="42862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95237" name="Object 5"/>
            <p:cNvGraphicFramePr>
              <a:graphicFrameLocks noChangeAspect="1"/>
            </p:cNvGraphicFramePr>
            <p:nvPr/>
          </p:nvGraphicFramePr>
          <p:xfrm>
            <a:off x="1054471" y="4811713"/>
            <a:ext cx="525462" cy="481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5" imgW="253800" imgH="228600" progId="Equation.3">
                    <p:embed/>
                  </p:oleObj>
                </mc:Choice>
                <mc:Fallback>
                  <p:oleObj name="Формула" r:id="rId5" imgW="253800" imgH="2286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4471" y="4811713"/>
                          <a:ext cx="525462" cy="48101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5248" name="Rectangle 26"/>
          <p:cNvSpPr>
            <a:spLocks noChangeArrowheads="1"/>
          </p:cNvSpPr>
          <p:nvPr/>
        </p:nvSpPr>
        <p:spPr bwMode="auto">
          <a:xfrm>
            <a:off x="0" y="3571875"/>
            <a:ext cx="1862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chemeClr val="accent2"/>
                </a:solidFill>
                <a:latin typeface="Constantia" pitchFamily="18" charset="0"/>
              </a:rPr>
              <a:t>Оптическая ось</a:t>
            </a:r>
          </a:p>
        </p:txBody>
      </p:sp>
      <p:sp>
        <p:nvSpPr>
          <p:cNvPr id="95249" name="Rectangle 26"/>
          <p:cNvSpPr>
            <a:spLocks noChangeArrowheads="1"/>
          </p:cNvSpPr>
          <p:nvPr/>
        </p:nvSpPr>
        <p:spPr bwMode="auto">
          <a:xfrm>
            <a:off x="571500" y="785813"/>
            <a:ext cx="1862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chemeClr val="accent2"/>
                </a:solidFill>
                <a:latin typeface="Constantia" pitchFamily="18" charset="0"/>
              </a:rPr>
              <a:t>Оптическая ось</a:t>
            </a:r>
          </a:p>
        </p:txBody>
      </p:sp>
      <p:sp>
        <p:nvSpPr>
          <p:cNvPr id="95250" name="Text Box 7"/>
          <p:cNvSpPr txBox="1">
            <a:spLocks noChangeArrowheads="1"/>
          </p:cNvSpPr>
          <p:nvPr/>
        </p:nvSpPr>
        <p:spPr bwMode="auto">
          <a:xfrm>
            <a:off x="57150" y="6040438"/>
            <a:ext cx="13573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00FF"/>
                </a:solidFill>
                <a:latin typeface="Times New Roman" pitchFamily="18" charset="0"/>
              </a:rPr>
              <a:t>“</a:t>
            </a:r>
            <a:r>
              <a:rPr lang="ru-RU" i="1">
                <a:solidFill>
                  <a:srgbClr val="0000FF"/>
                </a:solidFill>
                <a:latin typeface="Times New Roman" pitchFamily="18" charset="0"/>
              </a:rPr>
              <a:t>На входе</a:t>
            </a:r>
            <a:r>
              <a:rPr lang="en-US" i="1">
                <a:solidFill>
                  <a:srgbClr val="0000FF"/>
                </a:solidFill>
                <a:latin typeface="Times New Roman" pitchFamily="18" charset="0"/>
              </a:rPr>
              <a:t>”</a:t>
            </a:r>
            <a:r>
              <a:rPr lang="ru-RU" i="1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i="1">
              <a:solidFill>
                <a:srgbClr val="0000FF"/>
              </a:solidFill>
              <a:latin typeface="Times New Roman" pitchFamily="18" charset="0"/>
            </a:endParaRPr>
          </a:p>
          <a:p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ru-RU" i="1">
                <a:solidFill>
                  <a:srgbClr val="0000FF"/>
                </a:solidFill>
                <a:latin typeface="Times New Roman" pitchFamily="18" charset="0"/>
              </a:rPr>
              <a:t>х</a:t>
            </a:r>
            <a:r>
              <a:rPr lang="en-US" i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i="1">
                <a:solidFill>
                  <a:srgbClr val="0000FF"/>
                </a:solidFill>
                <a:latin typeface="Times New Roman" pitchFamily="18" charset="0"/>
              </a:rPr>
              <a:t>=</a:t>
            </a:r>
            <a:r>
              <a:rPr lang="en-US" i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0) </a:t>
            </a:r>
            <a:r>
              <a:rPr lang="ru-RU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ru-RU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5251" name="Text Box 7"/>
          <p:cNvSpPr txBox="1">
            <a:spLocks noChangeArrowheads="1"/>
          </p:cNvSpPr>
          <p:nvPr/>
        </p:nvSpPr>
        <p:spPr bwMode="auto">
          <a:xfrm>
            <a:off x="1400175" y="6130925"/>
            <a:ext cx="207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i="1" baseline="50000">
                <a:solidFill>
                  <a:srgbClr val="000000"/>
                </a:solidFill>
                <a:latin typeface="Times New Roman" pitchFamily="18" charset="0"/>
              </a:rPr>
              <a:t>”o”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)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=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US" baseline="-25000">
                <a:solidFill>
                  <a:srgbClr val="000000"/>
                </a:solidFill>
                <a:latin typeface="Times New Roman" pitchFamily="18" charset="0"/>
              </a:rPr>
              <a:t>0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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cos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endParaRPr lang="ru-RU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95252" name="Text Box 7"/>
          <p:cNvSpPr txBox="1">
            <a:spLocks noChangeArrowheads="1"/>
          </p:cNvSpPr>
          <p:nvPr/>
        </p:nvSpPr>
        <p:spPr bwMode="auto">
          <a:xfrm>
            <a:off x="2571750" y="1219200"/>
            <a:ext cx="2500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rgbClr val="0000FF"/>
                </a:solidFill>
                <a:latin typeface="Times New Roman" pitchFamily="18" charset="0"/>
              </a:rPr>
              <a:t>На выходе </a:t>
            </a:r>
            <a:r>
              <a:rPr lang="ru-RU" sz="240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ru-RU" sz="2400" i="1">
                <a:solidFill>
                  <a:srgbClr val="0000FF"/>
                </a:solidFill>
                <a:latin typeface="Times New Roman" pitchFamily="18" charset="0"/>
              </a:rPr>
              <a:t>х=</a:t>
            </a:r>
            <a:r>
              <a:rPr lang="en-US" sz="2400" i="1">
                <a:solidFill>
                  <a:srgbClr val="0000FF"/>
                </a:solidFill>
                <a:latin typeface="Times New Roman" pitchFamily="18" charset="0"/>
              </a:rPr>
              <a:t>h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) </a:t>
            </a:r>
            <a:r>
              <a:rPr lang="ru-RU" sz="240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ru-RU" sz="240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95238" name="Object 6"/>
          <p:cNvGraphicFramePr>
            <a:graphicFrameLocks noChangeAspect="1"/>
          </p:cNvGraphicFramePr>
          <p:nvPr/>
        </p:nvGraphicFramePr>
        <p:xfrm>
          <a:off x="3643313" y="2286000"/>
          <a:ext cx="146367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660240" imgH="393480" progId="Equation.3">
                  <p:embed/>
                </p:oleObj>
              </mc:Choice>
              <mc:Fallback>
                <p:oleObj name="Формула" r:id="rId6" imgW="66024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2286000"/>
                        <a:ext cx="1463675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ext Box 18"/>
          <p:cNvSpPr txBox="1">
            <a:spLocks noChangeArrowheads="1"/>
          </p:cNvSpPr>
          <p:nvPr/>
        </p:nvSpPr>
        <p:spPr bwMode="auto">
          <a:xfrm>
            <a:off x="285750" y="857250"/>
            <a:ext cx="4389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ru-RU" sz="32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1)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 </a:t>
            </a:r>
            <a:r>
              <a:rPr lang="en-US" sz="32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 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/4</a:t>
            </a:r>
            <a:r>
              <a:rPr lang="en-US" sz="32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  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    </a:t>
            </a:r>
            <a:r>
              <a:rPr lang="en-US" sz="32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</a:t>
            </a:r>
            <a:r>
              <a:rPr lang="ru-RU" sz="32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en-US" sz="32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32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/2</a:t>
            </a:r>
          </a:p>
        </p:txBody>
      </p:sp>
      <p:sp>
        <p:nvSpPr>
          <p:cNvPr id="125954" name="Rectangle 9"/>
          <p:cNvSpPr>
            <a:spLocks noChangeArrowheads="1"/>
          </p:cNvSpPr>
          <p:nvPr/>
        </p:nvSpPr>
        <p:spPr bwMode="auto">
          <a:xfrm>
            <a:off x="285750" y="214313"/>
            <a:ext cx="53070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152352" anchor="ctr">
            <a:spAutoFit/>
          </a:bodyPr>
          <a:lstStyle/>
          <a:p>
            <a:pPr eaLnBrk="0" hangingPunct="0"/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4.2. Кристаллические пластинки 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/4”</a:t>
            </a:r>
            <a:r>
              <a:rPr lang="ru-RU" b="1">
                <a:solidFill>
                  <a:srgbClr val="800000"/>
                </a:solidFill>
                <a:cs typeface="Times New Roman" pitchFamily="18" charset="0"/>
              </a:rPr>
              <a:t> и 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b="1" i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/2”</a:t>
            </a:r>
            <a:endParaRPr lang="ru-RU" b="1">
              <a:solidFill>
                <a:srgbClr val="8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5955" name="Text Box 18"/>
          <p:cNvSpPr txBox="1">
            <a:spLocks noChangeArrowheads="1"/>
          </p:cNvSpPr>
          <p:nvPr/>
        </p:nvSpPr>
        <p:spPr bwMode="auto">
          <a:xfrm>
            <a:off x="285750" y="1428750"/>
            <a:ext cx="4389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Symbol" pitchFamily="18" charset="2"/>
              <a:buNone/>
            </a:pPr>
            <a:r>
              <a:rPr lang="ru-RU" sz="32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2)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 </a:t>
            </a:r>
            <a:r>
              <a:rPr lang="en-US" sz="32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 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/2</a:t>
            </a:r>
            <a:r>
              <a:rPr lang="en-US" sz="32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  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    </a:t>
            </a:r>
            <a:r>
              <a:rPr lang="en-US" sz="32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</a:t>
            </a:r>
            <a:r>
              <a:rPr lang="ru-RU" sz="32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en-US" sz="32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32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sz="3200" i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</a:p>
        </p:txBody>
      </p:sp>
      <p:pic>
        <p:nvPicPr>
          <p:cNvPr id="12595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143125"/>
            <a:ext cx="8462963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7" name="Rectangle 9"/>
          <p:cNvSpPr>
            <a:spLocks noChangeArrowheads="1"/>
          </p:cNvSpPr>
          <p:nvPr/>
        </p:nvSpPr>
        <p:spPr bwMode="auto">
          <a:xfrm>
            <a:off x="7000875" y="1785938"/>
            <a:ext cx="10620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152352" anchor="ctr">
            <a:spAutoFit/>
          </a:bodyPr>
          <a:lstStyle/>
          <a:p>
            <a:pPr eaLnBrk="0" hangingPunct="0"/>
            <a:r>
              <a:rPr lang="ru-RU" sz="2400" b="1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Доска</a:t>
            </a:r>
            <a:endParaRPr lang="ru-RU" sz="2400" b="1">
              <a:solidFill>
                <a:srgbClr val="FF0000"/>
              </a:solidFill>
              <a:latin typeface="Cambria" pitchFamily="18" charset="0"/>
              <a:ea typeface="Cambria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5715000" y="3357563"/>
            <a:ext cx="342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i="1" baseline="50000">
                <a:solidFill>
                  <a:srgbClr val="000000"/>
                </a:solidFill>
                <a:latin typeface="Times New Roman" pitchFamily="18" charset="0"/>
              </a:rPr>
              <a:t>”e”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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US" baseline="-25000">
                <a:solidFill>
                  <a:srgbClr val="000000"/>
                </a:solidFill>
                <a:latin typeface="Times New Roman" pitchFamily="18" charset="0"/>
              </a:rPr>
              <a:t>0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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cos(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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 –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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/2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) =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                                = E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y</a:t>
            </a:r>
            <a:r>
              <a:rPr lang="en-US" baseline="-25000">
                <a:solidFill>
                  <a:srgbClr val="000000"/>
                </a:solidFill>
                <a:latin typeface="Times New Roman" pitchFamily="18" charset="0"/>
              </a:rPr>
              <a:t>0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sin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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) </a:t>
            </a:r>
            <a:endParaRPr lang="ru-RU"/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5737225" y="2857500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i="1" baseline="50000">
                <a:solidFill>
                  <a:srgbClr val="000000"/>
                </a:solidFill>
                <a:latin typeface="Times New Roman" pitchFamily="18" charset="0"/>
              </a:rPr>
              <a:t>”o”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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)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= 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i="1" baseline="-25000">
                <a:solidFill>
                  <a:srgbClr val="000000"/>
                </a:solidFill>
                <a:latin typeface="Times New Roman" pitchFamily="18" charset="0"/>
              </a:rPr>
              <a:t>z</a:t>
            </a:r>
            <a:r>
              <a:rPr lang="en-US" baseline="-25000">
                <a:solidFill>
                  <a:srgbClr val="000000"/>
                </a:solidFill>
                <a:latin typeface="Times New Roman" pitchFamily="18" charset="0"/>
              </a:rPr>
              <a:t>0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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cos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</a:t>
            </a:r>
            <a:endParaRPr lang="ru-RU">
              <a:solidFill>
                <a:srgbClr val="000000"/>
              </a:solidFill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125960" name="Rectangle 9"/>
          <p:cNvSpPr>
            <a:spLocks noChangeArrowheads="1"/>
          </p:cNvSpPr>
          <p:nvPr/>
        </p:nvSpPr>
        <p:spPr bwMode="auto">
          <a:xfrm>
            <a:off x="4803775" y="2643188"/>
            <a:ext cx="911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152352" anchor="ctr">
            <a:spAutoFit/>
          </a:bodyPr>
          <a:lstStyle/>
          <a:p>
            <a:pPr eaLnBrk="0" hangingPunct="0"/>
            <a:r>
              <a:rPr lang="ru-RU" i="1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Эллипс</a:t>
            </a:r>
          </a:p>
        </p:txBody>
      </p:sp>
      <p:sp>
        <p:nvSpPr>
          <p:cNvPr id="14" name="Левая фигурная скобка 13"/>
          <p:cNvSpPr/>
          <p:nvPr/>
        </p:nvSpPr>
        <p:spPr>
          <a:xfrm>
            <a:off x="5624513" y="2857500"/>
            <a:ext cx="285750" cy="914400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5962" name="Rectangle 9"/>
          <p:cNvSpPr>
            <a:spLocks noChangeArrowheads="1"/>
          </p:cNvSpPr>
          <p:nvPr/>
        </p:nvSpPr>
        <p:spPr bwMode="auto">
          <a:xfrm>
            <a:off x="4714875" y="5429250"/>
            <a:ext cx="3641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152352" bIns="152352" anchor="ctr">
            <a:spAutoFit/>
          </a:bodyPr>
          <a:lstStyle/>
          <a:p>
            <a:pPr eaLnBrk="0" hangingPunct="0"/>
            <a:r>
              <a:rPr lang="ru-RU" i="1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Symbol" pitchFamily="18" charset="2"/>
              </a:rPr>
              <a:t>Поворот плоскости поляризации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0" name="Object 13"/>
          <p:cNvGraphicFramePr>
            <a:graphicFrameLocks noChangeAspect="1"/>
          </p:cNvGraphicFramePr>
          <p:nvPr/>
        </p:nvGraphicFramePr>
        <p:xfrm>
          <a:off x="4981575" y="4194175"/>
          <a:ext cx="15557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634680" imgH="393480" progId="Equation.3">
                  <p:embed/>
                </p:oleObj>
              </mc:Choice>
              <mc:Fallback>
                <p:oleObj name="Формула" r:id="rId2" imgW="634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575" y="4194175"/>
                        <a:ext cx="1555750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2" name="Rectangle 188"/>
          <p:cNvSpPr>
            <a:spLocks noChangeArrowheads="1"/>
          </p:cNvSpPr>
          <p:nvPr/>
        </p:nvSpPr>
        <p:spPr bwMode="auto">
          <a:xfrm>
            <a:off x="0" y="150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9333" name="Rectangle 189"/>
          <p:cNvSpPr>
            <a:spLocks noChangeArrowheads="1"/>
          </p:cNvSpPr>
          <p:nvPr/>
        </p:nvSpPr>
        <p:spPr bwMode="auto">
          <a:xfrm>
            <a:off x="0" y="1936750"/>
            <a:ext cx="1098550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/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	</a:t>
            </a:r>
            <a:endParaRPr lang="ru-RU">
              <a:cs typeface="Times New Roman" pitchFamily="18" charset="0"/>
            </a:endParaRPr>
          </a:p>
        </p:txBody>
      </p:sp>
      <p:sp>
        <p:nvSpPr>
          <p:cNvPr id="99334" name="Rectangle 208"/>
          <p:cNvSpPr>
            <a:spLocks noChangeArrowheads="1"/>
          </p:cNvSpPr>
          <p:nvPr/>
        </p:nvSpPr>
        <p:spPr bwMode="auto">
          <a:xfrm>
            <a:off x="2476500" y="762000"/>
            <a:ext cx="10985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152352" anchor="ctr">
            <a:spAutoFit/>
          </a:bodyPr>
          <a:lstStyle/>
          <a:p>
            <a:r>
              <a:rPr lang="ru-RU" sz="1200" b="1">
                <a:solidFill>
                  <a:srgbClr val="800000"/>
                </a:solidFill>
              </a:rPr>
              <a:t>1-й порядок</a:t>
            </a:r>
          </a:p>
        </p:txBody>
      </p:sp>
      <p:sp>
        <p:nvSpPr>
          <p:cNvPr id="19" name="Штриховая стрелка вправо 18"/>
          <p:cNvSpPr/>
          <p:nvPr/>
        </p:nvSpPr>
        <p:spPr>
          <a:xfrm rot="5400000" flipV="1">
            <a:off x="5600700" y="2360613"/>
            <a:ext cx="444500" cy="279400"/>
          </a:xfrm>
          <a:prstGeom prst="stripedRightArrow">
            <a:avLst/>
          </a:prstGeom>
          <a:solidFill>
            <a:schemeClr val="accent1">
              <a:lumMod val="75000"/>
              <a:alpha val="62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99336" name="Picture 6" descr="Спектры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357313"/>
            <a:ext cx="85010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7" name="Прямоугольник 21"/>
          <p:cNvSpPr>
            <a:spLocks noChangeArrowheads="1"/>
          </p:cNvSpPr>
          <p:nvPr/>
        </p:nvSpPr>
        <p:spPr bwMode="auto">
          <a:xfrm>
            <a:off x="2500313" y="214313"/>
            <a:ext cx="3671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i="1">
                <a:solidFill>
                  <a:srgbClr val="0000FF"/>
                </a:solidFill>
                <a:latin typeface="Constantia" pitchFamily="18" charset="0"/>
              </a:rPr>
              <a:t>Спектр ртутной лампы</a:t>
            </a:r>
          </a:p>
        </p:txBody>
      </p:sp>
      <p:pic>
        <p:nvPicPr>
          <p:cNvPr id="99338" name="Picture 7" descr="Спектры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1938" y="2805113"/>
            <a:ext cx="861218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Штриховая стрелка вправо 23"/>
          <p:cNvSpPr/>
          <p:nvPr/>
        </p:nvSpPr>
        <p:spPr>
          <a:xfrm rot="5400000" flipV="1">
            <a:off x="8106569" y="2367756"/>
            <a:ext cx="444500" cy="280988"/>
          </a:xfrm>
          <a:prstGeom prst="stripedRightArrow">
            <a:avLst/>
          </a:prstGeom>
          <a:solidFill>
            <a:schemeClr val="accent1">
              <a:lumMod val="75000"/>
              <a:alpha val="62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6" name="Левая фигурная скобка 25"/>
          <p:cNvSpPr/>
          <p:nvPr/>
        </p:nvSpPr>
        <p:spPr>
          <a:xfrm rot="5400000">
            <a:off x="5103813" y="595313"/>
            <a:ext cx="214312" cy="1262062"/>
          </a:xfrm>
          <a:prstGeom prst="leftBrace">
            <a:avLst>
              <a:gd name="adj1" fmla="val 48232"/>
              <a:gd name="adj2" fmla="val 4962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" name="Левая фигурная скобка 26"/>
          <p:cNvSpPr/>
          <p:nvPr/>
        </p:nvSpPr>
        <p:spPr>
          <a:xfrm rot="5400000">
            <a:off x="7298532" y="273844"/>
            <a:ext cx="214312" cy="1905000"/>
          </a:xfrm>
          <a:prstGeom prst="leftBrace">
            <a:avLst>
              <a:gd name="adj1" fmla="val 48232"/>
              <a:gd name="adj2" fmla="val 4962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8" name="Левая фигурная скобка 27"/>
          <p:cNvSpPr/>
          <p:nvPr/>
        </p:nvSpPr>
        <p:spPr>
          <a:xfrm rot="5400000">
            <a:off x="2905126" y="904875"/>
            <a:ext cx="214312" cy="642937"/>
          </a:xfrm>
          <a:prstGeom prst="leftBrace">
            <a:avLst>
              <a:gd name="adj1" fmla="val 48232"/>
              <a:gd name="adj2" fmla="val 4962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9343" name="Rectangle 208"/>
          <p:cNvSpPr>
            <a:spLocks noChangeArrowheads="1"/>
          </p:cNvSpPr>
          <p:nvPr/>
        </p:nvSpPr>
        <p:spPr bwMode="auto">
          <a:xfrm>
            <a:off x="4643438" y="762000"/>
            <a:ext cx="10985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152352" anchor="ctr">
            <a:spAutoFit/>
          </a:bodyPr>
          <a:lstStyle/>
          <a:p>
            <a:r>
              <a:rPr lang="ru-RU" sz="1200" b="1">
                <a:solidFill>
                  <a:srgbClr val="800000"/>
                </a:solidFill>
              </a:rPr>
              <a:t>2-й порядок</a:t>
            </a:r>
          </a:p>
        </p:txBody>
      </p:sp>
      <p:sp>
        <p:nvSpPr>
          <p:cNvPr id="99344" name="Rectangle 208"/>
          <p:cNvSpPr>
            <a:spLocks noChangeArrowheads="1"/>
          </p:cNvSpPr>
          <p:nvPr/>
        </p:nvSpPr>
        <p:spPr bwMode="auto">
          <a:xfrm>
            <a:off x="6831013" y="762000"/>
            <a:ext cx="10985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52352" bIns="152352" anchor="ctr">
            <a:spAutoFit/>
          </a:bodyPr>
          <a:lstStyle/>
          <a:p>
            <a:r>
              <a:rPr lang="ru-RU" sz="1200" b="1">
                <a:solidFill>
                  <a:srgbClr val="800000"/>
                </a:solidFill>
              </a:rPr>
              <a:t>3-й порядок</a:t>
            </a:r>
          </a:p>
        </p:txBody>
      </p:sp>
      <p:graphicFrame>
        <p:nvGraphicFramePr>
          <p:cNvPr id="99331" name="Object 3"/>
          <p:cNvGraphicFramePr>
            <a:graphicFrameLocks noChangeAspect="1"/>
          </p:cNvGraphicFramePr>
          <p:nvPr/>
        </p:nvGraphicFramePr>
        <p:xfrm>
          <a:off x="7715250" y="3714750"/>
          <a:ext cx="1274763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609336" imgH="190417" progId="Equation.3">
                  <p:embed/>
                </p:oleObj>
              </mc:Choice>
              <mc:Fallback>
                <p:oleObj name="Формула" r:id="rId6" imgW="609336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0" y="3714750"/>
                        <a:ext cx="1274763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54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1"/>
          <p:cNvSpPr>
            <a:spLocks noChangeArrowheads="1"/>
          </p:cNvSpPr>
          <p:nvPr/>
        </p:nvSpPr>
        <p:spPr bwMode="auto">
          <a:xfrm>
            <a:off x="755650" y="893763"/>
            <a:ext cx="36020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&lt; 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ru-RU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т+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1)</a:t>
            </a:r>
            <a:r>
              <a:rPr lang="ru-RU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i="1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 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z="240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100354" name="Object 2"/>
          <p:cNvGraphicFramePr>
            <a:graphicFrameLocks noGrp="1" noChangeAspect="1"/>
          </p:cNvGraphicFramePr>
          <p:nvPr>
            <p:ph/>
          </p:nvPr>
        </p:nvGraphicFramePr>
        <p:xfrm>
          <a:off x="6858000" y="692150"/>
          <a:ext cx="1800225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622080" imgH="393480" progId="Equation.3">
                  <p:embed/>
                </p:oleObj>
              </mc:Choice>
              <mc:Fallback>
                <p:oleObj name="Формула" r:id="rId2" imgW="622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692150"/>
                        <a:ext cx="1800225" cy="1138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6" name="Прямоугольник 9"/>
          <p:cNvSpPr>
            <a:spLocks noChangeArrowheads="1"/>
          </p:cNvSpPr>
          <p:nvPr/>
        </p:nvSpPr>
        <p:spPr bwMode="auto">
          <a:xfrm>
            <a:off x="714375" y="285750"/>
            <a:ext cx="4071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800000"/>
                </a:solidFill>
              </a:rPr>
              <a:t>6.3. Свободная спектральная область</a:t>
            </a:r>
          </a:p>
        </p:txBody>
      </p:sp>
      <p:sp>
        <p:nvSpPr>
          <p:cNvPr id="100357" name="AutoShape 210"/>
          <p:cNvSpPr>
            <a:spLocks noChangeArrowheads="1"/>
          </p:cNvSpPr>
          <p:nvPr/>
        </p:nvSpPr>
        <p:spPr bwMode="auto">
          <a:xfrm>
            <a:off x="6500813" y="500063"/>
            <a:ext cx="2500312" cy="1643062"/>
          </a:xfrm>
          <a:prstGeom prst="cloudCallout">
            <a:avLst>
              <a:gd name="adj1" fmla="val -142764"/>
              <a:gd name="adj2" fmla="val -788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00358" name="Группа 13"/>
          <p:cNvGrpSpPr>
            <a:grpSpLocks/>
          </p:cNvGrpSpPr>
          <p:nvPr/>
        </p:nvGrpSpPr>
        <p:grpSpPr bwMode="auto">
          <a:xfrm>
            <a:off x="1428750" y="1557338"/>
            <a:ext cx="5535613" cy="5040312"/>
            <a:chOff x="2349500" y="1557338"/>
            <a:chExt cx="5535613" cy="5040312"/>
          </a:xfrm>
        </p:grpSpPr>
        <p:pic>
          <p:nvPicPr>
            <p:cNvPr id="10035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49500" y="1557338"/>
              <a:ext cx="4832350" cy="5040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360" name="Text Box 7"/>
            <p:cNvSpPr txBox="1">
              <a:spLocks noChangeArrowheads="1"/>
            </p:cNvSpPr>
            <p:nvPr/>
          </p:nvSpPr>
          <p:spPr bwMode="auto">
            <a:xfrm>
              <a:off x="2632075" y="3573463"/>
              <a:ext cx="2084388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400" i="1">
                  <a:solidFill>
                    <a:srgbClr val="FF5050"/>
                  </a:solidFill>
                  <a:latin typeface="Times New Roman" pitchFamily="18" charset="0"/>
                </a:rPr>
                <a:t>порядок </a:t>
              </a:r>
              <a:r>
                <a:rPr lang="en-US" sz="2400" i="1">
                  <a:solidFill>
                    <a:srgbClr val="FF5050"/>
                  </a:solidFill>
                  <a:latin typeface="Times New Roman" pitchFamily="18" charset="0"/>
                </a:rPr>
                <a:t>“m”</a:t>
              </a:r>
              <a:endParaRPr lang="ru-RU" sz="2400">
                <a:solidFill>
                  <a:srgbClr val="FF5050"/>
                </a:solidFill>
                <a:latin typeface="Times New Roman" pitchFamily="18" charset="0"/>
              </a:endParaRPr>
            </a:p>
          </p:txBody>
        </p:sp>
        <p:sp>
          <p:nvSpPr>
            <p:cNvPr id="100361" name="Text Box 8"/>
            <p:cNvSpPr txBox="1">
              <a:spLocks noChangeArrowheads="1"/>
            </p:cNvSpPr>
            <p:nvPr/>
          </p:nvSpPr>
          <p:spPr bwMode="auto">
            <a:xfrm>
              <a:off x="5364163" y="3500438"/>
              <a:ext cx="2520950" cy="5476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2400" i="1">
                  <a:solidFill>
                    <a:srgbClr val="FF5050"/>
                  </a:solidFill>
                  <a:latin typeface="Times New Roman" pitchFamily="18" charset="0"/>
                </a:rPr>
                <a:t>порядок “m+</a:t>
              </a:r>
              <a:r>
                <a:rPr lang="ru-RU" sz="2400">
                  <a:solidFill>
                    <a:srgbClr val="FF5050"/>
                  </a:solidFill>
                  <a:latin typeface="Times New Roman" pitchFamily="18" charset="0"/>
                </a:rPr>
                <a:t>1</a:t>
              </a:r>
              <a:r>
                <a:rPr lang="ru-RU" sz="2400" i="1">
                  <a:solidFill>
                    <a:srgbClr val="FF5050"/>
                  </a:solidFill>
                  <a:latin typeface="Times New Roman" pitchFamily="18" charset="0"/>
                </a:rPr>
                <a:t>”</a:t>
              </a:r>
              <a:endParaRPr lang="ru-RU" sz="2400">
                <a:solidFill>
                  <a:srgbClr val="FF5050"/>
                </a:solidFill>
              </a:endParaRPr>
            </a:p>
          </p:txBody>
        </p:sp>
        <p:sp>
          <p:nvSpPr>
            <p:cNvPr id="100362" name="Text Box 9"/>
            <p:cNvSpPr txBox="1">
              <a:spLocks noChangeArrowheads="1"/>
            </p:cNvSpPr>
            <p:nvPr/>
          </p:nvSpPr>
          <p:spPr bwMode="auto">
            <a:xfrm>
              <a:off x="5508625" y="4076700"/>
              <a:ext cx="1223963" cy="7191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i="1">
                  <a:latin typeface="Times New Roman" pitchFamily="18" charset="0"/>
                  <a:sym typeface="Symbol" pitchFamily="18" charset="2"/>
                </a:rPr>
                <a:t></a:t>
              </a:r>
              <a:endParaRPr lang="ru-RU"/>
            </a:p>
          </p:txBody>
        </p:sp>
        <p:sp>
          <p:nvSpPr>
            <p:cNvPr id="100363" name="Text Box 14"/>
            <p:cNvSpPr txBox="1">
              <a:spLocks noChangeArrowheads="1"/>
            </p:cNvSpPr>
            <p:nvPr/>
          </p:nvSpPr>
          <p:spPr bwMode="auto">
            <a:xfrm>
              <a:off x="2855665" y="4118645"/>
              <a:ext cx="1368425" cy="5667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i="1">
                  <a:latin typeface="Times New Roman" pitchFamily="18" charset="0"/>
                  <a:sym typeface="Symbol" pitchFamily="18" charset="2"/>
                </a:rPr>
                <a:t>   +</a:t>
              </a:r>
              <a:r>
                <a:rPr lang="en-US" sz="2400"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2400" i="1">
                  <a:latin typeface="Times New Roman" pitchFamily="18" charset="0"/>
                  <a:sym typeface="Symbol" pitchFamily="18" charset="2"/>
                </a:rPr>
                <a:t></a:t>
              </a:r>
              <a:endParaRPr lang="en-US">
                <a:sym typeface="Symbol" pitchFamily="18" charset="2"/>
              </a:endParaRPr>
            </a:p>
          </p:txBody>
        </p:sp>
        <p:sp>
          <p:nvSpPr>
            <p:cNvPr id="100364" name="Text Box 9"/>
            <p:cNvSpPr txBox="1">
              <a:spLocks noChangeArrowheads="1"/>
            </p:cNvSpPr>
            <p:nvPr/>
          </p:nvSpPr>
          <p:spPr bwMode="auto">
            <a:xfrm>
              <a:off x="2500298" y="3262150"/>
              <a:ext cx="500066" cy="4286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i="1">
                  <a:latin typeface="Times New Roman" pitchFamily="18" charset="0"/>
                  <a:sym typeface="Symbol" pitchFamily="18" charset="2"/>
                </a:rPr>
                <a:t></a:t>
              </a:r>
              <a:endParaRPr lang="ru-RU"/>
            </a:p>
          </p:txBody>
        </p:sp>
        <p:sp>
          <p:nvSpPr>
            <p:cNvPr id="100365" name="Text Box 14"/>
            <p:cNvSpPr txBox="1">
              <a:spLocks noChangeArrowheads="1"/>
            </p:cNvSpPr>
            <p:nvPr/>
          </p:nvSpPr>
          <p:spPr bwMode="auto">
            <a:xfrm>
              <a:off x="3929059" y="3262271"/>
              <a:ext cx="1143008" cy="42862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i="1">
                  <a:latin typeface="Times New Roman" pitchFamily="18" charset="0"/>
                  <a:sym typeface="Symbol" pitchFamily="18" charset="2"/>
                </a:rPr>
                <a:t>   +</a:t>
              </a:r>
              <a:r>
                <a:rPr lang="en-US" sz="2400"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2400" i="1">
                  <a:latin typeface="Times New Roman" pitchFamily="18" charset="0"/>
                  <a:sym typeface="Symbol" pitchFamily="18" charset="2"/>
                </a:rPr>
                <a:t></a:t>
              </a:r>
              <a:endParaRPr lang="en-US"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202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Line 78"/>
          <p:cNvSpPr>
            <a:spLocks noChangeShapeType="1"/>
          </p:cNvSpPr>
          <p:nvPr/>
        </p:nvSpPr>
        <p:spPr bwMode="auto">
          <a:xfrm>
            <a:off x="493713" y="3644900"/>
            <a:ext cx="6477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01378" name="Line 79"/>
          <p:cNvSpPr>
            <a:spLocks noChangeShapeType="1"/>
          </p:cNvSpPr>
          <p:nvPr/>
        </p:nvSpPr>
        <p:spPr bwMode="auto">
          <a:xfrm flipH="1">
            <a:off x="1260475" y="3644900"/>
            <a:ext cx="6477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01379" name="Rectangle 81"/>
          <p:cNvSpPr>
            <a:spLocks/>
          </p:cNvSpPr>
          <p:nvPr/>
        </p:nvSpPr>
        <p:spPr bwMode="auto">
          <a:xfrm>
            <a:off x="-180975" y="788988"/>
            <a:ext cx="3024188" cy="36036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400" i="1">
                <a:solidFill>
                  <a:srgbClr val="0000FF"/>
                </a:solidFill>
                <a:latin typeface="Constantia" pitchFamily="18" charset="0"/>
              </a:rPr>
              <a:t>Непрерывный </a:t>
            </a:r>
            <a:endParaRPr lang="ru-RU" sz="3200" i="1">
              <a:solidFill>
                <a:srgbClr val="0000FF"/>
              </a:solidFill>
              <a:latin typeface="Constantia" pitchFamily="18" charset="0"/>
            </a:endParaRPr>
          </a:p>
        </p:txBody>
      </p:sp>
      <p:pic>
        <p:nvPicPr>
          <p:cNvPr id="101380" name="Picture 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25538"/>
            <a:ext cx="77089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111625"/>
            <a:ext cx="7704137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2" name="Rectangle 84"/>
          <p:cNvSpPr>
            <a:spLocks noChangeArrowheads="1"/>
          </p:cNvSpPr>
          <p:nvPr/>
        </p:nvSpPr>
        <p:spPr bwMode="auto">
          <a:xfrm>
            <a:off x="3492500" y="188913"/>
            <a:ext cx="2327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i="1">
                <a:solidFill>
                  <a:srgbClr val="FF0000"/>
                </a:solidFill>
                <a:latin typeface="Constantia" pitchFamily="18" charset="0"/>
              </a:rPr>
              <a:t>Спектры</a:t>
            </a:r>
          </a:p>
        </p:txBody>
      </p:sp>
      <p:sp>
        <p:nvSpPr>
          <p:cNvPr id="101383" name="Rectangle 86"/>
          <p:cNvSpPr>
            <a:spLocks/>
          </p:cNvSpPr>
          <p:nvPr/>
        </p:nvSpPr>
        <p:spPr bwMode="auto">
          <a:xfrm>
            <a:off x="-107950" y="3644900"/>
            <a:ext cx="3024188" cy="360363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sz="2400" i="1">
                <a:solidFill>
                  <a:srgbClr val="0000FF"/>
                </a:solidFill>
                <a:latin typeface="Constantia" pitchFamily="18" charset="0"/>
              </a:rPr>
              <a:t>Линейчатый </a:t>
            </a:r>
            <a:endParaRPr lang="ru-RU" sz="3200" i="1">
              <a:solidFill>
                <a:srgbClr val="0000FF"/>
              </a:solidFill>
              <a:latin typeface="Constantia" pitchFamily="18" charset="0"/>
            </a:endParaRPr>
          </a:p>
        </p:txBody>
      </p:sp>
      <p:sp>
        <p:nvSpPr>
          <p:cNvPr id="101384" name="Rectangle 87"/>
          <p:cNvSpPr>
            <a:spLocks noChangeArrowheads="1"/>
          </p:cNvSpPr>
          <p:nvPr/>
        </p:nvSpPr>
        <p:spPr bwMode="auto">
          <a:xfrm>
            <a:off x="5756275" y="3595688"/>
            <a:ext cx="1452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>
                <a:solidFill>
                  <a:srgbClr val="0000FF"/>
                </a:solidFill>
                <a:latin typeface="Constantia" pitchFamily="18" charset="0"/>
              </a:rPr>
              <a:t>Водород</a:t>
            </a:r>
          </a:p>
        </p:txBody>
      </p:sp>
      <p:sp>
        <p:nvSpPr>
          <p:cNvPr id="101385" name="Rectangle 86"/>
          <p:cNvSpPr>
            <a:spLocks/>
          </p:cNvSpPr>
          <p:nvPr/>
        </p:nvSpPr>
        <p:spPr bwMode="auto">
          <a:xfrm>
            <a:off x="2428875" y="3786188"/>
            <a:ext cx="3024188" cy="36036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i="1">
                <a:latin typeface="Constantia" pitchFamily="18" charset="0"/>
              </a:rPr>
              <a:t>спектр   поглощения</a:t>
            </a:r>
            <a:r>
              <a:rPr lang="ru-RU" sz="2400" i="1">
                <a:latin typeface="Constantia" pitchFamily="18" charset="0"/>
              </a:rPr>
              <a:t> </a:t>
            </a:r>
            <a:endParaRPr lang="ru-RU" sz="3200" i="1">
              <a:latin typeface="Constantia" pitchFamily="18" charset="0"/>
            </a:endParaRPr>
          </a:p>
        </p:txBody>
      </p:sp>
      <p:sp>
        <p:nvSpPr>
          <p:cNvPr id="101386" name="Rectangle 86"/>
          <p:cNvSpPr>
            <a:spLocks/>
          </p:cNvSpPr>
          <p:nvPr/>
        </p:nvSpPr>
        <p:spPr bwMode="auto">
          <a:xfrm>
            <a:off x="2428875" y="4926013"/>
            <a:ext cx="3024188" cy="36036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ru-RU" i="1">
                <a:latin typeface="Constantia" pitchFamily="18" charset="0"/>
              </a:rPr>
              <a:t>спектр  излучения</a:t>
            </a:r>
            <a:endParaRPr lang="ru-RU" sz="3200" i="1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39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Line 2"/>
          <p:cNvSpPr>
            <a:spLocks noChangeShapeType="1"/>
          </p:cNvSpPr>
          <p:nvPr/>
        </p:nvSpPr>
        <p:spPr bwMode="auto">
          <a:xfrm>
            <a:off x="493713" y="3644900"/>
            <a:ext cx="6477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02402" name="Line 3"/>
          <p:cNvSpPr>
            <a:spLocks noChangeShapeType="1"/>
          </p:cNvSpPr>
          <p:nvPr/>
        </p:nvSpPr>
        <p:spPr bwMode="auto">
          <a:xfrm flipH="1">
            <a:off x="1260475" y="3644900"/>
            <a:ext cx="6477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02403" name="Rectangle 7"/>
          <p:cNvSpPr>
            <a:spLocks noChangeArrowheads="1"/>
          </p:cNvSpPr>
          <p:nvPr/>
        </p:nvSpPr>
        <p:spPr bwMode="auto">
          <a:xfrm>
            <a:off x="1482725" y="115888"/>
            <a:ext cx="532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 i="1">
                <a:solidFill>
                  <a:srgbClr val="0000FF"/>
                </a:solidFill>
                <a:latin typeface="Constantia" pitchFamily="18" charset="0"/>
              </a:rPr>
              <a:t>Линейчатые спектры</a:t>
            </a:r>
          </a:p>
        </p:txBody>
      </p:sp>
      <p:pic>
        <p:nvPicPr>
          <p:cNvPr id="10240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683125"/>
            <a:ext cx="77755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924175"/>
            <a:ext cx="777557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6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025525"/>
            <a:ext cx="77755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7" name="Rectangle 14"/>
          <p:cNvSpPr>
            <a:spLocks noChangeArrowheads="1"/>
          </p:cNvSpPr>
          <p:nvPr/>
        </p:nvSpPr>
        <p:spPr bwMode="auto">
          <a:xfrm>
            <a:off x="971550" y="1628775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chemeClr val="bg1"/>
                </a:solidFill>
                <a:latin typeface="Constantia" pitchFamily="18" charset="0"/>
              </a:rPr>
              <a:t>He</a:t>
            </a:r>
            <a:endParaRPr lang="ru-RU" sz="2800" b="1" i="1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02408" name="Rectangle 15"/>
          <p:cNvSpPr>
            <a:spLocks noChangeArrowheads="1"/>
          </p:cNvSpPr>
          <p:nvPr/>
        </p:nvSpPr>
        <p:spPr bwMode="auto">
          <a:xfrm>
            <a:off x="827088" y="5214938"/>
            <a:ext cx="1584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chemeClr val="bg1"/>
                </a:solidFill>
                <a:latin typeface="Constantia" pitchFamily="18" charset="0"/>
              </a:rPr>
              <a:t>Na</a:t>
            </a:r>
            <a:endParaRPr lang="ru-RU" sz="2800" b="1" i="1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445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5" name="Группа 7"/>
          <p:cNvGrpSpPr>
            <a:grpSpLocks/>
          </p:cNvGrpSpPr>
          <p:nvPr/>
        </p:nvGrpSpPr>
        <p:grpSpPr bwMode="auto">
          <a:xfrm>
            <a:off x="357188" y="414338"/>
            <a:ext cx="8358187" cy="6157912"/>
            <a:chOff x="357158" y="414351"/>
            <a:chExt cx="8358246" cy="6157938"/>
          </a:xfrm>
        </p:grpSpPr>
        <p:pic>
          <p:nvPicPr>
            <p:cNvPr id="10342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9750" y="1101766"/>
              <a:ext cx="7920038" cy="5470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29" name="Picture 1" descr="Спектры_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3887" y="414351"/>
              <a:ext cx="7977230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30" name="Rectangle 3"/>
            <p:cNvSpPr>
              <a:spLocks noChangeArrowheads="1"/>
            </p:cNvSpPr>
            <p:nvPr/>
          </p:nvSpPr>
          <p:spPr bwMode="auto">
            <a:xfrm>
              <a:off x="1571604" y="659115"/>
              <a:ext cx="52864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i="1">
                  <a:solidFill>
                    <a:schemeClr val="bg1"/>
                  </a:solidFill>
                  <a:latin typeface="Constantia" pitchFamily="18" charset="0"/>
                </a:rPr>
                <a:t>Спектр  лампы  дневного  света </a:t>
              </a: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357158" y="1477980"/>
              <a:ext cx="8358246" cy="1587"/>
            </a:xfrm>
            <a:prstGeom prst="line">
              <a:avLst/>
            </a:prstGeom>
            <a:ln w="158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357188" y="1325563"/>
            <a:ext cx="8358187" cy="817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1952625" y="1690688"/>
            <a:ext cx="528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i="1">
                <a:solidFill>
                  <a:srgbClr val="FF0000"/>
                </a:solidFill>
                <a:latin typeface="Constantia" pitchFamily="18" charset="0"/>
              </a:rPr>
              <a:t>Спектры  атомарных  газов</a:t>
            </a:r>
          </a:p>
        </p:txBody>
      </p:sp>
    </p:spTree>
    <p:extLst>
      <p:ext uri="{BB962C8B-B14F-4D97-AF65-F5344CB8AC3E}">
        <p14:creationId xmlns:p14="http://schemas.microsoft.com/office/powerpoint/2010/main" val="1488322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276475"/>
            <a:ext cx="84963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0" name="Rectangle 28"/>
          <p:cNvSpPr>
            <a:spLocks noChangeArrowheads="1"/>
          </p:cNvSpPr>
          <p:nvPr/>
        </p:nvSpPr>
        <p:spPr bwMode="auto">
          <a:xfrm>
            <a:off x="1000125" y="857250"/>
            <a:ext cx="6918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>
                <a:solidFill>
                  <a:srgbClr val="FF0000"/>
                </a:solidFill>
                <a:latin typeface="Constantia" pitchFamily="18" charset="0"/>
              </a:rPr>
              <a:t>Отражательная дифракционная решётка </a:t>
            </a:r>
          </a:p>
          <a:p>
            <a:pPr algn="ctr"/>
            <a:r>
              <a:rPr lang="en-US" sz="2400" b="1" i="1">
                <a:solidFill>
                  <a:srgbClr val="FF0000"/>
                </a:solidFill>
                <a:latin typeface="Constantia" pitchFamily="18" charset="0"/>
              </a:rPr>
              <a:t>“</a:t>
            </a:r>
            <a:r>
              <a:rPr lang="ru-RU" sz="2400" b="1" i="1">
                <a:solidFill>
                  <a:srgbClr val="FF0000"/>
                </a:solidFill>
                <a:latin typeface="Constantia" pitchFamily="18" charset="0"/>
              </a:rPr>
              <a:t>Эшелет</a:t>
            </a:r>
            <a:r>
              <a:rPr lang="en-US" sz="2400" b="1" i="1">
                <a:solidFill>
                  <a:srgbClr val="FF0000"/>
                </a:solidFill>
                <a:latin typeface="Constantia" pitchFamily="18" charset="0"/>
              </a:rPr>
              <a:t>” (“Echelette”)</a:t>
            </a:r>
            <a:endParaRPr lang="ru-RU" sz="2400" b="1" i="1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40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/>
          </p:cNvSpPr>
          <p:nvPr/>
        </p:nvSpPr>
        <p:spPr bwMode="auto">
          <a:xfrm>
            <a:off x="971550" y="6165850"/>
            <a:ext cx="7343775" cy="71913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br>
              <a:rPr lang="ru-RU" sz="4400" i="1"/>
            </a:br>
            <a:endParaRPr lang="ru-RU" sz="4400" i="1"/>
          </a:p>
        </p:txBody>
      </p:sp>
      <p:pic>
        <p:nvPicPr>
          <p:cNvPr id="1054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1165225"/>
            <a:ext cx="85217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4676842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11944</TotalTime>
  <Words>772</Words>
  <Application>Microsoft Office PowerPoint</Application>
  <PresentationFormat>Экран (4:3)</PresentationFormat>
  <Paragraphs>183</Paragraphs>
  <Slides>26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Book Antiqua</vt:lpstr>
      <vt:lpstr>Bookman Old Style</vt:lpstr>
      <vt:lpstr>Calibri</vt:lpstr>
      <vt:lpstr>Cambria</vt:lpstr>
      <vt:lpstr>Constantia</vt:lpstr>
      <vt:lpstr>Symbol</vt:lpstr>
      <vt:lpstr>Times New Roman</vt:lpstr>
      <vt:lpstr>Оформление по умолчанию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Идеальный поляризатор (ИП)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Ximiya2</cp:lastModifiedBy>
  <cp:revision>358</cp:revision>
  <dcterms:created xsi:type="dcterms:W3CDTF">2010-10-03T06:36:32Z</dcterms:created>
  <dcterms:modified xsi:type="dcterms:W3CDTF">2023-12-22T04:56:05Z</dcterms:modified>
</cp:coreProperties>
</file>