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3"/>
  </p:notesMasterIdLst>
  <p:sldIdLst>
    <p:sldId id="393" r:id="rId2"/>
    <p:sldId id="450" r:id="rId3"/>
    <p:sldId id="405" r:id="rId4"/>
    <p:sldId id="396" r:id="rId5"/>
    <p:sldId id="397" r:id="rId6"/>
    <p:sldId id="410" r:id="rId7"/>
    <p:sldId id="451" r:id="rId8"/>
    <p:sldId id="394" r:id="rId9"/>
    <p:sldId id="406" r:id="rId10"/>
    <p:sldId id="452" r:id="rId11"/>
    <p:sldId id="414" r:id="rId12"/>
    <p:sldId id="434" r:id="rId13"/>
    <p:sldId id="435" r:id="rId14"/>
    <p:sldId id="436" r:id="rId15"/>
    <p:sldId id="437" r:id="rId16"/>
    <p:sldId id="438" r:id="rId17"/>
    <p:sldId id="439" r:id="rId18"/>
    <p:sldId id="453" r:id="rId19"/>
    <p:sldId id="454" r:id="rId20"/>
    <p:sldId id="455" r:id="rId21"/>
    <p:sldId id="44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FFCCFF"/>
    <a:srgbClr val="FFCCCC"/>
    <a:srgbClr val="FFCC99"/>
    <a:srgbClr val="FF9999"/>
    <a:srgbClr val="FF7C8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63" autoAdjust="0"/>
    <p:restoredTop sz="97552" autoAdjust="0"/>
  </p:normalViewPr>
  <p:slideViewPr>
    <p:cSldViewPr>
      <p:cViewPr varScale="1">
        <p:scale>
          <a:sx n="116" d="100"/>
          <a:sy n="116" d="100"/>
        </p:scale>
        <p:origin x="-18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AA75AB13-FEBC-486A-8CA0-7F5024A38920}" type="datetimeFigureOut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3B54E6E2-B2C1-4883-A323-04B18BC79F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60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B58FF-F7DF-4E43-9F14-2957B88544E0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D6783-4DFF-4F3A-9778-925B6BB22E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73CF9-39F8-4D60-9A1D-2A4A52F3E507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AD60-8675-439B-A560-7D6EADAF8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2A61B-3536-4D7E-A7A4-666CAE308CB6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BCD62-17F1-4C30-A981-660FF47130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F4301-F782-4559-8A5F-3A32F9790894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58F36-0DB9-48EC-BA22-BBF6A23A34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48035-6CCA-4848-B90B-F5B20D545DF4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A6C4-439A-4685-877F-9F5256004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4061-DA2A-4FF1-9C8F-9E12E4C3118B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320B-E537-4FD6-9669-43A82812E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953B0-5C80-439C-BBCF-2C9E51E17DE5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36AD9-1992-4511-824F-716654218A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3D945-4F15-4885-A9C7-00E2988A83E8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1937-BFEE-4ECD-89DF-7D11D4DFF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0CEE-205A-42E3-BC79-E985C84CA097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EB09-8279-4F4B-A527-AD61F60F39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EC71A-1AB0-440B-8476-F066ABF91313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8E61E-389C-4E1D-A0B7-E31E59E973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8830-348B-4758-9222-0EC701FCB841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AC699-3D6C-4851-89BE-B535B965AE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E4297-286A-4768-94D3-64A097464A7B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3ACBA-213C-4199-8C90-C0C16AA4D2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2EB22C8-C2C3-4577-B7D7-431FAEB05DEF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04DBBB-E6E6-483C-9D3A-1C4D7A8FD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lementy.ru/nauchno-populyarnaya_biblioteka/431004/Levoe_ili_pravo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3.pn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4.png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/>
          </a:p>
        </p:txBody>
      </p:sp>
      <p:pic>
        <p:nvPicPr>
          <p:cNvPr id="15363" name="Picture 2" descr="E:\DOC\MSU\Kafedra\lektures\анизотроп лимон кисл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320800"/>
            <a:ext cx="7383463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/>
          </p:cNvSpPr>
          <p:nvPr/>
        </p:nvSpPr>
        <p:spPr bwMode="auto">
          <a:xfrm>
            <a:off x="0" y="188913"/>
            <a:ext cx="9144000" cy="739757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 i="1" dirty="0" smtClean="0">
                <a:latin typeface="Constantia" pitchFamily="18" charset="0"/>
              </a:rPr>
              <a:t>Лекция </a:t>
            </a:r>
            <a:r>
              <a:rPr lang="en-US" sz="2800" b="1" i="1" dirty="0" smtClean="0">
                <a:latin typeface="Constantia" pitchFamily="18" charset="0"/>
              </a:rPr>
              <a:t>22</a:t>
            </a:r>
            <a:r>
              <a:rPr lang="ru-RU" sz="2800" b="1" i="1" dirty="0">
                <a:latin typeface="Constantia" pitchFamily="18" charset="0"/>
              </a:rPr>
              <a:t>. Поляризация </a:t>
            </a:r>
            <a:r>
              <a:rPr lang="ru-RU" sz="2800" b="1" i="1" dirty="0" smtClean="0">
                <a:latin typeface="Constantia" pitchFamily="18" charset="0"/>
              </a:rPr>
              <a:t>при </a:t>
            </a:r>
            <a:r>
              <a:rPr lang="ru-RU" sz="2800" b="1" i="1" dirty="0">
                <a:latin typeface="Constantia" pitchFamily="18" charset="0"/>
              </a:rPr>
              <a:t>отражении света. </a:t>
            </a:r>
          </a:p>
          <a:p>
            <a:pPr algn="ctr"/>
            <a:r>
              <a:rPr lang="ru-RU" b="1" i="1" dirty="0">
                <a:solidFill>
                  <a:srgbClr val="0000FF"/>
                </a:solidFill>
              </a:rPr>
              <a:t>Искусственная  анизотропия  и  оптическая активность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/>
          </a:p>
        </p:txBody>
      </p:sp>
      <p:sp>
        <p:nvSpPr>
          <p:cNvPr id="1720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Группа 68"/>
          <p:cNvGrpSpPr>
            <a:grpSpLocks/>
          </p:cNvGrpSpPr>
          <p:nvPr/>
        </p:nvGrpSpPr>
        <p:grpSpPr bwMode="auto">
          <a:xfrm>
            <a:off x="357188" y="357188"/>
            <a:ext cx="8286750" cy="1646237"/>
            <a:chOff x="357158" y="357166"/>
            <a:chExt cx="8286808" cy="1646463"/>
          </a:xfrm>
        </p:grpSpPr>
        <p:sp>
          <p:nvSpPr>
            <p:cNvPr id="172095" name="Rectangle 1"/>
            <p:cNvSpPr>
              <a:spLocks noChangeArrowheads="1"/>
            </p:cNvSpPr>
            <p:nvPr/>
          </p:nvSpPr>
          <p:spPr bwMode="auto">
            <a:xfrm>
              <a:off x="357158" y="357166"/>
              <a:ext cx="42511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indent="342900"/>
              <a:r>
                <a:rPr lang="ru-RU" b="1">
                  <a:solidFill>
                    <a:srgbClr val="800000"/>
                  </a:solidFill>
                  <a:cs typeface="Times New Roman" pitchFamily="18" charset="0"/>
                </a:rPr>
                <a:t>2. Электрооптические  эффекты</a:t>
              </a:r>
            </a:p>
          </p:txBody>
        </p:sp>
        <p:grpSp>
          <p:nvGrpSpPr>
            <p:cNvPr id="3" name="Группа 57"/>
            <p:cNvGrpSpPr>
              <a:grpSpLocks/>
            </p:cNvGrpSpPr>
            <p:nvPr/>
          </p:nvGrpSpPr>
          <p:grpSpPr bwMode="auto">
            <a:xfrm>
              <a:off x="857224" y="785794"/>
              <a:ext cx="7786742" cy="1217835"/>
              <a:chOff x="857224" y="785794"/>
              <a:chExt cx="7786742" cy="1217835"/>
            </a:xfrm>
          </p:grpSpPr>
          <p:sp>
            <p:nvSpPr>
              <p:cNvPr id="172097" name="Прямоугольник 59"/>
              <p:cNvSpPr>
                <a:spLocks noChangeArrowheads="1"/>
              </p:cNvSpPr>
              <p:nvPr/>
            </p:nvSpPr>
            <p:spPr bwMode="auto">
              <a:xfrm>
                <a:off x="1214414" y="1357298"/>
                <a:ext cx="187743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Constantia" pitchFamily="18" charset="0"/>
                  </a:rPr>
                  <a:t>n</a:t>
                </a:r>
                <a:r>
                  <a:rPr lang="ru-RU" sz="2400" i="1" baseline="-25000">
                    <a:latin typeface="Constantia" pitchFamily="18" charset="0"/>
                  </a:rPr>
                  <a:t>е</a:t>
                </a:r>
                <a:r>
                  <a:rPr lang="ru-RU" sz="2400">
                    <a:latin typeface="Constantia" pitchFamily="18" charset="0"/>
                  </a:rPr>
                  <a:t> – </a:t>
                </a:r>
                <a:r>
                  <a:rPr lang="en-US" sz="2400" i="1">
                    <a:latin typeface="Constantia" pitchFamily="18" charset="0"/>
                  </a:rPr>
                  <a:t>n</a:t>
                </a:r>
                <a:r>
                  <a:rPr lang="ru-RU" sz="2400" i="1" baseline="-25000">
                    <a:latin typeface="Constantia" pitchFamily="18" charset="0"/>
                  </a:rPr>
                  <a:t>о </a:t>
                </a:r>
                <a:r>
                  <a:rPr lang="ru-RU" sz="2400">
                    <a:latin typeface="Constantia" pitchFamily="18" charset="0"/>
                  </a:rPr>
                  <a:t>= </a:t>
                </a:r>
                <a:r>
                  <a:rPr lang="en-US" sz="2400" i="1">
                    <a:latin typeface="Constantia" pitchFamily="18" charset="0"/>
                  </a:rPr>
                  <a:t>K</a:t>
                </a:r>
                <a:r>
                  <a:rPr lang="ru-RU" sz="2400" i="1" baseline="-25000">
                    <a:latin typeface="Constantia" pitchFamily="18" charset="0"/>
                  </a:rPr>
                  <a:t>2</a:t>
                </a:r>
                <a:r>
                  <a:rPr lang="en-US" sz="2400">
                    <a:latin typeface="Constantia" pitchFamily="18" charset="0"/>
                    <a:sym typeface="Symbol" pitchFamily="18" charset="2"/>
                  </a:rPr>
                  <a:t></a:t>
                </a:r>
                <a:r>
                  <a:rPr lang="ru-RU" sz="2400" i="1">
                    <a:latin typeface="Constantia" pitchFamily="18" charset="0"/>
                    <a:sym typeface="Symbol" pitchFamily="18" charset="2"/>
                  </a:rPr>
                  <a:t>Е</a:t>
                </a:r>
                <a:endParaRPr lang="ru-RU" sz="2400">
                  <a:latin typeface="Constantia" pitchFamily="18" charset="0"/>
                </a:endParaRPr>
              </a:p>
            </p:txBody>
          </p:sp>
          <p:sp>
            <p:nvSpPr>
              <p:cNvPr id="172098" name="Прямоугольник 11"/>
              <p:cNvSpPr>
                <a:spLocks noChangeArrowheads="1"/>
              </p:cNvSpPr>
              <p:nvPr/>
            </p:nvSpPr>
            <p:spPr bwMode="auto">
              <a:xfrm>
                <a:off x="857224" y="785794"/>
                <a:ext cx="778674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 i="1"/>
                  <a:t>а</a:t>
                </a:r>
                <a:r>
                  <a:rPr lang="ru-RU"/>
                  <a:t>. </a:t>
                </a:r>
                <a:r>
                  <a:rPr lang="ru-RU" b="1" i="1" u="sng"/>
                  <a:t>Эффект Поккельса</a:t>
                </a:r>
                <a:r>
                  <a:rPr lang="ru-RU"/>
                  <a:t> – </a:t>
                </a:r>
                <a:r>
                  <a:rPr lang="ru-RU" b="1" i="1"/>
                  <a:t>линейный электрооптический эффект</a:t>
                </a:r>
              </a:p>
              <a:p>
                <a:r>
                  <a:rPr lang="ru-RU" sz="1400" b="1" i="1">
                    <a:solidFill>
                      <a:srgbClr val="FF0000"/>
                    </a:solidFill>
                    <a:latin typeface="Cambria" pitchFamily="18" charset="0"/>
                  </a:rPr>
                  <a:t>(для  пьезоэлектриков)</a:t>
                </a:r>
              </a:p>
            </p:txBody>
          </p:sp>
          <p:sp>
            <p:nvSpPr>
              <p:cNvPr id="172099" name="Прямоугольник 12"/>
              <p:cNvSpPr>
                <a:spLocks noChangeArrowheads="1"/>
              </p:cNvSpPr>
              <p:nvPr/>
            </p:nvSpPr>
            <p:spPr bwMode="auto">
              <a:xfrm>
                <a:off x="4286248" y="1357298"/>
                <a:ext cx="35719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>
                    <a:latin typeface="Constantia" pitchFamily="18" charset="0"/>
                  </a:rPr>
                  <a:t>K</a:t>
                </a:r>
                <a:r>
                  <a:rPr lang="ru-RU" baseline="-25000">
                    <a:latin typeface="Constantia" pitchFamily="18" charset="0"/>
                  </a:rPr>
                  <a:t>2</a:t>
                </a:r>
                <a:r>
                  <a:rPr lang="ru-RU">
                    <a:latin typeface="Constantia" pitchFamily="18" charset="0"/>
                  </a:rPr>
                  <a:t> – </a:t>
                </a:r>
                <a:r>
                  <a:rPr lang="ru-RU" b="1" i="1">
                    <a:latin typeface="Constantia" pitchFamily="18" charset="0"/>
                  </a:rPr>
                  <a:t>постоянная Поккельса</a:t>
                </a:r>
                <a:r>
                  <a:rPr lang="ru-RU">
                    <a:latin typeface="Constantia" pitchFamily="18" charset="0"/>
                  </a:rPr>
                  <a:t>. </a:t>
                </a:r>
              </a:p>
              <a:p>
                <a:r>
                  <a:rPr lang="en-US" i="1">
                    <a:latin typeface="Constantia" pitchFamily="18" charset="0"/>
                  </a:rPr>
                  <a:t>LiNbO</a:t>
                </a:r>
                <a:r>
                  <a:rPr lang="ru-RU" baseline="-25000">
                    <a:latin typeface="Constantia" pitchFamily="18" charset="0"/>
                  </a:rPr>
                  <a:t>3</a:t>
                </a:r>
                <a:r>
                  <a:rPr lang="ru-RU" i="1">
                    <a:latin typeface="Constantia" pitchFamily="18" charset="0"/>
                  </a:rPr>
                  <a:t> </a:t>
                </a:r>
                <a:r>
                  <a:rPr lang="ru-RU">
                    <a:latin typeface="Constantia" pitchFamily="18" charset="0"/>
                  </a:rPr>
                  <a:t>: </a:t>
                </a:r>
                <a:r>
                  <a:rPr lang="en-US" i="1">
                    <a:latin typeface="Constantia" pitchFamily="18" charset="0"/>
                  </a:rPr>
                  <a:t>K</a:t>
                </a:r>
                <a:r>
                  <a:rPr lang="ru-RU" baseline="-25000">
                    <a:latin typeface="Constantia" pitchFamily="18" charset="0"/>
                  </a:rPr>
                  <a:t>2</a:t>
                </a:r>
                <a:r>
                  <a:rPr lang="ru-RU" i="1">
                    <a:latin typeface="Constantia" pitchFamily="18" charset="0"/>
                  </a:rPr>
                  <a:t> = </a:t>
                </a:r>
                <a:r>
                  <a:rPr lang="ru-RU">
                    <a:latin typeface="Constantia" pitchFamily="18" charset="0"/>
                  </a:rPr>
                  <a:t>3,7</a:t>
                </a:r>
                <a:r>
                  <a:rPr lang="ru-RU">
                    <a:latin typeface="Constantia" pitchFamily="18" charset="0"/>
                    <a:sym typeface="Symbol" pitchFamily="18" charset="2"/>
                  </a:rPr>
                  <a:t></a:t>
                </a:r>
                <a:r>
                  <a:rPr lang="ru-RU">
                    <a:latin typeface="Constantia" pitchFamily="18" charset="0"/>
                  </a:rPr>
                  <a:t>10</a:t>
                </a:r>
                <a:r>
                  <a:rPr lang="ru-RU" baseline="30000">
                    <a:latin typeface="Constantia" pitchFamily="18" charset="0"/>
                  </a:rPr>
                  <a:t>-10</a:t>
                </a:r>
                <a:r>
                  <a:rPr lang="ru-RU">
                    <a:latin typeface="Constantia" pitchFamily="18" charset="0"/>
                  </a:rPr>
                  <a:t>  </a:t>
                </a:r>
                <a:r>
                  <a:rPr lang="ru-RU" i="1">
                    <a:latin typeface="Constantia" pitchFamily="18" charset="0"/>
                  </a:rPr>
                  <a:t>м</a:t>
                </a:r>
                <a:r>
                  <a:rPr lang="ru-RU">
                    <a:latin typeface="Constantia" pitchFamily="18" charset="0"/>
                  </a:rPr>
                  <a:t>/</a:t>
                </a:r>
                <a:r>
                  <a:rPr lang="ru-RU" i="1">
                    <a:latin typeface="Constantia" pitchFamily="18" charset="0"/>
                  </a:rPr>
                  <a:t>В</a:t>
                </a:r>
                <a:r>
                  <a:rPr lang="ru-RU">
                    <a:latin typeface="Constantia" pitchFamily="18" charset="0"/>
                  </a:rPr>
                  <a:t>.</a:t>
                </a:r>
              </a:p>
            </p:txBody>
          </p:sp>
        </p:grpSp>
      </p:grp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28625" y="2143125"/>
            <a:ext cx="842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«Оптические затворы» из </a:t>
            </a:r>
            <a:r>
              <a:rPr lang="en-US" sz="1400" i="1">
                <a:latin typeface="Constantia" pitchFamily="18" charset="0"/>
              </a:rPr>
              <a:t>LiNbO</a:t>
            </a:r>
            <a:r>
              <a:rPr lang="ru-RU" sz="1400" baseline="-25000">
                <a:latin typeface="Constantia" pitchFamily="18" charset="0"/>
              </a:rPr>
              <a:t>3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ru-RU" sz="1400" baseline="-25000">
                <a:latin typeface="Constantia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дигидрофосфата калия (КДР) – </a:t>
            </a:r>
            <a:r>
              <a:rPr lang="en-US" sz="1400" i="1">
                <a:solidFill>
                  <a:srgbClr val="000000"/>
                </a:solidFill>
                <a:latin typeface="Cambria" pitchFamily="18" charset="0"/>
              </a:rPr>
              <a:t>KH</a:t>
            </a:r>
            <a:r>
              <a:rPr lang="ru-RU" sz="1400" baseline="-30000">
                <a:solidFill>
                  <a:srgbClr val="000000"/>
                </a:solidFill>
                <a:latin typeface="Cambria" pitchFamily="18" charset="0"/>
              </a:rPr>
              <a:t>2</a:t>
            </a:r>
            <a:r>
              <a:rPr lang="ru-RU" sz="1400" i="1">
                <a:solidFill>
                  <a:srgbClr val="000000"/>
                </a:solidFill>
                <a:latin typeface="Cambria" pitchFamily="18" charset="0"/>
              </a:rPr>
              <a:t>РО</a:t>
            </a:r>
            <a:r>
              <a:rPr lang="ru-RU" sz="1400" baseline="-30000">
                <a:solidFill>
                  <a:srgbClr val="000000"/>
                </a:solidFill>
                <a:latin typeface="Cambria" pitchFamily="18" charset="0"/>
              </a:rPr>
              <a:t>4</a:t>
            </a:r>
            <a:r>
              <a:rPr lang="ru-RU" sz="140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и дигидрофосфата аммония (АДР) – </a:t>
            </a:r>
            <a:r>
              <a:rPr lang="en-US" sz="1400" i="1">
                <a:solidFill>
                  <a:srgbClr val="000000"/>
                </a:solidFill>
                <a:latin typeface="Cambria" pitchFamily="18" charset="0"/>
              </a:rPr>
              <a:t>NH</a:t>
            </a:r>
            <a:r>
              <a:rPr lang="ru-RU" sz="1400" baseline="-30000">
                <a:solidFill>
                  <a:srgbClr val="000000"/>
                </a:solidFill>
                <a:latin typeface="Cambria" pitchFamily="18" charset="0"/>
              </a:rPr>
              <a:t>4</a:t>
            </a:r>
            <a:r>
              <a:rPr lang="en-US" sz="1400" i="1">
                <a:solidFill>
                  <a:srgbClr val="000000"/>
                </a:solidFill>
                <a:latin typeface="Cambria" pitchFamily="18" charset="0"/>
              </a:rPr>
              <a:t>H</a:t>
            </a:r>
            <a:r>
              <a:rPr lang="ru-RU" sz="1400" baseline="-30000">
                <a:solidFill>
                  <a:srgbClr val="000000"/>
                </a:solidFill>
                <a:latin typeface="Cambria" pitchFamily="18" charset="0"/>
              </a:rPr>
              <a:t>2</a:t>
            </a:r>
            <a:r>
              <a:rPr lang="en-US" sz="1400" i="1">
                <a:solidFill>
                  <a:srgbClr val="000000"/>
                </a:solidFill>
                <a:latin typeface="Cambria" pitchFamily="18" charset="0"/>
              </a:rPr>
              <a:t>PO</a:t>
            </a:r>
            <a:r>
              <a:rPr lang="ru-RU" sz="1400" baseline="-30000">
                <a:solidFill>
                  <a:srgbClr val="000000"/>
                </a:solidFill>
                <a:latin typeface="Cambria" pitchFamily="18" charset="0"/>
              </a:rPr>
              <a:t>4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.                                 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«пластинка </a:t>
            </a:r>
            <a:r>
              <a:rPr lang="ru-RU" sz="1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/2»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при Е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ru-RU" sz="1400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/>
          </a:p>
        </p:txBody>
      </p:sp>
      <p:grpSp>
        <p:nvGrpSpPr>
          <p:cNvPr id="4" name="Группа 63"/>
          <p:cNvGrpSpPr>
            <a:grpSpLocks/>
          </p:cNvGrpSpPr>
          <p:nvPr/>
        </p:nvGrpSpPr>
        <p:grpSpPr bwMode="auto">
          <a:xfrm>
            <a:off x="857250" y="2928938"/>
            <a:ext cx="8143875" cy="1409700"/>
            <a:chOff x="857224" y="2928934"/>
            <a:chExt cx="8143932" cy="1410124"/>
          </a:xfrm>
        </p:grpSpPr>
        <p:sp>
          <p:nvSpPr>
            <p:cNvPr id="172091" name="Прямоугольник 14"/>
            <p:cNvSpPr>
              <a:spLocks noChangeArrowheads="1"/>
            </p:cNvSpPr>
            <p:nvPr/>
          </p:nvSpPr>
          <p:spPr bwMode="auto">
            <a:xfrm>
              <a:off x="857224" y="2928934"/>
              <a:ext cx="77867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/>
                <a:t>б.</a:t>
              </a:r>
              <a:r>
                <a:rPr lang="ru-RU"/>
                <a:t> </a:t>
              </a:r>
              <a:r>
                <a:rPr lang="ru-RU" b="1" i="1" u="sng"/>
                <a:t>Эффект Керра</a:t>
              </a:r>
              <a:r>
                <a:rPr lang="ru-RU"/>
                <a:t> – </a:t>
              </a:r>
              <a:r>
                <a:rPr lang="ru-RU" b="1" i="1"/>
                <a:t>квадратичный электрооптический эффект</a:t>
              </a:r>
            </a:p>
            <a:p>
              <a:r>
                <a:rPr lang="ru-RU" sz="1200" b="1" i="1">
                  <a:solidFill>
                    <a:srgbClr val="FF0000"/>
                  </a:solidFill>
                  <a:latin typeface="Cambria" pitchFamily="18" charset="0"/>
                </a:rPr>
                <a:t>(ориентационный  и  поляризационный)</a:t>
              </a:r>
              <a:r>
                <a:rPr lang="ru-RU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72092" name="Прямоугольник 15"/>
            <p:cNvSpPr>
              <a:spLocks noChangeArrowheads="1"/>
            </p:cNvSpPr>
            <p:nvPr/>
          </p:nvSpPr>
          <p:spPr bwMode="auto">
            <a:xfrm>
              <a:off x="1285852" y="3429000"/>
              <a:ext cx="20313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i="1" baseline="-2500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i="1" baseline="-2500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i="1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24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>
                  <a:latin typeface="Constantia" pitchFamily="18" charset="0"/>
                  <a:sym typeface="Symbol" pitchFamily="18" charset="2"/>
                </a:rPr>
                <a:t></a:t>
              </a:r>
              <a:r>
                <a:rPr lang="ru-RU" sz="2400" i="1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2000" baseline="50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72093" name="Прямоугольник 16"/>
            <p:cNvSpPr>
              <a:spLocks noChangeArrowheads="1"/>
            </p:cNvSpPr>
            <p:nvPr/>
          </p:nvSpPr>
          <p:spPr bwMode="auto">
            <a:xfrm>
              <a:off x="4214810" y="3286124"/>
              <a:ext cx="47863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Constantia" pitchFamily="18" charset="0"/>
                </a:rPr>
                <a:t>K</a:t>
              </a:r>
              <a:r>
                <a:rPr lang="ru-RU" i="1" baseline="-25000">
                  <a:latin typeface="Constantia" pitchFamily="18" charset="0"/>
                </a:rPr>
                <a:t>3</a:t>
              </a:r>
              <a:r>
                <a:rPr lang="ru-RU">
                  <a:latin typeface="Constantia" pitchFamily="18" charset="0"/>
                </a:rPr>
                <a:t> – </a:t>
              </a:r>
              <a:r>
                <a:rPr lang="ru-RU" b="1" i="1">
                  <a:latin typeface="Constantia" pitchFamily="18" charset="0"/>
                </a:rPr>
                <a:t>постоянная Керра</a:t>
              </a:r>
              <a:r>
                <a:rPr lang="ru-RU">
                  <a:latin typeface="Constantia" pitchFamily="18" charset="0"/>
                </a:rPr>
                <a:t>. </a:t>
              </a:r>
            </a:p>
            <a:p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(жидкости, стёкла, … </a:t>
              </a:r>
              <a:r>
                <a:rPr lang="ru-RU">
                  <a:latin typeface="Times New Roman" pitchFamily="18" charset="0"/>
                  <a:cs typeface="Times New Roman" pitchFamily="18" charset="0"/>
                </a:rPr>
                <a:t>Нитробензол:  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baseline="-2500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ru-RU">
                  <a:latin typeface="Times New Roman" pitchFamily="18" charset="0"/>
                  <a:cs typeface="Times New Roman" pitchFamily="18" charset="0"/>
                </a:rPr>
                <a:t>= 10</a:t>
              </a:r>
              <a:r>
                <a:rPr lang="ru-RU" baseline="30000">
                  <a:latin typeface="Times New Roman" pitchFamily="18" charset="0"/>
                  <a:cs typeface="Times New Roman" pitchFamily="18" charset="0"/>
                </a:rPr>
                <a:t>-18 </a:t>
              </a:r>
              <a:r>
                <a:rPr lang="ru-RU" i="1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baseline="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i="1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baseline="30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094" name="Прямоугольник 17"/>
            <p:cNvSpPr>
              <a:spLocks noChangeArrowheads="1"/>
            </p:cNvSpPr>
            <p:nvPr/>
          </p:nvSpPr>
          <p:spPr bwMode="auto">
            <a:xfrm>
              <a:off x="3929058" y="4000504"/>
              <a:ext cx="49292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i="1">
                  <a:latin typeface="Times New Roman" pitchFamily="18" charset="0"/>
                  <a:cs typeface="Times New Roman" pitchFamily="18" charset="0"/>
                </a:rPr>
                <a:t>при Е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 = 10</a:t>
              </a:r>
              <a:r>
                <a:rPr lang="ru-RU" sz="1600" baseline="3000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i="1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1600" i="1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 («пластинка </a:t>
              </a:r>
              <a:r>
                <a:rPr lang="ru-RU" sz="16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/2»): </a:t>
              </a:r>
              <a:r>
                <a:rPr lang="en-US" sz="16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= 20 </a:t>
              </a:r>
              <a:r>
                <a:rPr lang="ru-RU" sz="1600" i="1">
                  <a:latin typeface="Times New Roman" pitchFamily="18" charset="0"/>
                  <a:cs typeface="Times New Roman" pitchFamily="18" charset="0"/>
                </a:rPr>
                <a:t>см</a:t>
              </a:r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66"/>
          <p:cNvGrpSpPr>
            <a:grpSpLocks/>
          </p:cNvGrpSpPr>
          <p:nvPr/>
        </p:nvGrpSpPr>
        <p:grpSpPr bwMode="auto">
          <a:xfrm>
            <a:off x="3462338" y="4572000"/>
            <a:ext cx="5610225" cy="1665288"/>
            <a:chOff x="3461699" y="4572008"/>
            <a:chExt cx="5610895" cy="1665099"/>
          </a:xfrm>
        </p:grpSpPr>
        <p:sp>
          <p:nvSpPr>
            <p:cNvPr id="172086" name="Прямоугольник 58"/>
            <p:cNvSpPr>
              <a:spLocks noChangeArrowheads="1"/>
            </p:cNvSpPr>
            <p:nvPr/>
          </p:nvSpPr>
          <p:spPr bwMode="auto">
            <a:xfrm>
              <a:off x="6072198" y="5253351"/>
              <a:ext cx="30003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i="1">
                  <a:latin typeface="Constantia" pitchFamily="18" charset="0"/>
                </a:rPr>
                <a:t>K</a:t>
              </a:r>
              <a:r>
                <a:rPr lang="ru-RU" sz="1200" i="1" baseline="-25000">
                  <a:latin typeface="Constantia" pitchFamily="18" charset="0"/>
                </a:rPr>
                <a:t>4</a:t>
              </a:r>
              <a:r>
                <a:rPr lang="ru-RU" sz="1200">
                  <a:latin typeface="Constantia" pitchFamily="18" charset="0"/>
                </a:rPr>
                <a:t> – </a:t>
              </a:r>
              <a:r>
                <a:rPr lang="ru-RU" sz="1200" b="1" i="1">
                  <a:latin typeface="Constantia" pitchFamily="18" charset="0"/>
                </a:rPr>
                <a:t>постоянная Коттона-Мутона</a:t>
              </a:r>
              <a:r>
                <a:rPr lang="ru-RU" sz="1200">
                  <a:latin typeface="Constantia" pitchFamily="18" charset="0"/>
                </a:rPr>
                <a:t>. </a:t>
              </a:r>
            </a:p>
            <a:p>
              <a:r>
                <a:rPr lang="ru-RU" sz="1200" i="1">
                  <a:latin typeface="Constantia" pitchFamily="18" charset="0"/>
                </a:rPr>
                <a:t>Ж.К</a:t>
              </a:r>
              <a:r>
                <a:rPr lang="ru-RU" sz="1200">
                  <a:latin typeface="Constantia" pitchFamily="18" charset="0"/>
                </a:rPr>
                <a:t>. :     </a:t>
              </a:r>
              <a:r>
                <a:rPr lang="en-US" sz="1200" i="1">
                  <a:latin typeface="Constantia" pitchFamily="18" charset="0"/>
                </a:rPr>
                <a:t>K</a:t>
              </a:r>
              <a:r>
                <a:rPr lang="ru-RU" sz="1200" i="1" baseline="-25000">
                  <a:latin typeface="Constantia" pitchFamily="18" charset="0"/>
                </a:rPr>
                <a:t>4</a:t>
              </a:r>
              <a:r>
                <a:rPr lang="ru-RU" sz="1200" i="1">
                  <a:latin typeface="Constantia" pitchFamily="18" charset="0"/>
                </a:rPr>
                <a:t> = </a:t>
              </a:r>
              <a:r>
                <a:rPr lang="ru-RU" sz="1200">
                  <a:latin typeface="Constantia" pitchFamily="18" charset="0"/>
                </a:rPr>
                <a:t>10</a:t>
              </a:r>
              <a:r>
                <a:rPr lang="ru-RU" sz="1200" baseline="30000">
                  <a:latin typeface="Constantia" pitchFamily="18" charset="0"/>
                </a:rPr>
                <a:t>-7</a:t>
              </a:r>
              <a:r>
                <a:rPr lang="ru-RU" sz="1200">
                  <a:latin typeface="Constantia" pitchFamily="18" charset="0"/>
                </a:rPr>
                <a:t>–10</a:t>
              </a:r>
              <a:r>
                <a:rPr lang="ru-RU" sz="1200" baseline="30000">
                  <a:latin typeface="Constantia" pitchFamily="18" charset="0"/>
                </a:rPr>
                <a:t>-6</a:t>
              </a:r>
              <a:r>
                <a:rPr lang="ru-RU" sz="1200">
                  <a:latin typeface="Constantia" pitchFamily="18" charset="0"/>
                </a:rPr>
                <a:t> Тл</a:t>
              </a:r>
              <a:r>
                <a:rPr lang="ru-RU" sz="1200" baseline="30000">
                  <a:latin typeface="Constantia" pitchFamily="18" charset="0"/>
                </a:rPr>
                <a:t>-2</a:t>
              </a:r>
              <a:r>
                <a:rPr lang="ru-RU" sz="1200">
                  <a:latin typeface="Constantia" pitchFamily="18" charset="0"/>
                </a:rPr>
                <a:t>.</a:t>
              </a:r>
            </a:p>
          </p:txBody>
        </p:sp>
        <p:sp>
          <p:nvSpPr>
            <p:cNvPr id="172087" name="Rectangle 2"/>
            <p:cNvSpPr>
              <a:spLocks noChangeArrowheads="1"/>
            </p:cNvSpPr>
            <p:nvPr/>
          </p:nvSpPr>
          <p:spPr bwMode="auto">
            <a:xfrm>
              <a:off x="4643438" y="5929330"/>
              <a:ext cx="39290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 sz="1400">
                  <a:solidFill>
                    <a:srgbClr val="00B0F0"/>
                  </a:solidFill>
                  <a:latin typeface="Constantia" pitchFamily="18" charset="0"/>
                  <a:cs typeface="Times New Roman" pitchFamily="18" charset="0"/>
                </a:rPr>
                <a:t>Очень мал – сугубо </a:t>
              </a:r>
              <a:r>
                <a:rPr lang="en-US" sz="1400">
                  <a:solidFill>
                    <a:srgbClr val="00B0F0"/>
                  </a:solidFill>
                  <a:latin typeface="Constantia" pitchFamily="18" charset="0"/>
                  <a:cs typeface="Times New Roman" pitchFamily="18" charset="0"/>
                </a:rPr>
                <a:t>“</a:t>
              </a:r>
              <a:r>
                <a:rPr lang="ru-RU" sz="1400">
                  <a:solidFill>
                    <a:srgbClr val="00B0F0"/>
                  </a:solidFill>
                  <a:latin typeface="Constantia" pitchFamily="18" charset="0"/>
                  <a:cs typeface="Times New Roman" pitchFamily="18" charset="0"/>
                </a:rPr>
                <a:t>научное</a:t>
              </a:r>
              <a:r>
                <a:rPr lang="en-US" sz="1400">
                  <a:solidFill>
                    <a:srgbClr val="00B0F0"/>
                  </a:solidFill>
                  <a:latin typeface="Constantia" pitchFamily="18" charset="0"/>
                  <a:cs typeface="Times New Roman" pitchFamily="18" charset="0"/>
                </a:rPr>
                <a:t>”</a:t>
              </a:r>
              <a:r>
                <a:rPr lang="ru-RU" sz="1400">
                  <a:solidFill>
                    <a:srgbClr val="00B0F0"/>
                  </a:solidFill>
                  <a:latin typeface="Constantia" pitchFamily="18" charset="0"/>
                  <a:cs typeface="Times New Roman" pitchFamily="18" charset="0"/>
                </a:rPr>
                <a:t> применение</a:t>
              </a:r>
              <a:endParaRPr lang="ru-RU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172088" name="Rectangle 1"/>
            <p:cNvSpPr>
              <a:spLocks noChangeArrowheads="1"/>
            </p:cNvSpPr>
            <p:nvPr/>
          </p:nvSpPr>
          <p:spPr bwMode="auto">
            <a:xfrm>
              <a:off x="3461699" y="4572008"/>
              <a:ext cx="56108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indent="342900"/>
              <a:r>
                <a:rPr lang="ru-RU" sz="1400" b="1">
                  <a:solidFill>
                    <a:srgbClr val="800000"/>
                  </a:solidFill>
                  <a:cs typeface="Times New Roman" pitchFamily="18" charset="0"/>
                </a:rPr>
                <a:t>3. Магнитооптический  эффект (эффект Коттона-Мутона)</a:t>
              </a:r>
            </a:p>
          </p:txBody>
        </p:sp>
        <p:sp>
          <p:nvSpPr>
            <p:cNvPr id="172089" name="Прямоугольник 62"/>
            <p:cNvSpPr>
              <a:spLocks noChangeArrowheads="1"/>
            </p:cNvSpPr>
            <p:nvPr/>
          </p:nvSpPr>
          <p:spPr bwMode="auto">
            <a:xfrm>
              <a:off x="4357686" y="5214950"/>
              <a:ext cx="1511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i="1" baseline="-2500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i="1" baseline="-2500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i="1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i="1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baseline="30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090" name="Rectangle 2"/>
            <p:cNvSpPr>
              <a:spLocks noChangeArrowheads="1"/>
            </p:cNvSpPr>
            <p:nvPr/>
          </p:nvSpPr>
          <p:spPr bwMode="auto">
            <a:xfrm>
              <a:off x="4071934" y="4835735"/>
              <a:ext cx="22860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 sz="1400" i="1">
                  <a:solidFill>
                    <a:srgbClr val="00B0F0"/>
                  </a:solidFill>
                  <a:latin typeface="Constantia" pitchFamily="18" charset="0"/>
                  <a:cs typeface="Times New Roman" pitchFamily="18" charset="0"/>
                </a:rPr>
                <a:t>(аналог  эффекта  Керра)</a:t>
              </a:r>
              <a:endParaRPr lang="ru-RU" sz="1400" i="1">
                <a:solidFill>
                  <a:srgbClr val="00B0F0"/>
                </a:solidFill>
                <a:latin typeface="Constantia" pitchFamily="18" charset="0"/>
              </a:endParaRPr>
            </a:p>
          </p:txBody>
        </p:sp>
      </p:grpSp>
      <p:sp>
        <p:nvSpPr>
          <p:cNvPr id="56" name="AutoShape 564"/>
          <p:cNvSpPr>
            <a:spLocks noChangeArrowheads="1"/>
          </p:cNvSpPr>
          <p:nvPr/>
        </p:nvSpPr>
        <p:spPr bwMode="auto">
          <a:xfrm rot="5626021">
            <a:off x="-985043" y="3313906"/>
            <a:ext cx="2424112" cy="384175"/>
          </a:xfrm>
          <a:prstGeom prst="curvedUpArrow">
            <a:avLst>
              <a:gd name="adj1" fmla="val 31024"/>
              <a:gd name="adj2" fmla="val 6631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2042" name="Rectangle 5"/>
          <p:cNvSpPr>
            <a:spLocks noChangeArrowheads="1"/>
          </p:cNvSpPr>
          <p:nvPr/>
        </p:nvSpPr>
        <p:spPr bwMode="auto">
          <a:xfrm>
            <a:off x="3000375" y="71438"/>
            <a:ext cx="6035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FF0000"/>
                </a:solidFill>
                <a:latin typeface="Constantia" pitchFamily="18" charset="0"/>
              </a:rPr>
              <a:t>Искусственная   оптическая  анизотропия </a:t>
            </a:r>
            <a:r>
              <a:rPr lang="ru-RU" sz="1400" b="1" i="1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</a:t>
            </a:r>
            <a:r>
              <a:rPr lang="ru-RU" sz="1400" b="1" i="1">
                <a:solidFill>
                  <a:srgbClr val="FF0000"/>
                </a:solidFill>
                <a:latin typeface="Constantia" pitchFamily="18" charset="0"/>
              </a:rPr>
              <a:t> продолжение: другие  способы …</a:t>
            </a:r>
            <a:endParaRPr lang="ru-RU" sz="1400"/>
          </a:p>
        </p:txBody>
      </p:sp>
      <p:grpSp>
        <p:nvGrpSpPr>
          <p:cNvPr id="6" name="Группа 76"/>
          <p:cNvGrpSpPr>
            <a:grpSpLocks/>
          </p:cNvGrpSpPr>
          <p:nvPr/>
        </p:nvGrpSpPr>
        <p:grpSpPr bwMode="auto">
          <a:xfrm>
            <a:off x="-71438" y="4429125"/>
            <a:ext cx="4040188" cy="2395538"/>
            <a:chOff x="-71470" y="4429133"/>
            <a:chExt cx="4040300" cy="2395813"/>
          </a:xfrm>
        </p:grpSpPr>
        <p:grpSp>
          <p:nvGrpSpPr>
            <p:cNvPr id="7" name="Group 2"/>
            <p:cNvGrpSpPr>
              <a:grpSpLocks noChangeAspect="1"/>
            </p:cNvGrpSpPr>
            <p:nvPr/>
          </p:nvGrpSpPr>
          <p:grpSpPr bwMode="auto">
            <a:xfrm>
              <a:off x="-71470" y="4429133"/>
              <a:ext cx="4040300" cy="2214654"/>
              <a:chOff x="15862" y="7314"/>
              <a:chExt cx="7347" cy="4028"/>
            </a:xfrm>
          </p:grpSpPr>
          <p:sp>
            <p:nvSpPr>
              <p:cNvPr id="172051" name="AutoShape 3"/>
              <p:cNvSpPr>
                <a:spLocks noChangeAspect="1" noChangeArrowheads="1"/>
              </p:cNvSpPr>
              <p:nvPr/>
            </p:nvSpPr>
            <p:spPr bwMode="auto">
              <a:xfrm>
                <a:off x="15862" y="7314"/>
                <a:ext cx="7347" cy="3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052" name="Text Box 4"/>
              <p:cNvSpPr txBox="1">
                <a:spLocks noChangeArrowheads="1"/>
              </p:cNvSpPr>
              <p:nvPr/>
            </p:nvSpPr>
            <p:spPr bwMode="auto">
              <a:xfrm>
                <a:off x="16597" y="10609"/>
                <a:ext cx="1420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053" name="Text Box 5"/>
              <p:cNvSpPr txBox="1">
                <a:spLocks noChangeArrowheads="1"/>
              </p:cNvSpPr>
              <p:nvPr/>
            </p:nvSpPr>
            <p:spPr bwMode="auto">
              <a:xfrm>
                <a:off x="19970" y="9589"/>
                <a:ext cx="828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b="1" i="1">
                    <a:solidFill>
                      <a:srgbClr val="FF00FF"/>
                    </a:solidFill>
                    <a:latin typeface="Times New Roman" pitchFamily="18" charset="0"/>
                  </a:rPr>
                  <a:t>б)</a:t>
                </a:r>
                <a:endParaRPr lang="ru-RU"/>
              </a:p>
            </p:txBody>
          </p:sp>
          <p:sp>
            <p:nvSpPr>
              <p:cNvPr id="172054" name="Text Box 6"/>
              <p:cNvSpPr txBox="1">
                <a:spLocks noChangeArrowheads="1"/>
              </p:cNvSpPr>
              <p:nvPr/>
            </p:nvSpPr>
            <p:spPr bwMode="auto">
              <a:xfrm>
                <a:off x="21555" y="8106"/>
                <a:ext cx="954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/>
                  <a:t>+ </a:t>
                </a:r>
                <a:r>
                  <a:rPr lang="ru-RU" sz="1200" i="1">
                    <a:solidFill>
                      <a:srgbClr val="800000"/>
                    </a:solidFill>
                    <a:latin typeface="Times New Roman" pitchFamily="18" charset="0"/>
                  </a:rPr>
                  <a:t>К</a:t>
                </a:r>
                <a:endParaRPr lang="ru-RU"/>
              </a:p>
            </p:txBody>
          </p:sp>
          <p:sp>
            <p:nvSpPr>
              <p:cNvPr id="172055" name="Line 7"/>
              <p:cNvSpPr>
                <a:spLocks noChangeShapeType="1"/>
              </p:cNvSpPr>
              <p:nvPr/>
            </p:nvSpPr>
            <p:spPr bwMode="auto">
              <a:xfrm rot="5400000">
                <a:off x="21228" y="9735"/>
                <a:ext cx="820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056" name="Rectangle 8" descr="Штриховой диагональный 2"/>
              <p:cNvSpPr>
                <a:spLocks noChangeArrowheads="1"/>
              </p:cNvSpPr>
              <p:nvPr/>
            </p:nvSpPr>
            <p:spPr bwMode="auto">
              <a:xfrm>
                <a:off x="20990" y="8591"/>
                <a:ext cx="1249" cy="644"/>
              </a:xfrm>
              <a:prstGeom prst="rect">
                <a:avLst/>
              </a:prstGeom>
              <a:pattFill prst="dashUpDiag">
                <a:fgClr>
                  <a:srgbClr val="FF00FF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057" name="Line 9"/>
              <p:cNvSpPr>
                <a:spLocks noChangeShapeType="1"/>
              </p:cNvSpPr>
              <p:nvPr/>
            </p:nvSpPr>
            <p:spPr bwMode="auto">
              <a:xfrm>
                <a:off x="20991" y="8547"/>
                <a:ext cx="1276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058" name="Line 10"/>
              <p:cNvSpPr>
                <a:spLocks noChangeShapeType="1"/>
              </p:cNvSpPr>
              <p:nvPr/>
            </p:nvSpPr>
            <p:spPr bwMode="auto">
              <a:xfrm rot="5400000">
                <a:off x="21226" y="8096"/>
                <a:ext cx="8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059" name="Text Box 11"/>
              <p:cNvSpPr txBox="1">
                <a:spLocks noChangeArrowheads="1"/>
              </p:cNvSpPr>
              <p:nvPr/>
            </p:nvSpPr>
            <p:spPr bwMode="auto">
              <a:xfrm>
                <a:off x="21565" y="9190"/>
                <a:ext cx="623" cy="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/>
                  <a:t>–</a:t>
                </a:r>
                <a:endParaRPr lang="ru-RU"/>
              </a:p>
            </p:txBody>
          </p:sp>
          <p:sp>
            <p:nvSpPr>
              <p:cNvPr id="172060" name="Line 12"/>
              <p:cNvSpPr>
                <a:spLocks noChangeShapeType="1"/>
              </p:cNvSpPr>
              <p:nvPr/>
            </p:nvSpPr>
            <p:spPr bwMode="auto">
              <a:xfrm>
                <a:off x="20969" y="9293"/>
                <a:ext cx="127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061" name="Line 13"/>
              <p:cNvSpPr>
                <a:spLocks noChangeShapeType="1"/>
              </p:cNvSpPr>
              <p:nvPr/>
            </p:nvSpPr>
            <p:spPr bwMode="auto">
              <a:xfrm rot="16214167" flipH="1">
                <a:off x="20717" y="8914"/>
                <a:ext cx="704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062" name="Line 14"/>
              <p:cNvSpPr>
                <a:spLocks noChangeShapeType="1"/>
              </p:cNvSpPr>
              <p:nvPr/>
            </p:nvSpPr>
            <p:spPr bwMode="auto">
              <a:xfrm rot="16214167" flipH="1">
                <a:off x="21091" y="8916"/>
                <a:ext cx="703" cy="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063" name="Line 15"/>
              <p:cNvSpPr>
                <a:spLocks noChangeShapeType="1"/>
              </p:cNvSpPr>
              <p:nvPr/>
            </p:nvSpPr>
            <p:spPr bwMode="auto">
              <a:xfrm rot="16214167" flipH="1">
                <a:off x="21505" y="8939"/>
                <a:ext cx="703" cy="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064" name="Line 16"/>
              <p:cNvSpPr>
                <a:spLocks noChangeShapeType="1"/>
              </p:cNvSpPr>
              <p:nvPr/>
            </p:nvSpPr>
            <p:spPr bwMode="auto">
              <a:xfrm rot="16214167" flipH="1">
                <a:off x="21818" y="8932"/>
                <a:ext cx="705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065" name="Line 17"/>
              <p:cNvSpPr>
                <a:spLocks noChangeShapeType="1"/>
              </p:cNvSpPr>
              <p:nvPr/>
            </p:nvSpPr>
            <p:spPr bwMode="auto">
              <a:xfrm rot="18910286" flipV="1">
                <a:off x="20265" y="8887"/>
                <a:ext cx="2824" cy="1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066" name="Line 18"/>
              <p:cNvSpPr>
                <a:spLocks noChangeShapeType="1"/>
              </p:cNvSpPr>
              <p:nvPr/>
            </p:nvSpPr>
            <p:spPr bwMode="auto">
              <a:xfrm rot="2707502" flipH="1">
                <a:off x="20196" y="8870"/>
                <a:ext cx="2786" cy="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067" name="Text Box 19"/>
              <p:cNvSpPr txBox="1">
                <a:spLocks noChangeArrowheads="1"/>
              </p:cNvSpPr>
              <p:nvPr/>
            </p:nvSpPr>
            <p:spPr bwMode="auto">
              <a:xfrm>
                <a:off x="20616" y="7542"/>
                <a:ext cx="832" cy="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i="1">
                    <a:latin typeface="Times New Roman" pitchFamily="18" charset="0"/>
                  </a:rPr>
                  <a:t>П</a:t>
                </a:r>
                <a:r>
                  <a:rPr lang="ru-RU" sz="1600" baseline="-25000">
                    <a:latin typeface="Times New Roman" pitchFamily="18" charset="0"/>
                  </a:rPr>
                  <a:t>1</a:t>
                </a:r>
                <a:endParaRPr lang="ru-RU" sz="1600"/>
              </a:p>
            </p:txBody>
          </p:sp>
          <p:sp>
            <p:nvSpPr>
              <p:cNvPr id="172068" name="Text Box 20"/>
              <p:cNvSpPr txBox="1">
                <a:spLocks noChangeArrowheads="1"/>
              </p:cNvSpPr>
              <p:nvPr/>
            </p:nvSpPr>
            <p:spPr bwMode="auto">
              <a:xfrm>
                <a:off x="22037" y="7536"/>
                <a:ext cx="84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i="1">
                    <a:latin typeface="Times New Roman" pitchFamily="18" charset="0"/>
                  </a:rPr>
                  <a:t>П</a:t>
                </a:r>
                <a:r>
                  <a:rPr lang="ru-RU" sz="1600" baseline="-25000">
                    <a:latin typeface="Times New Roman" pitchFamily="18" charset="0"/>
                  </a:rPr>
                  <a:t>2</a:t>
                </a:r>
                <a:endParaRPr lang="ru-RU" sz="1600"/>
              </a:p>
            </p:txBody>
          </p:sp>
          <p:sp>
            <p:nvSpPr>
              <p:cNvPr id="172069" name="Text Box 21"/>
              <p:cNvSpPr txBox="1">
                <a:spLocks noChangeArrowheads="1"/>
              </p:cNvSpPr>
              <p:nvPr/>
            </p:nvSpPr>
            <p:spPr bwMode="auto">
              <a:xfrm>
                <a:off x="21303" y="8583"/>
                <a:ext cx="590" cy="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b="1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</a:t>
                </a:r>
                <a:endParaRPr lang="ru-RU"/>
              </a:p>
            </p:txBody>
          </p:sp>
          <p:sp>
            <p:nvSpPr>
              <p:cNvPr id="172070" name="Text Box 22"/>
              <p:cNvSpPr txBox="1">
                <a:spLocks noChangeArrowheads="1"/>
              </p:cNvSpPr>
              <p:nvPr/>
            </p:nvSpPr>
            <p:spPr bwMode="auto">
              <a:xfrm>
                <a:off x="16069" y="9651"/>
                <a:ext cx="683" cy="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b="1" i="1">
                    <a:solidFill>
                      <a:srgbClr val="FF00FF"/>
                    </a:solidFill>
                    <a:latin typeface="Times New Roman" pitchFamily="18" charset="0"/>
                  </a:rPr>
                  <a:t>а)</a:t>
                </a:r>
                <a:endParaRPr lang="ru-RU"/>
              </a:p>
            </p:txBody>
          </p: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16359" y="7442"/>
                <a:ext cx="3378" cy="2623"/>
                <a:chOff x="16511" y="7754"/>
                <a:chExt cx="3018" cy="2207"/>
              </a:xfrm>
            </p:grpSpPr>
            <p:sp>
              <p:nvSpPr>
                <p:cNvPr id="172073" name="Line 24"/>
                <p:cNvSpPr>
                  <a:spLocks noChangeShapeType="1"/>
                </p:cNvSpPr>
                <p:nvPr/>
              </p:nvSpPr>
              <p:spPr bwMode="auto">
                <a:xfrm>
                  <a:off x="16511" y="9000"/>
                  <a:ext cx="3018" cy="1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7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8497" y="7754"/>
                  <a:ext cx="704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600" i="1">
                      <a:latin typeface="Times New Roman" pitchFamily="18" charset="0"/>
                    </a:rPr>
                    <a:t>П</a:t>
                  </a:r>
                  <a:r>
                    <a:rPr lang="ru-RU" sz="1600" baseline="-25000">
                      <a:latin typeface="Times New Roman" pitchFamily="18" charset="0"/>
                    </a:rPr>
                    <a:t>2</a:t>
                  </a:r>
                  <a:endParaRPr lang="ru-RU" sz="1600"/>
                </a:p>
              </p:txBody>
            </p:sp>
            <p:sp>
              <p:nvSpPr>
                <p:cNvPr id="172075" name="Rectangle 26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8033" y="8925"/>
                  <a:ext cx="1416" cy="112"/>
                </a:xfrm>
                <a:prstGeom prst="rect">
                  <a:avLst/>
                </a:prstGeom>
                <a:solidFill>
                  <a:srgbClr val="FFFFFF"/>
                </a:solidFill>
                <a:ln w="15875" algn="ctr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76" name="Rectangle 27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6294" y="8934"/>
                  <a:ext cx="1416" cy="112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77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17567" y="9630"/>
                  <a:ext cx="661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78" name="Rectangle 29" descr="Штриховой диагональный 2"/>
                <p:cNvSpPr>
                  <a:spLocks noChangeArrowheads="1"/>
                </p:cNvSpPr>
                <p:nvPr/>
              </p:nvSpPr>
              <p:spPr bwMode="auto">
                <a:xfrm>
                  <a:off x="17465" y="8746"/>
                  <a:ext cx="864" cy="520"/>
                </a:xfrm>
                <a:prstGeom prst="rect">
                  <a:avLst/>
                </a:prstGeom>
                <a:pattFill prst="dashUpDiag">
                  <a:fgClr>
                    <a:srgbClr val="FF00FF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79" name="Line 30"/>
                <p:cNvSpPr>
                  <a:spLocks noChangeShapeType="1"/>
                </p:cNvSpPr>
                <p:nvPr/>
              </p:nvSpPr>
              <p:spPr bwMode="auto">
                <a:xfrm>
                  <a:off x="17472" y="9000"/>
                  <a:ext cx="84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80" name="Line 31"/>
                <p:cNvSpPr>
                  <a:spLocks noChangeShapeType="1"/>
                </p:cNvSpPr>
                <p:nvPr/>
              </p:nvSpPr>
              <p:spPr bwMode="auto">
                <a:xfrm>
                  <a:off x="17453" y="8704"/>
                  <a:ext cx="882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81" name="Line 32"/>
                <p:cNvSpPr>
                  <a:spLocks noChangeShapeType="1"/>
                </p:cNvSpPr>
                <p:nvPr/>
              </p:nvSpPr>
              <p:spPr bwMode="auto">
                <a:xfrm>
                  <a:off x="17461" y="9306"/>
                  <a:ext cx="882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8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17571" y="8352"/>
                  <a:ext cx="66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8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840" y="9214"/>
                  <a:ext cx="499" cy="4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8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6695" y="7762"/>
                  <a:ext cx="765" cy="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600" i="1">
                      <a:latin typeface="Times New Roman" pitchFamily="18" charset="0"/>
                    </a:rPr>
                    <a:t>П</a:t>
                  </a:r>
                  <a:r>
                    <a:rPr lang="ru-RU" sz="1600" baseline="-25000">
                      <a:latin typeface="Times New Roman" pitchFamily="18" charset="0"/>
                    </a:rPr>
                    <a:t>1</a:t>
                  </a:r>
                  <a:endParaRPr lang="ru-RU" sz="1600"/>
                </a:p>
              </p:txBody>
            </p:sp>
            <p:sp>
              <p:nvSpPr>
                <p:cNvPr id="17208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7840" y="8225"/>
                  <a:ext cx="699" cy="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600" i="1">
                      <a:solidFill>
                        <a:srgbClr val="800000"/>
                      </a:solidFill>
                      <a:latin typeface="Times New Roman" pitchFamily="18" charset="0"/>
                    </a:rPr>
                    <a:t>К</a:t>
                  </a:r>
                  <a:endParaRPr lang="ru-RU" sz="1600"/>
                </a:p>
              </p:txBody>
            </p:sp>
          </p:grpSp>
          <p:sp>
            <p:nvSpPr>
              <p:cNvPr id="172072" name="Text Box 37"/>
              <p:cNvSpPr txBox="1">
                <a:spLocks noChangeArrowheads="1"/>
              </p:cNvSpPr>
              <p:nvPr/>
            </p:nvSpPr>
            <p:spPr bwMode="auto">
              <a:xfrm>
                <a:off x="16771" y="10432"/>
                <a:ext cx="5196" cy="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b="1" i="1">
                    <a:solidFill>
                      <a:srgbClr val="C00000"/>
                    </a:solidFill>
                    <a:latin typeface="Cambria" pitchFamily="18" charset="0"/>
                  </a:rPr>
                  <a:t>Оптический  затвор</a:t>
                </a:r>
              </a:p>
              <a:p>
                <a:r>
                  <a:rPr lang="ru-RU" sz="1400" b="1" i="1">
                    <a:solidFill>
                      <a:srgbClr val="C00000"/>
                    </a:solidFill>
                    <a:latin typeface="Cambria" pitchFamily="18" charset="0"/>
                  </a:rPr>
                  <a:t>(ячейки Поккельса  или  Керра)</a:t>
                </a:r>
              </a:p>
            </p:txBody>
          </p:sp>
        </p:grpSp>
        <p:sp>
          <p:nvSpPr>
            <p:cNvPr id="172045" name="Text Box 36"/>
            <p:cNvSpPr txBox="1">
              <a:spLocks noChangeArrowheads="1"/>
            </p:cNvSpPr>
            <p:nvPr/>
          </p:nvSpPr>
          <p:spPr bwMode="auto">
            <a:xfrm>
              <a:off x="1665052" y="4959446"/>
              <a:ext cx="642942" cy="292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i="1">
                  <a:solidFill>
                    <a:srgbClr val="FF0000"/>
                  </a:solidFill>
                  <a:latin typeface="Times New Roman" pitchFamily="18" charset="0"/>
                </a:rPr>
                <a:t>Свет</a:t>
              </a:r>
              <a:endParaRPr lang="ru-RU" sz="1600">
                <a:solidFill>
                  <a:srgbClr val="FF0000"/>
                </a:solidFill>
              </a:endParaRPr>
            </a:p>
          </p:txBody>
        </p:sp>
        <p:sp>
          <p:nvSpPr>
            <p:cNvPr id="172046" name="Line 16"/>
            <p:cNvSpPr>
              <a:spLocks noChangeShapeType="1"/>
            </p:cNvSpPr>
            <p:nvPr/>
          </p:nvSpPr>
          <p:spPr bwMode="auto">
            <a:xfrm rot="16214167" flipH="1">
              <a:off x="640875" y="5335950"/>
              <a:ext cx="387619" cy="2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47" name="Line 16"/>
            <p:cNvSpPr>
              <a:spLocks noChangeShapeType="1"/>
            </p:cNvSpPr>
            <p:nvPr/>
          </p:nvSpPr>
          <p:spPr bwMode="auto">
            <a:xfrm rot="16214167" flipH="1">
              <a:off x="785037" y="5335951"/>
              <a:ext cx="387619" cy="2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48" name="Line 16"/>
            <p:cNvSpPr>
              <a:spLocks noChangeShapeType="1"/>
            </p:cNvSpPr>
            <p:nvPr/>
          </p:nvSpPr>
          <p:spPr bwMode="auto">
            <a:xfrm rot="16214167" flipH="1">
              <a:off x="937437" y="5335951"/>
              <a:ext cx="387619" cy="2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49" name="Line 16"/>
            <p:cNvSpPr>
              <a:spLocks noChangeShapeType="1"/>
            </p:cNvSpPr>
            <p:nvPr/>
          </p:nvSpPr>
          <p:spPr bwMode="auto">
            <a:xfrm rot="16214167" flipH="1">
              <a:off x="1089868" y="5335951"/>
              <a:ext cx="387619" cy="2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72033" name="Object 1"/>
            <p:cNvGraphicFramePr>
              <a:graphicFrameLocks noChangeAspect="1"/>
            </p:cNvGraphicFramePr>
            <p:nvPr/>
          </p:nvGraphicFramePr>
          <p:xfrm>
            <a:off x="715963" y="5548313"/>
            <a:ext cx="231775" cy="307975"/>
          </p:xfrm>
          <a:graphic>
            <a:graphicData uri="http://schemas.openxmlformats.org/presentationml/2006/ole">
              <p:oleObj spid="_x0000_s8194" name="Формула" r:id="rId3" imgW="3657600" imgH="4876800" progId="Equation.3">
                <p:embed/>
              </p:oleObj>
            </a:graphicData>
          </a:graphic>
        </p:graphicFrame>
        <p:graphicFrame>
          <p:nvGraphicFramePr>
            <p:cNvPr id="172034" name="Object 2"/>
            <p:cNvGraphicFramePr>
              <a:graphicFrameLocks noChangeAspect="1"/>
            </p:cNvGraphicFramePr>
            <p:nvPr/>
          </p:nvGraphicFramePr>
          <p:xfrm>
            <a:off x="3500430" y="5143512"/>
            <a:ext cx="231775" cy="307975"/>
          </p:xfrm>
          <a:graphic>
            <a:graphicData uri="http://schemas.openxmlformats.org/presentationml/2006/ole">
              <p:oleObj spid="_x0000_s8195" name="Формула" r:id="rId4" imgW="3657600" imgH="4876800" progId="Equation.3">
                <p:embed/>
              </p:oleObj>
            </a:graphicData>
          </a:graphic>
        </p:graphicFrame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2747122" y="5752467"/>
              <a:ext cx="2143371" cy="1587"/>
            </a:xfrm>
            <a:prstGeom prst="line">
              <a:avLst/>
            </a:prstGeom>
            <a:ln w="222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500034" y="142852"/>
            <a:ext cx="8429684" cy="95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152352" anchor="ctr">
            <a:spAutoFit/>
          </a:bodyPr>
          <a:lstStyle/>
          <a:p>
            <a:pPr algn="r"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8. Оптическая  активность  </a:t>
            </a:r>
            <a:r>
              <a:rPr lang="ru-RU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(–  вращение плоскости поляризации</a:t>
            </a:r>
          </a:p>
          <a:p>
            <a:pPr algn="r">
              <a:defRPr/>
            </a:pPr>
            <a:r>
              <a:rPr lang="ru-RU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Ф. Араго, 1811 г.)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43000"/>
            <a:ext cx="802798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3" descr="Новый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1503363"/>
            <a:ext cx="44386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2" name="Rectangle 4"/>
          <p:cNvSpPr>
            <a:spLocks noChangeArrowheads="1"/>
          </p:cNvSpPr>
          <p:nvPr/>
        </p:nvSpPr>
        <p:spPr bwMode="auto">
          <a:xfrm>
            <a:off x="1214438" y="357188"/>
            <a:ext cx="6048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хиральные молекулы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</a:rPr>
              <a:t>, например,</a:t>
            </a:r>
            <a:r>
              <a:rPr lang="en-US" sz="1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ru-RU" sz="2400" dirty="0">
                <a:latin typeface="Times New Roman" pitchFamily="18" charset="0"/>
              </a:rPr>
              <a:t>α-Аминопропионовая кислота – аланин</a:t>
            </a:r>
          </a:p>
        </p:txBody>
      </p:sp>
      <p:sp>
        <p:nvSpPr>
          <p:cNvPr id="174083" name="Rectangle 5"/>
          <p:cNvSpPr>
            <a:spLocks noChangeArrowheads="1"/>
          </p:cNvSpPr>
          <p:nvPr/>
        </p:nvSpPr>
        <p:spPr bwMode="auto">
          <a:xfrm>
            <a:off x="2803525" y="6040438"/>
            <a:ext cx="144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 dirty="0"/>
              <a:t>L</a:t>
            </a:r>
            <a:r>
              <a:rPr lang="ru-RU" b="1" dirty="0"/>
              <a:t> - Аланин</a:t>
            </a:r>
            <a:r>
              <a:rPr lang="ru-RU" dirty="0"/>
              <a:t> </a:t>
            </a:r>
          </a:p>
        </p:txBody>
      </p:sp>
      <p:sp>
        <p:nvSpPr>
          <p:cNvPr id="174084" name="Rectangle 6"/>
          <p:cNvSpPr>
            <a:spLocks noChangeArrowheads="1"/>
          </p:cNvSpPr>
          <p:nvPr/>
        </p:nvSpPr>
        <p:spPr bwMode="auto">
          <a:xfrm>
            <a:off x="4651375" y="6040438"/>
            <a:ext cx="1470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 dirty="0"/>
              <a:t>D</a:t>
            </a:r>
            <a:r>
              <a:rPr lang="ru-RU" b="1" dirty="0"/>
              <a:t> - Аланин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5909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488315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6" name="Rectangle 14"/>
          <p:cNvSpPr>
            <a:spLocks noChangeArrowheads="1"/>
          </p:cNvSpPr>
          <p:nvPr/>
        </p:nvSpPr>
        <p:spPr bwMode="auto">
          <a:xfrm>
            <a:off x="357188" y="1000125"/>
            <a:ext cx="500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Молочная кислота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 СН</a:t>
            </a:r>
            <a:r>
              <a:rPr lang="ru-RU" b="1" i="1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 – СНОН – СООН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5107" name="Rectangle 15"/>
          <p:cNvSpPr>
            <a:spLocks noChangeArrowheads="1"/>
          </p:cNvSpPr>
          <p:nvPr/>
        </p:nvSpPr>
        <p:spPr bwMode="auto">
          <a:xfrm>
            <a:off x="2286000" y="142852"/>
            <a:ext cx="40751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  <a:latin typeface="Constantia" pitchFamily="18" charset="0"/>
              </a:rPr>
              <a:t>Оптические изомеры</a:t>
            </a:r>
          </a:p>
          <a:p>
            <a:pPr algn="ctr"/>
            <a:r>
              <a:rPr lang="en-US" sz="1400" b="1" i="1" dirty="0">
                <a:solidFill>
                  <a:srgbClr val="0000FF"/>
                </a:solidFill>
                <a:latin typeface="Constantia" pitchFamily="18" charset="0"/>
              </a:rPr>
              <a:t>(“c</a:t>
            </a:r>
            <a:r>
              <a:rPr lang="ru-RU" sz="1400" b="1" i="1" dirty="0">
                <a:solidFill>
                  <a:srgbClr val="0000FF"/>
                </a:solidFill>
                <a:latin typeface="Constantia" pitchFamily="18" charset="0"/>
              </a:rPr>
              <a:t>треоизомеры</a:t>
            </a:r>
            <a:r>
              <a:rPr lang="en-US" sz="1400" b="1" i="1" dirty="0">
                <a:solidFill>
                  <a:srgbClr val="0000FF"/>
                </a:solidFill>
                <a:latin typeface="Constantia" pitchFamily="18" charset="0"/>
              </a:rPr>
              <a:t>”,</a:t>
            </a:r>
            <a:r>
              <a:rPr lang="ru-RU" sz="1400" b="1" i="1" dirty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en-US" sz="1400" b="1" i="1" dirty="0">
                <a:solidFill>
                  <a:srgbClr val="0000FF"/>
                </a:solidFill>
                <a:latin typeface="Constantia" pitchFamily="18" charset="0"/>
              </a:rPr>
              <a:t>“</a:t>
            </a:r>
            <a:r>
              <a:rPr lang="ru-RU" sz="1400" b="1" i="1" dirty="0">
                <a:solidFill>
                  <a:srgbClr val="0000FF"/>
                </a:solidFill>
                <a:latin typeface="Constantia" pitchFamily="18" charset="0"/>
              </a:rPr>
              <a:t>энантиомеры</a:t>
            </a:r>
            <a:r>
              <a:rPr lang="en-US" sz="1400" b="1" i="1" dirty="0">
                <a:solidFill>
                  <a:srgbClr val="0000FF"/>
                </a:solidFill>
                <a:latin typeface="Constantia" pitchFamily="18" charset="0"/>
              </a:rPr>
              <a:t>”)</a:t>
            </a:r>
            <a:endParaRPr lang="ru-RU" sz="1400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75108" name="Rectangle 16"/>
          <p:cNvSpPr>
            <a:spLocks noChangeArrowheads="1"/>
          </p:cNvSpPr>
          <p:nvPr/>
        </p:nvSpPr>
        <p:spPr bwMode="auto">
          <a:xfrm>
            <a:off x="5840413" y="5445125"/>
            <a:ext cx="3008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Constantia" pitchFamily="18" charset="0"/>
              </a:rPr>
              <a:t>Проекционные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Constantia" pitchFamily="18" charset="0"/>
              </a:rPr>
              <a:t>Формулы Фишера - Хеуорса</a:t>
            </a:r>
          </a:p>
        </p:txBody>
      </p:sp>
      <p:sp>
        <p:nvSpPr>
          <p:cNvPr id="175109" name="Rectangle 17"/>
          <p:cNvSpPr>
            <a:spLocks noChangeArrowheads="1"/>
          </p:cNvSpPr>
          <p:nvPr/>
        </p:nvSpPr>
        <p:spPr bwMode="auto">
          <a:xfrm>
            <a:off x="1042988" y="3716338"/>
            <a:ext cx="156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b="1" dirty="0"/>
              <a:t>L</a:t>
            </a:r>
            <a:r>
              <a:rPr lang="ru-RU" sz="2400" b="1" dirty="0"/>
              <a:t>-форма</a:t>
            </a:r>
            <a:r>
              <a:rPr lang="ru-RU" dirty="0"/>
              <a:t> </a:t>
            </a:r>
          </a:p>
        </p:txBody>
      </p:sp>
      <p:sp>
        <p:nvSpPr>
          <p:cNvPr id="175110" name="Rectangle 18"/>
          <p:cNvSpPr>
            <a:spLocks noChangeArrowheads="1"/>
          </p:cNvSpPr>
          <p:nvPr/>
        </p:nvSpPr>
        <p:spPr bwMode="auto">
          <a:xfrm>
            <a:off x="6372225" y="3716338"/>
            <a:ext cx="160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b="1" dirty="0"/>
              <a:t>D</a:t>
            </a:r>
            <a:r>
              <a:rPr lang="ru-RU" sz="2400" b="1" dirty="0"/>
              <a:t>-форма</a:t>
            </a:r>
            <a:r>
              <a:rPr lang="ru-RU" dirty="0"/>
              <a:t> </a:t>
            </a:r>
          </a:p>
        </p:txBody>
      </p:sp>
      <p:sp>
        <p:nvSpPr>
          <p:cNvPr id="175111" name="Прямоугольник 7"/>
          <p:cNvSpPr>
            <a:spLocks noChangeArrowheads="1"/>
          </p:cNvSpPr>
          <p:nvPr/>
        </p:nvSpPr>
        <p:spPr bwMode="auto">
          <a:xfrm>
            <a:off x="285750" y="6143625"/>
            <a:ext cx="500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Constantia" pitchFamily="18" charset="0"/>
              </a:rPr>
              <a:t>Отделяют  из рацемата либо в хим. реакциях с участием  асимметричного катализатора, либо микробиологически</a:t>
            </a:r>
          </a:p>
        </p:txBody>
      </p:sp>
    </p:spTree>
    <p:extLst>
      <p:ext uri="{BB962C8B-B14F-4D97-AF65-F5344CB8AC3E}">
        <p14:creationId xmlns:p14="http://schemas.microsoft.com/office/powerpoint/2010/main" xmlns="" val="166336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11" name="Group 75"/>
          <p:cNvGraphicFramePr>
            <a:graphicFrameLocks noGrp="1"/>
          </p:cNvGraphicFramePr>
          <p:nvPr/>
        </p:nvGraphicFramePr>
        <p:xfrm>
          <a:off x="1116013" y="1952625"/>
          <a:ext cx="6985000" cy="4235451"/>
        </p:xfrm>
        <a:graphic>
          <a:graphicData uri="http://schemas.openxmlformats.org/drawingml/2006/table">
            <a:tbl>
              <a:tblPr/>
              <a:tblGrid>
                <a:gridCol w="5265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9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68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Вещество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Удельное вращение [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ru-RU" sz="2400" b="0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Symbol" pitchFamily="18" charset="2"/>
                        </a:rPr>
                        <a:t>Ð</a:t>
                      </a:r>
                      <a:endParaRPr kumimoji="0" 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Молочная кислота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3,82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 тростниковый С</a:t>
                      </a:r>
                      <a:r>
                        <a:rPr kumimoji="0" lang="ru-RU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+66,4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 виноградный С</a:t>
                      </a:r>
                      <a:r>
                        <a:rPr kumimoji="0" lang="ru-RU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+52,6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 фруктовый С</a:t>
                      </a:r>
                      <a:r>
                        <a:rPr kumimoji="0" lang="ru-RU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-91,9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6149" name="Rectangle 76"/>
          <p:cNvSpPr>
            <a:spLocks noChangeArrowheads="1"/>
          </p:cNvSpPr>
          <p:nvPr/>
        </p:nvSpPr>
        <p:spPr bwMode="auto">
          <a:xfrm>
            <a:off x="763588" y="571500"/>
            <a:ext cx="2173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i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 = </a:t>
            </a:r>
            <a:r>
              <a:rPr lang="en-US" sz="3600" b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[</a:t>
            </a:r>
            <a:r>
              <a:rPr lang="en-US" sz="3600" b="1" i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</a:t>
            </a:r>
            <a:r>
              <a:rPr lang="en-US" sz="3600" b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]</a:t>
            </a:r>
            <a:r>
              <a:rPr lang="en-US" sz="3600" b="1" i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C</a:t>
            </a:r>
            <a:r>
              <a:rPr lang="en-US" sz="3600" b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</a:t>
            </a:r>
            <a:r>
              <a:rPr lang="en-US" sz="3600" b="1" i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l</a:t>
            </a:r>
            <a:endParaRPr lang="en-US" sz="3600" b="1" dirty="0">
              <a:solidFill>
                <a:srgbClr val="0000FF"/>
              </a:solidFill>
              <a:latin typeface="Constantia" pitchFamily="18" charset="0"/>
              <a:sym typeface="Symbol" pitchFamily="18" charset="2"/>
            </a:endParaRPr>
          </a:p>
        </p:txBody>
      </p:sp>
      <p:sp>
        <p:nvSpPr>
          <p:cNvPr id="176150" name="Rectangle 77"/>
          <p:cNvSpPr>
            <a:spLocks noChangeArrowheads="1"/>
          </p:cNvSpPr>
          <p:nvPr/>
        </p:nvSpPr>
        <p:spPr bwMode="auto">
          <a:xfrm>
            <a:off x="3214688" y="571500"/>
            <a:ext cx="557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Закон Био</a:t>
            </a:r>
            <a:r>
              <a:rPr lang="en-US" sz="3600" b="1" i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 (1815)</a:t>
            </a:r>
            <a:r>
              <a:rPr lang="ru-RU" sz="3600" b="1" i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	</a:t>
            </a:r>
            <a:r>
              <a:rPr lang="en-US" sz="1400" i="1" dirty="0">
                <a:latin typeface="Constantia" pitchFamily="18" charset="0"/>
              </a:rPr>
              <a:t> </a:t>
            </a:r>
            <a:r>
              <a:rPr lang="ru-RU" sz="1400" i="1" dirty="0">
                <a:latin typeface="Constantia" pitchFamily="18" charset="0"/>
              </a:rPr>
              <a:t>(</a:t>
            </a:r>
            <a:r>
              <a:rPr lang="en-US" sz="1400" i="1" dirty="0">
                <a:latin typeface="Constantia" pitchFamily="18" charset="0"/>
              </a:rPr>
              <a:t>Jean-Baptiste Biot</a:t>
            </a:r>
            <a:r>
              <a:rPr lang="ru-RU" sz="1400" i="1" dirty="0">
                <a:latin typeface="Constantia" pitchFamily="18" charset="0"/>
              </a:rPr>
              <a:t>)</a:t>
            </a:r>
            <a:endParaRPr lang="en-US" sz="1400" b="1" dirty="0">
              <a:solidFill>
                <a:srgbClr val="0000FF"/>
              </a:solidFill>
              <a:latin typeface="Constantia" pitchFamily="18" charset="0"/>
              <a:sym typeface="Symbol" pitchFamily="18" charset="2"/>
            </a:endParaRPr>
          </a:p>
        </p:txBody>
      </p:sp>
      <p:sp>
        <p:nvSpPr>
          <p:cNvPr id="176151" name="Rectangle 78"/>
          <p:cNvSpPr>
            <a:spLocks noChangeArrowheads="1"/>
          </p:cNvSpPr>
          <p:nvPr/>
        </p:nvSpPr>
        <p:spPr bwMode="auto">
          <a:xfrm>
            <a:off x="1763713" y="1219200"/>
            <a:ext cx="6337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[</a:t>
            </a:r>
            <a:r>
              <a:rPr lang="en-US" sz="3600" b="1" i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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]</a:t>
            </a:r>
            <a:r>
              <a:rPr lang="ru-RU" sz="3600" b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– </a:t>
            </a:r>
            <a:r>
              <a:rPr lang="ru-RU" sz="2400" b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удельная оптическая активность</a:t>
            </a:r>
            <a:endParaRPr lang="en-US" sz="2400" b="1" dirty="0">
              <a:solidFill>
                <a:srgbClr val="FF0000"/>
              </a:solidFill>
              <a:latin typeface="Constantia" pitchFamily="18" charset="0"/>
              <a:sym typeface="Symbol" pitchFamily="18" charset="2"/>
            </a:endParaRPr>
          </a:p>
        </p:txBody>
      </p:sp>
      <p:sp>
        <p:nvSpPr>
          <p:cNvPr id="176152" name="Прямоугольник 5"/>
          <p:cNvSpPr>
            <a:spLocks noChangeArrowheads="1"/>
          </p:cNvSpPr>
          <p:nvPr/>
        </p:nvSpPr>
        <p:spPr bwMode="auto">
          <a:xfrm>
            <a:off x="4537075" y="1111250"/>
            <a:ext cx="4286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«Annales de Chimie et de Physique»</a:t>
            </a:r>
            <a:r>
              <a:rPr lang="ru-RU" sz="1600" dirty="0"/>
              <a:t> </a:t>
            </a:r>
            <a:r>
              <a:rPr lang="fr-FR" sz="1600"/>
              <a:t>(1860)</a:t>
            </a:r>
            <a:endParaRPr lang="ru-RU" sz="1600" dirty="0"/>
          </a:p>
        </p:txBody>
      </p:sp>
      <p:sp>
        <p:nvSpPr>
          <p:cNvPr id="176153" name="Прямоугольник 6"/>
          <p:cNvSpPr>
            <a:spLocks noChangeArrowheads="1"/>
          </p:cNvSpPr>
          <p:nvPr/>
        </p:nvSpPr>
        <p:spPr bwMode="auto">
          <a:xfrm>
            <a:off x="642938" y="6357938"/>
            <a:ext cx="8286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/>
              <a:t>«Traité de physique expérimentale et mathématique» (4 т., Париж, 1816)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5790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0125"/>
            <a:ext cx="78486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4" name="Text Box 75"/>
          <p:cNvSpPr txBox="1">
            <a:spLocks noChangeArrowheads="1"/>
          </p:cNvSpPr>
          <p:nvPr/>
        </p:nvSpPr>
        <p:spPr bwMode="auto">
          <a:xfrm>
            <a:off x="1187450" y="4348163"/>
            <a:ext cx="2305050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5000"/>
              </a:lnSpc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- глюкоза </a:t>
            </a:r>
            <a:r>
              <a:rPr lang="ru-RU" sz="2400" dirty="0"/>
              <a:t>[</a:t>
            </a:r>
            <a:r>
              <a:rPr lang="en-US" sz="2400" i="1" dirty="0">
                <a:sym typeface="Symbol" pitchFamily="18" charset="2"/>
              </a:rPr>
              <a:t></a:t>
            </a:r>
            <a:r>
              <a:rPr lang="ru-RU" sz="2400" dirty="0"/>
              <a:t>]</a:t>
            </a:r>
            <a:r>
              <a:rPr lang="ru-RU" sz="2400" i="1" baseline="30000" dirty="0">
                <a:sym typeface="Symbol" pitchFamily="18" charset="2"/>
              </a:rPr>
              <a:t>Ð</a:t>
            </a:r>
            <a:r>
              <a:rPr lang="ru-RU" sz="2400" dirty="0">
                <a:sym typeface="Symbol" pitchFamily="18" charset="2"/>
              </a:rPr>
              <a:t> = +112°</a:t>
            </a:r>
            <a:r>
              <a:rPr lang="ru-RU" dirty="0">
                <a:sym typeface="Symbol" pitchFamily="18" charset="2"/>
              </a:rPr>
              <a:t> </a:t>
            </a:r>
          </a:p>
        </p:txBody>
      </p:sp>
      <p:sp>
        <p:nvSpPr>
          <p:cNvPr id="177155" name="Text Box 76"/>
          <p:cNvSpPr txBox="1">
            <a:spLocks noChangeArrowheads="1"/>
          </p:cNvSpPr>
          <p:nvPr/>
        </p:nvSpPr>
        <p:spPr bwMode="auto">
          <a:xfrm>
            <a:off x="5364163" y="4348163"/>
            <a:ext cx="2305050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5000"/>
              </a:lnSpc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- глюкоза </a:t>
            </a:r>
            <a:r>
              <a:rPr lang="ru-RU" sz="2400" dirty="0"/>
              <a:t>[</a:t>
            </a:r>
            <a:r>
              <a:rPr lang="en-US" sz="2400" i="1" dirty="0">
                <a:sym typeface="Symbol" pitchFamily="18" charset="2"/>
              </a:rPr>
              <a:t></a:t>
            </a:r>
            <a:r>
              <a:rPr lang="ru-RU" sz="2400" dirty="0"/>
              <a:t>]</a:t>
            </a:r>
            <a:r>
              <a:rPr lang="ru-RU" sz="2400" i="1" baseline="30000" dirty="0">
                <a:sym typeface="Symbol" pitchFamily="18" charset="2"/>
              </a:rPr>
              <a:t>Ð</a:t>
            </a:r>
            <a:r>
              <a:rPr lang="ru-RU" sz="2400" dirty="0">
                <a:sym typeface="Symbol" pitchFamily="18" charset="2"/>
              </a:rPr>
              <a:t> = +18,7°</a:t>
            </a:r>
            <a:r>
              <a:rPr lang="ru-RU" dirty="0">
                <a:sym typeface="Symbol" pitchFamily="18" charset="2"/>
              </a:rPr>
              <a:t> </a:t>
            </a:r>
          </a:p>
        </p:txBody>
      </p:sp>
      <p:sp>
        <p:nvSpPr>
          <p:cNvPr id="177156" name="Rectangle 77"/>
          <p:cNvSpPr>
            <a:spLocks noChangeArrowheads="1"/>
          </p:cNvSpPr>
          <p:nvPr/>
        </p:nvSpPr>
        <p:spPr bwMode="auto">
          <a:xfrm>
            <a:off x="2051050" y="5716588"/>
            <a:ext cx="4600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rgbClr val="0000FF"/>
                </a:solidFill>
                <a:latin typeface="Constantia" pitchFamily="18" charset="0"/>
              </a:rPr>
              <a:t>Удельное вращение</a:t>
            </a:r>
          </a:p>
        </p:txBody>
      </p:sp>
      <p:sp>
        <p:nvSpPr>
          <p:cNvPr id="177157" name="AutoShape 78"/>
          <p:cNvSpPr>
            <a:spLocks noChangeArrowheads="1"/>
          </p:cNvSpPr>
          <p:nvPr/>
        </p:nvSpPr>
        <p:spPr bwMode="auto">
          <a:xfrm rot="-9043004">
            <a:off x="3205163" y="5356225"/>
            <a:ext cx="719137" cy="358775"/>
          </a:xfrm>
          <a:custGeom>
            <a:avLst/>
            <a:gdLst>
              <a:gd name="T0" fmla="*/ 539353 w 21600"/>
              <a:gd name="T1" fmla="*/ 0 h 21600"/>
              <a:gd name="T2" fmla="*/ 0 w 21600"/>
              <a:gd name="T3" fmla="*/ 179388 h 21600"/>
              <a:gd name="T4" fmla="*/ 539353 w 21600"/>
              <a:gd name="T5" fmla="*/ 358775 h 21600"/>
              <a:gd name="T6" fmla="*/ 719137 w 21600"/>
              <a:gd name="T7" fmla="*/ 179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7158" name="AutoShape 79"/>
          <p:cNvSpPr>
            <a:spLocks noChangeArrowheads="1"/>
          </p:cNvSpPr>
          <p:nvPr/>
        </p:nvSpPr>
        <p:spPr bwMode="auto">
          <a:xfrm rot="9043004" flipH="1">
            <a:off x="4789488" y="5356225"/>
            <a:ext cx="719137" cy="358775"/>
          </a:xfrm>
          <a:custGeom>
            <a:avLst/>
            <a:gdLst>
              <a:gd name="T0" fmla="*/ 539353 w 21600"/>
              <a:gd name="T1" fmla="*/ 0 h 21600"/>
              <a:gd name="T2" fmla="*/ 0 w 21600"/>
              <a:gd name="T3" fmla="*/ 179388 h 21600"/>
              <a:gd name="T4" fmla="*/ 539353 w 21600"/>
              <a:gd name="T5" fmla="*/ 358775 h 21600"/>
              <a:gd name="T6" fmla="*/ 719137 w 21600"/>
              <a:gd name="T7" fmla="*/ 179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7159" name="Rectangle 15"/>
          <p:cNvSpPr>
            <a:spLocks noChangeArrowheads="1"/>
          </p:cNvSpPr>
          <p:nvPr/>
        </p:nvSpPr>
        <p:spPr bwMode="auto">
          <a:xfrm>
            <a:off x="500063" y="214313"/>
            <a:ext cx="8281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</a:rPr>
              <a:t>Оптические антиподы и оптические изомеры </a:t>
            </a:r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:</a:t>
            </a:r>
            <a:endParaRPr lang="ru-RU" sz="2400" b="1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1600" b="1" i="1" dirty="0">
                <a:solidFill>
                  <a:srgbClr val="0000FF"/>
                </a:solidFill>
                <a:latin typeface="Constantia" pitchFamily="18" charset="0"/>
              </a:rPr>
              <a:t>(зеркальность структуры и  зеркальная  симметрия на молекулярном уровне)</a:t>
            </a:r>
            <a:endParaRPr lang="ru-RU" sz="2400" b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77160" name="Прямоугольник 11"/>
          <p:cNvSpPr>
            <a:spLocks noChangeArrowheads="1"/>
          </p:cNvSpPr>
          <p:nvPr/>
        </p:nvSpPr>
        <p:spPr bwMode="auto">
          <a:xfrm>
            <a:off x="5643563" y="5553075"/>
            <a:ext cx="3368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/>
              <a:t>*) </a:t>
            </a:r>
            <a:r>
              <a:rPr lang="ru-RU" sz="1200" i="1" dirty="0">
                <a:sym typeface="Symbol" pitchFamily="18" charset="2"/>
              </a:rPr>
              <a:t>Ð</a:t>
            </a:r>
            <a:r>
              <a:rPr lang="ru-RU" sz="1200" i="1" baseline="30000" dirty="0">
                <a:sym typeface="Symbol" pitchFamily="18" charset="2"/>
              </a:rPr>
              <a:t> </a:t>
            </a:r>
            <a:r>
              <a:rPr lang="ru-RU" sz="1200" dirty="0"/>
              <a:t> - для желтой линии натрия – </a:t>
            </a:r>
            <a:r>
              <a:rPr lang="ru-RU" sz="1200" i="1" dirty="0">
                <a:sym typeface="Symbol" pitchFamily="18" charset="2"/>
              </a:rPr>
              <a:t> </a:t>
            </a:r>
            <a:r>
              <a:rPr lang="ru-RU" sz="1200" i="1" dirty="0">
                <a:latin typeface="Constantia" pitchFamily="18" charset="0"/>
                <a:sym typeface="Symbol" pitchFamily="18" charset="2"/>
              </a:rPr>
              <a:t>= </a:t>
            </a:r>
            <a:r>
              <a:rPr lang="ru-RU" sz="1200" dirty="0">
                <a:latin typeface="Constantia" pitchFamily="18" charset="0"/>
              </a:rPr>
              <a:t>578 </a:t>
            </a:r>
            <a:r>
              <a:rPr lang="ru-RU" sz="1200" i="1" dirty="0">
                <a:latin typeface="Constantia" pitchFamily="18" charset="0"/>
              </a:rPr>
              <a:t>нм</a:t>
            </a:r>
          </a:p>
        </p:txBody>
      </p:sp>
      <p:sp>
        <p:nvSpPr>
          <p:cNvPr id="177161" name="Прямоугольник 9"/>
          <p:cNvSpPr>
            <a:spLocks noChangeArrowheads="1"/>
          </p:cNvSpPr>
          <p:nvPr/>
        </p:nvSpPr>
        <p:spPr bwMode="auto">
          <a:xfrm>
            <a:off x="357188" y="6429375"/>
            <a:ext cx="6535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hlinkClick r:id="rId3"/>
              </a:rPr>
              <a:t>(</a:t>
            </a:r>
            <a:r>
              <a:rPr lang="en-US" sz="1400" dirty="0">
                <a:hlinkClick r:id="rId3"/>
              </a:rPr>
              <a:t>https://elementy.ru/nauchno-populyarnaya_biblioteka/431004/Levoe_ili_pravoe)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84473" y="3190833"/>
            <a:ext cx="619210" cy="404896"/>
          </a:xfrm>
          <a:prstGeom prst="round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77292" y="2000240"/>
            <a:ext cx="619210" cy="420556"/>
          </a:xfrm>
          <a:prstGeom prst="round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2428868"/>
            <a:ext cx="28575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191485" y="2428868"/>
            <a:ext cx="28575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3857628"/>
            <a:ext cx="619210" cy="404896"/>
          </a:xfrm>
          <a:prstGeom prst="round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18382" y="3857628"/>
            <a:ext cx="619210" cy="404896"/>
          </a:xfrm>
          <a:prstGeom prst="round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4386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500063" y="3506788"/>
            <a:ext cx="8358187" cy="1498600"/>
            <a:chOff x="500034" y="3506369"/>
            <a:chExt cx="8072494" cy="1498785"/>
          </a:xfrm>
        </p:grpSpPr>
        <p:sp>
          <p:nvSpPr>
            <p:cNvPr id="178198" name="Rectangle 2"/>
            <p:cNvSpPr>
              <a:spLocks noChangeArrowheads="1"/>
            </p:cNvSpPr>
            <p:nvPr/>
          </p:nvSpPr>
          <p:spPr bwMode="auto">
            <a:xfrm>
              <a:off x="500034" y="3506369"/>
              <a:ext cx="79914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 i="1" dirty="0">
                  <a:solidFill>
                    <a:srgbClr val="0000FF"/>
                  </a:solidFill>
                  <a:latin typeface="Constantia" pitchFamily="18" charset="0"/>
                </a:rPr>
                <a:t>“</a:t>
              </a:r>
              <a:r>
                <a:rPr lang="ru-RU" sz="3600" b="1" i="1" dirty="0">
                  <a:solidFill>
                    <a:srgbClr val="0000FF"/>
                  </a:solidFill>
                  <a:latin typeface="Constantia" pitchFamily="18" charset="0"/>
                </a:rPr>
                <a:t>Стереохимия</a:t>
              </a:r>
              <a:r>
                <a:rPr lang="en-US" sz="3600" b="1" i="1" dirty="0">
                  <a:solidFill>
                    <a:srgbClr val="0000FF"/>
                  </a:solidFill>
                  <a:latin typeface="Constantia" pitchFamily="18" charset="0"/>
                </a:rPr>
                <a:t>”</a:t>
              </a:r>
              <a:endParaRPr lang="ru-RU" sz="3600" b="1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  <p:sp>
          <p:nvSpPr>
            <p:cNvPr id="178199" name="Прямоугольник 12"/>
            <p:cNvSpPr>
              <a:spLocks noChangeArrowheads="1"/>
            </p:cNvSpPr>
            <p:nvPr/>
          </p:nvSpPr>
          <p:spPr bwMode="auto">
            <a:xfrm>
              <a:off x="571472" y="4143380"/>
              <a:ext cx="8001056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/>
                <a:t>Стереохимия</a:t>
              </a:r>
              <a:r>
                <a:rPr lang="ru-RU" dirty="0"/>
                <a:t>, </a:t>
              </a:r>
              <a:r>
                <a:rPr lang="ru-RU" b="1" dirty="0"/>
                <a:t>структурная химия</a:t>
              </a:r>
              <a:r>
                <a:rPr lang="ru-RU" dirty="0"/>
                <a:t> </a:t>
              </a:r>
              <a:r>
                <a:rPr lang="ru-RU" dirty="0">
                  <a:latin typeface="Constantia" pitchFamily="18" charset="0"/>
                </a:rPr>
                <a:t>— </a:t>
              </a:r>
              <a:r>
                <a:rPr lang="ru-RU" sz="1600" dirty="0">
                  <a:latin typeface="Constantia" pitchFamily="18" charset="0"/>
                </a:rPr>
                <a:t>раздел химии  о  пространственном строении  молекул  и  влиянии  этого строения  на химические  свойства  (статическая стереохимия) и на направление  и  скорость реакций (динамическая стереохимия). </a:t>
              </a:r>
            </a:p>
          </p:txBody>
        </p:sp>
      </p:grp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42875" y="1285875"/>
            <a:ext cx="8858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Constantia" pitchFamily="18" charset="0"/>
              </a:rPr>
              <a:t>Живая  природа  отдаёт предпочтение  </a:t>
            </a:r>
            <a:r>
              <a:rPr lang="en-US" b="1" dirty="0">
                <a:latin typeface="Constantia" pitchFamily="18" charset="0"/>
              </a:rPr>
              <a:t>“</a:t>
            </a:r>
            <a:r>
              <a:rPr lang="en-US" b="1" i="1" dirty="0">
                <a:latin typeface="Constantia" pitchFamily="18" charset="0"/>
              </a:rPr>
              <a:t>L”</a:t>
            </a:r>
            <a:r>
              <a:rPr lang="ru-RU" b="1" i="1" dirty="0">
                <a:latin typeface="Constantia" pitchFamily="18" charset="0"/>
              </a:rPr>
              <a:t>-</a:t>
            </a:r>
            <a:r>
              <a:rPr lang="ru-RU" b="1" dirty="0">
                <a:latin typeface="Constantia" pitchFamily="18" charset="0"/>
              </a:rPr>
              <a:t>аминокислотам  и  </a:t>
            </a:r>
            <a:r>
              <a:rPr lang="en-US" b="1" dirty="0">
                <a:latin typeface="Constantia" pitchFamily="18" charset="0"/>
              </a:rPr>
              <a:t>“</a:t>
            </a:r>
            <a:r>
              <a:rPr lang="en-US" b="1" i="1" dirty="0">
                <a:latin typeface="Constantia" pitchFamily="18" charset="0"/>
              </a:rPr>
              <a:t>D”</a:t>
            </a:r>
            <a:r>
              <a:rPr lang="en-US" b="1" dirty="0">
                <a:latin typeface="Constantia" pitchFamily="18" charset="0"/>
              </a:rPr>
              <a:t>-</a:t>
            </a:r>
            <a:r>
              <a:rPr lang="ru-RU" b="1" dirty="0">
                <a:latin typeface="Constantia" pitchFamily="18" charset="0"/>
              </a:rPr>
              <a:t>сахарам. </a:t>
            </a:r>
          </a:p>
          <a:p>
            <a:pPr algn="just"/>
            <a:r>
              <a:rPr lang="ru-RU" b="1" dirty="0">
                <a:latin typeface="Constantia" pitchFamily="18" charset="0"/>
              </a:rPr>
              <a:t>19  из  20  жизненно  важных  аминокислот  оптически  активны!  </a:t>
            </a:r>
          </a:p>
          <a:p>
            <a:pPr algn="ctr"/>
            <a:r>
              <a:rPr lang="ru-RU" sz="1600" b="1" i="1" dirty="0">
                <a:latin typeface="Constantia" pitchFamily="18" charset="0"/>
              </a:rPr>
              <a:t>Белки  строятся  в  основном  из «левых»  (</a:t>
            </a:r>
            <a:r>
              <a:rPr lang="en-US" sz="1600" b="1" i="1" dirty="0">
                <a:latin typeface="Constantia" pitchFamily="18" charset="0"/>
              </a:rPr>
              <a:t>“L”) </a:t>
            </a:r>
            <a:r>
              <a:rPr lang="ru-RU" sz="1600" b="1" i="1" dirty="0">
                <a:latin typeface="Constantia" pitchFamily="18" charset="0"/>
              </a:rPr>
              <a:t> оптических  изомеров </a:t>
            </a:r>
            <a:r>
              <a:rPr lang="en-US" sz="1600" b="1" i="1" dirty="0">
                <a:latin typeface="Constantia" pitchFamily="18" charset="0"/>
              </a:rPr>
              <a:t> </a:t>
            </a:r>
            <a:r>
              <a:rPr lang="ru-RU" sz="1600" b="1" i="1" dirty="0">
                <a:latin typeface="Constantia" pitchFamily="18" charset="0"/>
              </a:rPr>
              <a:t> аминокислот</a:t>
            </a:r>
            <a:r>
              <a:rPr lang="ru-RU" sz="1600" i="1" dirty="0">
                <a:latin typeface="Constantia" pitchFamily="18" charset="0"/>
              </a:rPr>
              <a:t>. </a:t>
            </a:r>
          </a:p>
        </p:txBody>
      </p:sp>
      <p:sp>
        <p:nvSpPr>
          <p:cNvPr id="178179" name="Прямоугольник 15"/>
          <p:cNvSpPr>
            <a:spLocks noChangeArrowheads="1"/>
          </p:cNvSpPr>
          <p:nvPr/>
        </p:nvSpPr>
        <p:spPr bwMode="auto">
          <a:xfrm>
            <a:off x="39688" y="14287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Constantia" pitchFamily="18" charset="0"/>
              </a:rPr>
              <a:t>Оптические изомеры отделяют из рацемата либо в хим. реакциях с участием асимметричного катализатора, либо микробиологических</a:t>
            </a:r>
            <a:r>
              <a:rPr lang="ru-RU" sz="1400" dirty="0"/>
              <a:t> </a:t>
            </a:r>
            <a:r>
              <a:rPr lang="ru-RU" sz="1400" dirty="0">
                <a:sym typeface="Symbol" pitchFamily="18" charset="2"/>
              </a:rPr>
              <a:t></a:t>
            </a:r>
            <a:r>
              <a:rPr lang="ru-RU" sz="1400" dirty="0"/>
              <a:t> наличие асимметричных агентов в биологических процессах !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4054475" y="731838"/>
            <a:ext cx="392113" cy="3571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3357563" y="2000250"/>
            <a:ext cx="2071687" cy="785813"/>
            <a:chOff x="3357554" y="2000240"/>
            <a:chExt cx="2071702" cy="785796"/>
          </a:xfrm>
        </p:grpSpPr>
        <p:sp>
          <p:nvSpPr>
            <p:cNvPr id="178196" name="Rectangle 8"/>
            <p:cNvSpPr>
              <a:spLocks/>
            </p:cNvSpPr>
            <p:nvPr/>
          </p:nvSpPr>
          <p:spPr bwMode="auto">
            <a:xfrm>
              <a:off x="3357554" y="2000240"/>
              <a:ext cx="1285884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!??</a:t>
              </a:r>
            </a:p>
          </p:txBody>
        </p:sp>
        <p:sp>
          <p:nvSpPr>
            <p:cNvPr id="19" name="Штриховая стрелка вправо 18"/>
            <p:cNvSpPr/>
            <p:nvPr/>
          </p:nvSpPr>
          <p:spPr>
            <a:xfrm rot="5400000">
              <a:off x="5018892" y="2267723"/>
              <a:ext cx="463540" cy="35719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428625" y="2714625"/>
            <a:ext cx="8643938" cy="785813"/>
            <a:chOff x="428596" y="3294310"/>
            <a:chExt cx="8643998" cy="785796"/>
          </a:xfrm>
        </p:grpSpPr>
        <p:sp>
          <p:nvSpPr>
            <p:cNvPr id="178194" name="Прямоугольник 17"/>
            <p:cNvSpPr>
              <a:spLocks noChangeArrowheads="1"/>
            </p:cNvSpPr>
            <p:nvPr/>
          </p:nvSpPr>
          <p:spPr bwMode="auto">
            <a:xfrm>
              <a:off x="428596" y="3354173"/>
              <a:ext cx="83582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/>
                <a:t>Химические  процессы  в  организме  чувствительны  к  различиям  между оптическими изомерами</a:t>
              </a:r>
              <a:r>
                <a:rPr lang="en-US" dirty="0"/>
                <a:t> </a:t>
              </a:r>
              <a:r>
                <a:rPr lang="ru-RU" dirty="0"/>
                <a:t>  </a:t>
              </a:r>
              <a:r>
                <a:rPr lang="ru-RU" dirty="0">
                  <a:sym typeface="Symbol" pitchFamily="18" charset="2"/>
                </a:rPr>
                <a:t></a:t>
              </a:r>
              <a:r>
                <a:rPr lang="ru-RU" dirty="0"/>
                <a:t> учёт  структурных  особенностей в лекарствах</a:t>
              </a:r>
            </a:p>
          </p:txBody>
        </p:sp>
        <p:sp>
          <p:nvSpPr>
            <p:cNvPr id="178195" name="Rectangle 8"/>
            <p:cNvSpPr>
              <a:spLocks/>
            </p:cNvSpPr>
            <p:nvPr/>
          </p:nvSpPr>
          <p:spPr bwMode="auto">
            <a:xfrm>
              <a:off x="8358214" y="329431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!</a:t>
              </a:r>
            </a:p>
          </p:txBody>
        </p:sp>
      </p:grp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28813" y="5072063"/>
            <a:ext cx="707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Constantia" pitchFamily="18" charset="0"/>
              </a:rPr>
              <a:t>(Издаются журналы: «</a:t>
            </a:r>
            <a:r>
              <a:rPr lang="ru-RU" sz="1400" i="1" dirty="0">
                <a:latin typeface="Constantia" pitchFamily="18" charset="0"/>
              </a:rPr>
              <a:t>Журнал структурной химии</a:t>
            </a:r>
            <a:r>
              <a:rPr lang="ru-RU" sz="1400" dirty="0">
                <a:latin typeface="Constantia" pitchFamily="18" charset="0"/>
              </a:rPr>
              <a:t>»   </a:t>
            </a:r>
            <a:r>
              <a:rPr lang="en-US" sz="1400" dirty="0">
                <a:latin typeface="Constantia" pitchFamily="18" charset="0"/>
              </a:rPr>
              <a:t>/</a:t>
            </a:r>
            <a:r>
              <a:rPr lang="ru-RU" sz="1400" dirty="0">
                <a:latin typeface="Constantia" pitchFamily="18" charset="0"/>
              </a:rPr>
              <a:t>    «</a:t>
            </a:r>
            <a:r>
              <a:rPr lang="ru-RU" sz="1400" i="1" dirty="0">
                <a:latin typeface="Constantia" pitchFamily="18" charset="0"/>
              </a:rPr>
              <a:t>Координационная химия</a:t>
            </a:r>
            <a:r>
              <a:rPr lang="ru-RU" sz="1400" dirty="0">
                <a:latin typeface="Constantia" pitchFamily="18" charset="0"/>
              </a:rPr>
              <a:t>»)</a:t>
            </a:r>
          </a:p>
        </p:txBody>
      </p:sp>
      <p:grpSp>
        <p:nvGrpSpPr>
          <p:cNvPr id="5" name="Группа 28"/>
          <p:cNvGrpSpPr>
            <a:grpSpLocks/>
          </p:cNvGrpSpPr>
          <p:nvPr/>
        </p:nvGrpSpPr>
        <p:grpSpPr bwMode="auto">
          <a:xfrm>
            <a:off x="0" y="5357813"/>
            <a:ext cx="9001125" cy="1384300"/>
            <a:chOff x="-32" y="5357826"/>
            <a:chExt cx="9001156" cy="1384995"/>
          </a:xfrm>
        </p:grpSpPr>
        <p:sp>
          <p:nvSpPr>
            <p:cNvPr id="178189" name="Прямоугольник 23"/>
            <p:cNvSpPr>
              <a:spLocks noChangeArrowheads="1"/>
            </p:cNvSpPr>
            <p:nvPr/>
          </p:nvSpPr>
          <p:spPr bwMode="auto">
            <a:xfrm>
              <a:off x="4572000" y="5357826"/>
              <a:ext cx="4429124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i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С</a:t>
              </a:r>
              <a:r>
                <a:rPr lang="ru-RU" i="1" dirty="0">
                  <a:solidFill>
                    <a:srgbClr val="FF0000"/>
                  </a:solidFill>
                  <a:latin typeface="Constantia" pitchFamily="18" charset="0"/>
                </a:rPr>
                <a:t>троение вещества, строение молекул</a:t>
              </a:r>
              <a:r>
                <a:rPr lang="ru-RU" dirty="0">
                  <a:solidFill>
                    <a:srgbClr val="FF0000"/>
                  </a:solidFill>
                  <a:latin typeface="Constantia" pitchFamily="18" charset="0"/>
                </a:rPr>
                <a:t>:</a:t>
              </a:r>
              <a:endParaRPr lang="ru-RU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endParaRPr>
            </a:p>
            <a:p>
              <a:pPr>
                <a:buFont typeface="Symbol" pitchFamily="18" charset="2"/>
                <a:buChar char="·"/>
              </a:pPr>
              <a:r>
                <a:rPr lang="ru-RU" i="1" dirty="0">
                  <a:solidFill>
                    <a:srgbClr val="FF0000"/>
                  </a:solidFill>
                  <a:latin typeface="Constantia" pitchFamily="18" charset="0"/>
                </a:rPr>
                <a:t> </a:t>
              </a:r>
              <a:r>
                <a:rPr lang="ru-RU" sz="1600" i="1" dirty="0">
                  <a:solidFill>
                    <a:srgbClr val="FF0000"/>
                  </a:solidFill>
                  <a:latin typeface="Constantia" pitchFamily="18" charset="0"/>
                </a:rPr>
                <a:t>природа заместителей </a:t>
              </a:r>
            </a:p>
            <a:p>
              <a:r>
                <a:rPr lang="ru-RU" sz="1600" i="1" dirty="0">
                  <a:solidFill>
                    <a:srgbClr val="FF0000"/>
                  </a:solidFill>
                  <a:latin typeface="Constantia" pitchFamily="18" charset="0"/>
                </a:rPr>
                <a:t>в органических молекулах;</a:t>
              </a:r>
              <a:endParaRPr lang="ru-RU" sz="1600" i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endParaRPr>
            </a:p>
            <a:p>
              <a:pPr>
                <a:buFont typeface="Symbol" pitchFamily="18" charset="2"/>
                <a:buChar char="·"/>
              </a:pPr>
              <a:r>
                <a:rPr lang="ru-RU" sz="1600" i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 малые  вариации  внутри-  и</a:t>
              </a:r>
            </a:p>
            <a:p>
              <a:r>
                <a:rPr lang="ru-RU" sz="1600" i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м</a:t>
              </a:r>
              <a:r>
                <a:rPr lang="ru-RU" sz="1600" i="1" dirty="0">
                  <a:solidFill>
                    <a:srgbClr val="FF0000"/>
                  </a:solidFill>
                  <a:latin typeface="Constantia" pitchFamily="18" charset="0"/>
                </a:rPr>
                <a:t>ежмолекулярных  взаимодействий</a:t>
              </a:r>
            </a:p>
          </p:txBody>
        </p:sp>
        <p:grpSp>
          <p:nvGrpSpPr>
            <p:cNvPr id="6" name="Группа 26"/>
            <p:cNvGrpSpPr>
              <a:grpSpLocks/>
            </p:cNvGrpSpPr>
            <p:nvPr/>
          </p:nvGrpSpPr>
          <p:grpSpPr bwMode="auto">
            <a:xfrm>
              <a:off x="3000364" y="6000768"/>
              <a:ext cx="1285884" cy="344229"/>
              <a:chOff x="4500562" y="5913549"/>
              <a:chExt cx="1428760" cy="415667"/>
            </a:xfrm>
          </p:grpSpPr>
          <p:sp>
            <p:nvSpPr>
              <p:cNvPr id="178192" name="AutoShape 19"/>
              <p:cNvSpPr>
                <a:spLocks noChangeArrowheads="1"/>
              </p:cNvSpPr>
              <p:nvPr/>
            </p:nvSpPr>
            <p:spPr bwMode="auto">
              <a:xfrm rot="10800000">
                <a:off x="4500562" y="5913549"/>
                <a:ext cx="642942" cy="414336"/>
              </a:xfrm>
              <a:custGeom>
                <a:avLst/>
                <a:gdLst>
                  <a:gd name="T0" fmla="*/ 482206 w 21600"/>
                  <a:gd name="T1" fmla="*/ 0 h 21600"/>
                  <a:gd name="T2" fmla="*/ 0 w 21600"/>
                  <a:gd name="T3" fmla="*/ 207168 h 21600"/>
                  <a:gd name="T4" fmla="*/ 482206 w 21600"/>
                  <a:gd name="T5" fmla="*/ 414336 h 21600"/>
                  <a:gd name="T6" fmla="*/ 642942 w 21600"/>
                  <a:gd name="T7" fmla="*/ 20716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78193" name="AutoShape 19"/>
              <p:cNvSpPr>
                <a:spLocks noChangeArrowheads="1"/>
              </p:cNvSpPr>
              <p:nvPr/>
            </p:nvSpPr>
            <p:spPr bwMode="auto">
              <a:xfrm>
                <a:off x="5286380" y="5914880"/>
                <a:ext cx="642942" cy="414336"/>
              </a:xfrm>
              <a:custGeom>
                <a:avLst/>
                <a:gdLst>
                  <a:gd name="T0" fmla="*/ 482206 w 21600"/>
                  <a:gd name="T1" fmla="*/ 0 h 21600"/>
                  <a:gd name="T2" fmla="*/ 0 w 21600"/>
                  <a:gd name="T3" fmla="*/ 207168 h 21600"/>
                  <a:gd name="T4" fmla="*/ 482206 w 21600"/>
                  <a:gd name="T5" fmla="*/ 414336 h 21600"/>
                  <a:gd name="T6" fmla="*/ 642942 w 21600"/>
                  <a:gd name="T7" fmla="*/ 20716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178191" name="Прямоугольник 27"/>
            <p:cNvSpPr>
              <a:spLocks noChangeArrowheads="1"/>
            </p:cNvSpPr>
            <p:nvPr/>
          </p:nvSpPr>
          <p:spPr bwMode="auto">
            <a:xfrm>
              <a:off x="-32" y="5643578"/>
              <a:ext cx="307180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i="1" dirty="0">
                  <a:solidFill>
                    <a:srgbClr val="00B0F0"/>
                  </a:solidFill>
                  <a:latin typeface="Constantia" pitchFamily="18" charset="0"/>
                </a:rPr>
                <a:t>Дисперсия  оптической</a:t>
              </a:r>
            </a:p>
            <a:p>
              <a:pPr algn="ctr"/>
              <a:r>
                <a:rPr lang="ru-RU" b="1" i="1" dirty="0">
                  <a:solidFill>
                    <a:srgbClr val="00B0F0"/>
                  </a:solidFill>
                  <a:latin typeface="Constantia" pitchFamily="18" charset="0"/>
                </a:rPr>
                <a:t>активности , </a:t>
              </a:r>
            </a:p>
            <a:p>
              <a:pPr algn="ctr"/>
              <a:r>
                <a:rPr lang="ru-RU" b="1" i="1" dirty="0">
                  <a:solidFill>
                    <a:srgbClr val="00B0F0"/>
                  </a:solidFill>
                  <a:latin typeface="Constantia" pitchFamily="18" charset="0"/>
                </a:rPr>
                <a:t>поляриметрия</a:t>
              </a:r>
            </a:p>
          </p:txBody>
        </p:sp>
      </p:grpSp>
      <p:sp>
        <p:nvSpPr>
          <p:cNvPr id="178185" name="Прямоугольник 29"/>
          <p:cNvSpPr>
            <a:spLocks noChangeArrowheads="1"/>
          </p:cNvSpPr>
          <p:nvPr/>
        </p:nvSpPr>
        <p:spPr bwMode="auto">
          <a:xfrm>
            <a:off x="7215188" y="1000125"/>
            <a:ext cx="13763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</a:rPr>
              <a:t>(</a:t>
            </a:r>
            <a:r>
              <a:rPr lang="en-US" sz="1100" i="1" dirty="0">
                <a:solidFill>
                  <a:srgbClr val="FF0000"/>
                </a:solidFill>
              </a:rPr>
              <a:t>dexter</a:t>
            </a:r>
            <a:r>
              <a:rPr lang="en-US" sz="1100" dirty="0">
                <a:solidFill>
                  <a:srgbClr val="FF0000"/>
                </a:solidFill>
              </a:rPr>
              <a:t> — </a:t>
            </a:r>
            <a:r>
              <a:rPr lang="ru-RU" sz="1100" dirty="0">
                <a:solidFill>
                  <a:srgbClr val="FF0000"/>
                </a:solidFill>
              </a:rPr>
              <a:t>правый)</a:t>
            </a:r>
          </a:p>
        </p:txBody>
      </p:sp>
      <p:sp>
        <p:nvSpPr>
          <p:cNvPr id="178186" name="Прямоугольник 30"/>
          <p:cNvSpPr>
            <a:spLocks noChangeArrowheads="1"/>
          </p:cNvSpPr>
          <p:nvPr/>
        </p:nvSpPr>
        <p:spPr bwMode="auto">
          <a:xfrm>
            <a:off x="4284663" y="1023938"/>
            <a:ext cx="1660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</a:rPr>
              <a:t>(лат. </a:t>
            </a:r>
            <a:r>
              <a:rPr lang="en-US" sz="1100" i="1" dirty="0"/>
              <a:t> </a:t>
            </a:r>
            <a:r>
              <a:rPr lang="en-US" sz="1100" i="1" dirty="0">
                <a:solidFill>
                  <a:srgbClr val="FF0000"/>
                </a:solidFill>
              </a:rPr>
              <a:t>laevus</a:t>
            </a:r>
            <a:r>
              <a:rPr lang="en-US" sz="1100" dirty="0">
                <a:solidFill>
                  <a:srgbClr val="FF0000"/>
                </a:solidFill>
              </a:rPr>
              <a:t> — </a:t>
            </a:r>
            <a:r>
              <a:rPr lang="ru-RU" sz="1100" dirty="0">
                <a:solidFill>
                  <a:srgbClr val="FF0000"/>
                </a:solidFill>
              </a:rPr>
              <a:t>левый)</a:t>
            </a:r>
          </a:p>
        </p:txBody>
      </p:sp>
      <p:sp>
        <p:nvSpPr>
          <p:cNvPr id="178187" name="Прямоугольник 31"/>
          <p:cNvSpPr>
            <a:spLocks noChangeArrowheads="1"/>
          </p:cNvSpPr>
          <p:nvPr/>
        </p:nvSpPr>
        <p:spPr bwMode="auto">
          <a:xfrm>
            <a:off x="3384550" y="0"/>
            <a:ext cx="15446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rgbClr val="00B050"/>
                </a:solidFill>
                <a:latin typeface="Cambria" pitchFamily="18" charset="0"/>
              </a:rPr>
              <a:t>racemus</a:t>
            </a:r>
            <a:r>
              <a:rPr lang="en-US" sz="1100" dirty="0">
                <a:solidFill>
                  <a:srgbClr val="00B050"/>
                </a:solidFill>
                <a:latin typeface="Cambria" pitchFamily="18" charset="0"/>
              </a:rPr>
              <a:t> — </a:t>
            </a:r>
            <a:r>
              <a:rPr lang="ru-RU" sz="1100" dirty="0">
                <a:solidFill>
                  <a:srgbClr val="00B050"/>
                </a:solidFill>
                <a:latin typeface="Cambria" pitchFamily="18" charset="0"/>
              </a:rPr>
              <a:t>виноград</a:t>
            </a:r>
          </a:p>
        </p:txBody>
      </p:sp>
      <p:sp>
        <p:nvSpPr>
          <p:cNvPr id="178188" name="Прямоугольник 32"/>
          <p:cNvSpPr>
            <a:spLocks noChangeArrowheads="1"/>
          </p:cNvSpPr>
          <p:nvPr/>
        </p:nvSpPr>
        <p:spPr bwMode="auto">
          <a:xfrm>
            <a:off x="2214563" y="571500"/>
            <a:ext cx="796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rgbClr val="00B050"/>
                </a:solidFill>
                <a:latin typeface="Cambria" pitchFamily="18" charset="0"/>
              </a:rPr>
              <a:t>Пастер!</a:t>
            </a:r>
            <a:endParaRPr lang="ru-RU" sz="1200" b="1" dirty="0">
              <a:solidFill>
                <a:srgbClr val="00B05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57188" y="571500"/>
            <a:ext cx="8643937" cy="785813"/>
            <a:chOff x="428596" y="3294310"/>
            <a:chExt cx="8643998" cy="785796"/>
          </a:xfrm>
        </p:grpSpPr>
        <p:sp>
          <p:nvSpPr>
            <p:cNvPr id="179203" name="Прямоугольник 17"/>
            <p:cNvSpPr>
              <a:spLocks noChangeArrowheads="1"/>
            </p:cNvSpPr>
            <p:nvPr/>
          </p:nvSpPr>
          <p:spPr bwMode="auto">
            <a:xfrm>
              <a:off x="428596" y="3354173"/>
              <a:ext cx="83582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/>
                <a:t>Химические  процессы  в  организме  чувствительны  к  различиям  между оптическими изомерами</a:t>
              </a:r>
              <a:r>
                <a:rPr lang="en-US" dirty="0"/>
                <a:t> </a:t>
              </a:r>
              <a:r>
                <a:rPr lang="ru-RU" dirty="0"/>
                <a:t>  </a:t>
              </a:r>
              <a:r>
                <a:rPr lang="ru-RU" dirty="0">
                  <a:sym typeface="Symbol" pitchFamily="18" charset="2"/>
                </a:rPr>
                <a:t></a:t>
              </a:r>
              <a:r>
                <a:rPr lang="ru-RU" dirty="0"/>
                <a:t> учёт  структурных  особенностей в лекарствах</a:t>
              </a:r>
            </a:p>
          </p:txBody>
        </p:sp>
        <p:sp>
          <p:nvSpPr>
            <p:cNvPr id="179204" name="Rectangle 8"/>
            <p:cNvSpPr>
              <a:spLocks/>
            </p:cNvSpPr>
            <p:nvPr/>
          </p:nvSpPr>
          <p:spPr bwMode="auto">
            <a:xfrm>
              <a:off x="8358214" y="329431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!</a:t>
              </a:r>
            </a:p>
          </p:txBody>
        </p:sp>
      </p:grp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571625"/>
            <a:ext cx="636111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64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79388" y="4357694"/>
            <a:ext cx="2837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</a:t>
            </a:r>
            <a:r>
              <a:rPr lang="en-US" sz="3600" i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 = </a:t>
            </a:r>
            <a:r>
              <a:rPr lang="en-US" sz="3600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(</a:t>
            </a:r>
            <a:r>
              <a:rPr lang="en-US" sz="3600" i="1" dirty="0" smtClean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n</a:t>
            </a:r>
            <a:r>
              <a:rPr lang="ru-RU" sz="3600" i="1" baseline="-25000" dirty="0" smtClean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+</a:t>
            </a:r>
            <a:r>
              <a:rPr lang="en-US" sz="3600" i="1" dirty="0" smtClean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en-US" sz="3600" i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– </a:t>
            </a:r>
            <a:r>
              <a:rPr lang="en-US" sz="3600" i="1" dirty="0" smtClean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n</a:t>
            </a:r>
            <a:r>
              <a:rPr lang="ru-RU" sz="3600" i="1" baseline="-25000" dirty="0" smtClean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-</a:t>
            </a:r>
            <a:r>
              <a:rPr lang="en-US" sz="3600" dirty="0" smtClean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)</a:t>
            </a:r>
            <a:r>
              <a:rPr lang="en-US" sz="3600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</a:t>
            </a:r>
            <a:r>
              <a:rPr lang="en-US" sz="3600" i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l</a:t>
            </a:r>
          </a:p>
        </p:txBody>
      </p:sp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5024360" y="5723153"/>
          <a:ext cx="1285884" cy="881044"/>
        </p:xfrm>
        <a:graphic>
          <a:graphicData uri="http://schemas.openxmlformats.org/presentationml/2006/ole">
            <p:oleObj spid="_x0000_s9218" name="Формула" r:id="rId3" imgW="622080" imgH="431640" progId="Equation.3">
              <p:embed/>
            </p:oleObj>
          </a:graphicData>
        </a:graphic>
      </p:graphicFrame>
      <p:grpSp>
        <p:nvGrpSpPr>
          <p:cNvPr id="3" name="Группа 31"/>
          <p:cNvGrpSpPr/>
          <p:nvPr/>
        </p:nvGrpSpPr>
        <p:grpSpPr>
          <a:xfrm>
            <a:off x="7156450" y="4652963"/>
            <a:ext cx="1582486" cy="1582956"/>
            <a:chOff x="7156450" y="4652963"/>
            <a:chExt cx="1582486" cy="1582956"/>
          </a:xfrm>
        </p:grpSpPr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7156450" y="5589588"/>
              <a:ext cx="158248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 = </a:t>
              </a:r>
              <a:r>
                <a:rPr lang="en-US" sz="360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/</a:t>
              </a:r>
              <a:r>
                <a:rPr lang="ru-RU" sz="360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4</a:t>
              </a:r>
              <a:endParaRPr lang="en-US" sz="3600" i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endParaRPr>
            </a:p>
          </p:txBody>
        </p:sp>
        <p:sp>
          <p:nvSpPr>
            <p:cNvPr id="38931" name="AutoShape 19"/>
            <p:cNvSpPr>
              <a:spLocks noChangeArrowheads="1"/>
            </p:cNvSpPr>
            <p:nvPr/>
          </p:nvSpPr>
          <p:spPr bwMode="auto">
            <a:xfrm rot="5400000">
              <a:off x="7639051" y="4826000"/>
              <a:ext cx="831850" cy="48577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" name="Группа 19"/>
          <p:cNvGrpSpPr/>
          <p:nvPr/>
        </p:nvGrpSpPr>
        <p:grpSpPr>
          <a:xfrm>
            <a:off x="0" y="928670"/>
            <a:ext cx="9144000" cy="3651486"/>
            <a:chOff x="0" y="928670"/>
            <a:chExt cx="9144000" cy="3651486"/>
          </a:xfrm>
        </p:grpSpPr>
        <p:grpSp>
          <p:nvGrpSpPr>
            <p:cNvPr id="5" name="Группа 16"/>
            <p:cNvGrpSpPr/>
            <p:nvPr/>
          </p:nvGrpSpPr>
          <p:grpSpPr>
            <a:xfrm>
              <a:off x="0" y="928670"/>
              <a:ext cx="9144000" cy="3651486"/>
              <a:chOff x="0" y="928670"/>
              <a:chExt cx="9144000" cy="3651486"/>
            </a:xfrm>
          </p:grpSpPr>
          <p:pic>
            <p:nvPicPr>
              <p:cNvPr id="38921" name="Picture 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1844675"/>
                <a:ext cx="8893175" cy="2484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924" name="Rectangle 12"/>
              <p:cNvSpPr>
                <a:spLocks noChangeArrowheads="1"/>
              </p:cNvSpPr>
              <p:nvPr/>
            </p:nvSpPr>
            <p:spPr bwMode="auto">
              <a:xfrm>
                <a:off x="0" y="3208338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38926" name="Rectangle 14"/>
              <p:cNvSpPr>
                <a:spLocks noChangeArrowheads="1"/>
              </p:cNvSpPr>
              <p:nvPr/>
            </p:nvSpPr>
            <p:spPr bwMode="auto">
              <a:xfrm>
                <a:off x="0" y="3208338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38927" name="Oval 15"/>
              <p:cNvSpPr>
                <a:spLocks noChangeArrowheads="1"/>
              </p:cNvSpPr>
              <p:nvPr/>
            </p:nvSpPr>
            <p:spPr bwMode="auto">
              <a:xfrm>
                <a:off x="4427538" y="2276475"/>
                <a:ext cx="215900" cy="2159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8928" name="Rectangle 16"/>
              <p:cNvSpPr>
                <a:spLocks noChangeArrowheads="1"/>
              </p:cNvSpPr>
              <p:nvPr/>
            </p:nvSpPr>
            <p:spPr bwMode="auto">
              <a:xfrm>
                <a:off x="4211638" y="2035175"/>
                <a:ext cx="533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rgbClr val="0000FF"/>
                    </a:solidFill>
                    <a:latin typeface="Constantia" pitchFamily="18" charset="0"/>
                    <a:sym typeface="Symbol" pitchFamily="18" charset="2"/>
                  </a:rPr>
                  <a:t></a:t>
                </a:r>
              </a:p>
            </p:txBody>
          </p:sp>
          <p:sp>
            <p:nvSpPr>
              <p:cNvPr id="38929" name="Rectangle 17"/>
              <p:cNvSpPr>
                <a:spLocks noChangeArrowheads="1"/>
              </p:cNvSpPr>
              <p:nvPr/>
            </p:nvSpPr>
            <p:spPr bwMode="auto">
              <a:xfrm>
                <a:off x="7164388" y="3933825"/>
                <a:ext cx="178927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600" dirty="0">
                    <a:solidFill>
                      <a:srgbClr val="FF0000"/>
                    </a:solidFill>
                    <a:latin typeface="Constantia" pitchFamily="18" charset="0"/>
                    <a:sym typeface="Symbol" pitchFamily="18" charset="2"/>
                  </a:rPr>
                  <a:t></a:t>
                </a:r>
                <a:r>
                  <a:rPr lang="en-US" sz="3600" i="1" dirty="0">
                    <a:solidFill>
                      <a:srgbClr val="FF0000"/>
                    </a:solidFill>
                    <a:latin typeface="Constantia" pitchFamily="18" charset="0"/>
                    <a:sym typeface="Symbol" pitchFamily="18" charset="2"/>
                  </a:rPr>
                  <a:t> = </a:t>
                </a:r>
                <a:r>
                  <a:rPr lang="en-US" sz="3600" i="1" dirty="0" smtClean="0">
                    <a:solidFill>
                      <a:srgbClr val="FF0000"/>
                    </a:solidFill>
                    <a:latin typeface="Constantia" pitchFamily="18" charset="0"/>
                    <a:sym typeface="Symbol" pitchFamily="18" charset="2"/>
                  </a:rPr>
                  <a:t></a:t>
                </a:r>
                <a:r>
                  <a:rPr lang="ru-RU" sz="3600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0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Constantia" pitchFamily="18" charset="0"/>
                    <a:sym typeface="Symbol" pitchFamily="18" charset="2"/>
                  </a:rPr>
                  <a:t>/4</a:t>
                </a:r>
                <a:endParaRPr lang="en-US" sz="3600" i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endParaRP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214282" y="928670"/>
                <a:ext cx="2649701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i="1" dirty="0" smtClean="0">
                    <a:solidFill>
                      <a:srgbClr val="0000FF"/>
                    </a:solidFill>
                    <a:latin typeface="Constantia" pitchFamily="18" charset="0"/>
                    <a:sym typeface="Symbol" pitchFamily="18" charset="2"/>
                  </a:rPr>
                  <a:t>нет оптической активности скорость  одинакова</a:t>
                </a:r>
                <a:endParaRPr lang="en-US" sz="3600" b="1" i="1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endParaRPr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1700193" y="3738565"/>
                <a:ext cx="328614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i="1" dirty="0" smtClean="0">
                    <a:solidFill>
                      <a:srgbClr val="C00000"/>
                    </a:solidFill>
                    <a:latin typeface="Constantia" pitchFamily="18" charset="0"/>
                    <a:sym typeface="Symbol" pitchFamily="18" charset="2"/>
                  </a:rPr>
                  <a:t>плоскость колебаний</a:t>
                </a:r>
                <a:endParaRPr lang="en-US" sz="3600" b="1" i="1" dirty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endParaRP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1188987" y="2714620"/>
                <a:ext cx="53892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FF0000"/>
                    </a:solidFill>
                    <a:latin typeface="Constantia" pitchFamily="18" charset="0"/>
                    <a:sym typeface="Symbol"/>
                  </a:rPr>
                  <a:t></a:t>
                </a:r>
                <a:endParaRPr lang="en-US" sz="3600" b="1" i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342797" y="2714620"/>
              <a:ext cx="53892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FF0000"/>
                  </a:solidFill>
                  <a:latin typeface="Constantia" pitchFamily="18" charset="0"/>
                  <a:sym typeface="Symbol"/>
                </a:rPr>
                <a:t></a:t>
              </a:r>
              <a:endParaRPr lang="en-US" sz="3600" b="1" i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7462095" y="2714620"/>
              <a:ext cx="53892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FF0000"/>
                  </a:solidFill>
                  <a:latin typeface="Constantia" pitchFamily="18" charset="0"/>
                  <a:sym typeface="Symbol"/>
                </a:rPr>
                <a:t></a:t>
              </a:r>
              <a:endParaRPr lang="en-US" sz="3600" b="1" i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endParaRPr>
            </a:p>
          </p:txBody>
        </p:sp>
      </p:grpSp>
      <p:grpSp>
        <p:nvGrpSpPr>
          <p:cNvPr id="6" name="Группа 30"/>
          <p:cNvGrpSpPr/>
          <p:nvPr/>
        </p:nvGrpSpPr>
        <p:grpSpPr>
          <a:xfrm>
            <a:off x="157327" y="5633842"/>
            <a:ext cx="4343235" cy="938430"/>
            <a:chOff x="-32" y="5286388"/>
            <a:chExt cx="4343235" cy="938430"/>
          </a:xfrm>
        </p:grpSpPr>
        <p:graphicFrame>
          <p:nvGraphicFramePr>
            <p:cNvPr id="26628" name="Object 4"/>
            <p:cNvGraphicFramePr>
              <a:graphicFrameLocks noChangeAspect="1"/>
            </p:cNvGraphicFramePr>
            <p:nvPr/>
          </p:nvGraphicFramePr>
          <p:xfrm>
            <a:off x="2308028" y="5450096"/>
            <a:ext cx="2035175" cy="728663"/>
          </p:xfrm>
          <a:graphic>
            <a:graphicData uri="http://schemas.openxmlformats.org/presentationml/2006/ole">
              <p:oleObj spid="_x0000_s9219" name="Формула" r:id="rId5" imgW="1206360" imgH="431640" progId="Equation.3">
                <p:embed/>
              </p:oleObj>
            </a:graphicData>
          </a:graphic>
        </p:graphicFrame>
        <p:grpSp>
          <p:nvGrpSpPr>
            <p:cNvPr id="7" name="Группа 29"/>
            <p:cNvGrpSpPr/>
            <p:nvPr/>
          </p:nvGrpSpPr>
          <p:grpSpPr>
            <a:xfrm>
              <a:off x="-32" y="5286388"/>
              <a:ext cx="2214578" cy="938430"/>
              <a:chOff x="2995261" y="4286256"/>
              <a:chExt cx="3005499" cy="938430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2995261" y="4286256"/>
                <a:ext cx="264320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i="1" dirty="0" smtClean="0">
                    <a:solidFill>
                      <a:srgbClr val="00B0F0"/>
                    </a:solidFill>
                    <a:latin typeface="Constantia" pitchFamily="18" charset="0"/>
                    <a:sym typeface="Symbol" pitchFamily="18" charset="2"/>
                  </a:rPr>
                  <a:t>фазовое</a:t>
                </a:r>
              </a:p>
              <a:p>
                <a:pPr algn="ctr"/>
                <a:r>
                  <a:rPr lang="ru-RU" b="1" i="1" dirty="0" smtClean="0">
                    <a:solidFill>
                      <a:srgbClr val="00B0F0"/>
                    </a:solidFill>
                    <a:latin typeface="Constantia" pitchFamily="18" charset="0"/>
                    <a:sym typeface="Symbol" pitchFamily="18" charset="2"/>
                  </a:rPr>
                  <a:t>запаздывание</a:t>
                </a:r>
              </a:p>
              <a:p>
                <a:pPr algn="ctr"/>
                <a:r>
                  <a:rPr lang="ru-RU" b="1" i="1" dirty="0" smtClean="0">
                    <a:solidFill>
                      <a:srgbClr val="00B0F0"/>
                    </a:solidFill>
                    <a:latin typeface="Constantia" pitchFamily="18" charset="0"/>
                    <a:sym typeface="Symbol" pitchFamily="18" charset="2"/>
                  </a:rPr>
                  <a:t>волны</a:t>
                </a:r>
                <a:endParaRPr lang="ru-RU" b="1" i="1" dirty="0">
                  <a:solidFill>
                    <a:srgbClr val="00B0F0"/>
                  </a:solidFill>
                  <a:latin typeface="Constantia" pitchFamily="18" charset="0"/>
                </a:endParaRPr>
              </a:p>
            </p:txBody>
          </p:sp>
          <p:grpSp>
            <p:nvGrpSpPr>
              <p:cNvPr id="8" name="Группа 28"/>
              <p:cNvGrpSpPr/>
              <p:nvPr/>
            </p:nvGrpSpPr>
            <p:grpSpPr>
              <a:xfrm>
                <a:off x="5357849" y="4754518"/>
                <a:ext cx="642911" cy="470168"/>
                <a:chOff x="-1" y="457200"/>
                <a:chExt cx="642911" cy="470168"/>
              </a:xfrm>
            </p:grpSpPr>
            <p:graphicFrame>
              <p:nvGraphicFramePr>
                <p:cNvPr id="26630" name="Object 6"/>
                <p:cNvGraphicFramePr>
                  <a:graphicFrameLocks noChangeAspect="1"/>
                </p:cNvGraphicFramePr>
                <p:nvPr/>
              </p:nvGraphicFramePr>
              <p:xfrm>
                <a:off x="-1" y="457200"/>
                <a:ext cx="352055" cy="386562"/>
              </p:xfrm>
              <a:graphic>
                <a:graphicData uri="http://schemas.openxmlformats.org/presentationml/2006/ole">
                  <p:oleObj spid="_x0000_s9220" name="Формула" r:id="rId6" imgW="164885" imgH="215619" progId="Equation.3">
                    <p:embed/>
                  </p:oleObj>
                </a:graphicData>
              </a:graphic>
            </p:graphicFrame>
            <p:sp>
              <p:nvSpPr>
                <p:cNvPr id="26632" name="Rectangle 8"/>
                <p:cNvSpPr>
                  <a:spLocks noChangeArrowheads="1"/>
                </p:cNvSpPr>
                <p:nvPr/>
              </p:nvSpPr>
              <p:spPr bwMode="auto">
                <a:xfrm>
                  <a:off x="142876" y="588814"/>
                  <a:ext cx="50003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0" i="0" u="none" strike="noStrike" cap="none" normalizeH="0" baseline="-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(+)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cxnSp>
        <p:nvCxnSpPr>
          <p:cNvPr id="34" name="Прямая соединительная линия 33"/>
          <p:cNvCxnSpPr/>
          <p:nvPr/>
        </p:nvCxnSpPr>
        <p:spPr>
          <a:xfrm rot="5400000">
            <a:off x="516460" y="3034940"/>
            <a:ext cx="18720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3713573" y="2705618"/>
            <a:ext cx="1836000" cy="65884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7078183" y="2371413"/>
            <a:ext cx="1332000" cy="1296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714348" y="71414"/>
            <a:ext cx="7286676" cy="8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8.2</a:t>
            </a:r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Объяснение  оптической  активности (</a:t>
            </a: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“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гиротропии</a:t>
            </a: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”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) – гипотеза  Френеля</a:t>
            </a:r>
            <a:endParaRPr lang="ru-RU" b="1" dirty="0">
              <a:solidFill>
                <a:srgbClr val="8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3136745" y="928670"/>
            <a:ext cx="26497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среда оптически активна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скорость  разная</a:t>
            </a:r>
            <a:endParaRPr lang="en-US" sz="3600" b="1" i="1" dirty="0">
              <a:solidFill>
                <a:srgbClr val="FF0000"/>
              </a:solidFill>
              <a:latin typeface="Constantia" pitchFamily="18" charset="0"/>
              <a:sym typeface="Symbol" pitchFamily="18" charset="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00760" y="987966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400" dirty="0" smtClean="0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(вместо </a:t>
            </a:r>
            <a:r>
              <a:rPr lang="en-US" sz="1400" dirty="0" smtClean="0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“</a:t>
            </a:r>
            <a:r>
              <a:rPr lang="ru-RU" sz="1400" dirty="0" smtClean="0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обычной</a:t>
            </a:r>
            <a:r>
              <a:rPr lang="en-US" sz="1400" dirty="0" smtClean="0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”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циркулярная анизотропия среды</a:t>
            </a:r>
            <a:r>
              <a:rPr lang="ru-RU" sz="1400" dirty="0" smtClean="0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>
            <a:off x="6786578" y="571480"/>
            <a:ext cx="571504" cy="428628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3778252" y="4286256"/>
          <a:ext cx="2008194" cy="856050"/>
        </p:xfrm>
        <a:graphic>
          <a:graphicData uri="http://schemas.openxmlformats.org/presentationml/2006/ole">
            <p:oleObj spid="_x0000_s9221" name="Формула" r:id="rId7" imgW="1117440" imgH="482400" progId="Equation.3">
              <p:embed/>
            </p:oleObj>
          </a:graphicData>
        </a:graphic>
      </p:graphicFrame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785786" y="5214950"/>
            <a:ext cx="2624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latin typeface="Constantia" pitchFamily="18" charset="0"/>
                <a:sym typeface="Symbol" pitchFamily="18" charset="2"/>
              </a:rPr>
              <a:t>n</a:t>
            </a:r>
            <a:r>
              <a:rPr lang="ru-RU" sz="2400" i="1" baseline="-25000" dirty="0" smtClean="0">
                <a:latin typeface="Constantia" pitchFamily="18" charset="0"/>
                <a:sym typeface="Symbol" pitchFamily="18" charset="2"/>
              </a:rPr>
              <a:t>+</a:t>
            </a:r>
            <a:r>
              <a:rPr lang="en-US" sz="2400" i="1" dirty="0" smtClean="0">
                <a:latin typeface="Constantia" pitchFamily="18" charset="0"/>
                <a:sym typeface="Symbol" pitchFamily="18" charset="2"/>
              </a:rPr>
              <a:t> = c/</a:t>
            </a:r>
            <a:r>
              <a:rPr lang="en-US" sz="2400" i="1" dirty="0" smtClean="0">
                <a:latin typeface="Bookman Old Style" pitchFamily="18" charset="0"/>
                <a:sym typeface="Symbol" pitchFamily="18" charset="2"/>
              </a:rPr>
              <a:t>v</a:t>
            </a:r>
            <a:r>
              <a:rPr lang="en-US" sz="2400" i="1" baseline="-25000" dirty="0" smtClean="0">
                <a:latin typeface="Constantia" pitchFamily="18" charset="0"/>
                <a:sym typeface="Symbol" pitchFamily="18" charset="2"/>
              </a:rPr>
              <a:t>+ </a:t>
            </a:r>
            <a:r>
              <a:rPr lang="en-US" sz="2400" i="1" dirty="0" smtClean="0">
                <a:latin typeface="Constantia" pitchFamily="18" charset="0"/>
                <a:sym typeface="Symbol" pitchFamily="18" charset="2"/>
              </a:rPr>
              <a:t>; n</a:t>
            </a:r>
            <a:r>
              <a:rPr lang="en-US" sz="2400" i="1" baseline="-25000" dirty="0" smtClean="0">
                <a:latin typeface="Constantia" pitchFamily="18" charset="0"/>
                <a:sym typeface="Symbol" pitchFamily="18" charset="2"/>
              </a:rPr>
              <a:t>-</a:t>
            </a:r>
            <a:r>
              <a:rPr lang="en-US" sz="2400" i="1" dirty="0" smtClean="0">
                <a:latin typeface="Constantia" pitchFamily="18" charset="0"/>
                <a:sym typeface="Symbol" pitchFamily="18" charset="2"/>
              </a:rPr>
              <a:t> = c/</a:t>
            </a:r>
            <a:r>
              <a:rPr lang="en-US" sz="2400" i="1" dirty="0" smtClean="0">
                <a:latin typeface="Bookman Old Style" pitchFamily="18" charset="0"/>
                <a:sym typeface="Symbol" pitchFamily="18" charset="2"/>
              </a:rPr>
              <a:t>v</a:t>
            </a:r>
            <a:r>
              <a:rPr lang="en-US" sz="2400" i="1" baseline="-25000" dirty="0" smtClean="0">
                <a:latin typeface="Constantia" pitchFamily="18" charset="0"/>
                <a:sym typeface="Symbol" pitchFamily="18" charset="2"/>
              </a:rPr>
              <a:t>- </a:t>
            </a:r>
            <a:endParaRPr lang="en-US" sz="2400" i="1" dirty="0">
              <a:latin typeface="Constantia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uild="p"/>
      <p:bldP spid="3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Новый 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412875"/>
            <a:ext cx="597693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5724525" y="5013325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3600" i="1" dirty="0" smtClean="0">
                <a:latin typeface="Times New Roman" pitchFamily="18" charset="0"/>
              </a:rPr>
              <a:t>n</a:t>
            </a:r>
            <a:r>
              <a:rPr lang="en-US" sz="3600" i="1" baseline="-25000" dirty="0" smtClean="0">
                <a:latin typeface="Times New Roman" pitchFamily="18" charset="0"/>
              </a:rPr>
              <a:t>+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</a:rPr>
              <a:t>– </a:t>
            </a:r>
            <a:r>
              <a:rPr lang="en-US" sz="3600" i="1" dirty="0" smtClean="0">
                <a:latin typeface="Times New Roman" pitchFamily="18" charset="0"/>
              </a:rPr>
              <a:t>n</a:t>
            </a:r>
            <a:r>
              <a:rPr lang="en-US" sz="3600" i="1" baseline="-25000" dirty="0" smtClean="0">
                <a:latin typeface="Times New Roman" pitchFamily="18" charset="0"/>
              </a:rPr>
              <a:t>-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</a:rPr>
              <a:t>= </a:t>
            </a:r>
            <a:r>
              <a:rPr lang="en-US" sz="3600" i="1" dirty="0">
                <a:latin typeface="Times New Roman" pitchFamily="18" charset="0"/>
              </a:rPr>
              <a:t>K</a:t>
            </a:r>
            <a:r>
              <a:rPr lang="ru-RU" sz="3600" baseline="-25000" dirty="0">
                <a:latin typeface="Times New Roman" pitchFamily="18" charset="0"/>
              </a:rPr>
              <a:t>5</a:t>
            </a:r>
            <a:r>
              <a:rPr lang="ru-RU" sz="3600" i="1" baseline="-25000" dirty="0">
                <a:latin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3600" i="1" dirty="0">
                <a:latin typeface="Times New Roman" pitchFamily="18" charset="0"/>
              </a:rPr>
              <a:t>Bl</a:t>
            </a:r>
            <a:r>
              <a:rPr lang="ru-RU" sz="3200" dirty="0">
                <a:sym typeface="Symbol" pitchFamily="18" charset="2"/>
              </a:rPr>
              <a:t> 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3428992" y="5857891"/>
            <a:ext cx="4940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  <a:latin typeface="Constantia" pitchFamily="18" charset="0"/>
              </a:rPr>
              <a:t>K</a:t>
            </a:r>
            <a:r>
              <a:rPr lang="en-US" sz="2800" b="1" i="1" baseline="-25000" dirty="0">
                <a:solidFill>
                  <a:srgbClr val="0000FF"/>
                </a:solidFill>
                <a:latin typeface="Constantia" pitchFamily="18" charset="0"/>
              </a:rPr>
              <a:t>5</a:t>
            </a:r>
            <a:r>
              <a:rPr lang="en-US" sz="2800" b="1" i="1" dirty="0">
                <a:solidFill>
                  <a:srgbClr val="0000FF"/>
                </a:solidFill>
                <a:latin typeface="Constantia" pitchFamily="18" charset="0"/>
              </a:rPr>
              <a:t> – </a:t>
            </a:r>
            <a:r>
              <a:rPr lang="ru-RU" sz="2800" b="1" i="1" dirty="0">
                <a:solidFill>
                  <a:srgbClr val="0000FF"/>
                </a:solidFill>
                <a:latin typeface="Constantia" pitchFamily="18" charset="0"/>
              </a:rPr>
              <a:t>Постоянная Верде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3522663" y="2276475"/>
          <a:ext cx="511175" cy="646113"/>
        </p:xfrm>
        <a:graphic>
          <a:graphicData uri="http://schemas.openxmlformats.org/presentationml/2006/ole">
            <p:oleObj spid="_x0000_s10242" name="Формула" r:id="rId4" imgW="164885" imgH="215619" progId="Equation.3">
              <p:embed/>
            </p:oleObj>
          </a:graphicData>
        </a:graphic>
      </p:graphicFrame>
      <p:grpSp>
        <p:nvGrpSpPr>
          <p:cNvPr id="2" name="Группа 14"/>
          <p:cNvGrpSpPr/>
          <p:nvPr/>
        </p:nvGrpSpPr>
        <p:grpSpPr>
          <a:xfrm>
            <a:off x="4857752" y="4263102"/>
            <a:ext cx="642942" cy="523220"/>
            <a:chOff x="4857752" y="4263102"/>
            <a:chExt cx="642942" cy="523220"/>
          </a:xfrm>
        </p:grpSpPr>
        <p:sp>
          <p:nvSpPr>
            <p:cNvPr id="9" name="Овал 8"/>
            <p:cNvSpPr/>
            <p:nvPr/>
          </p:nvSpPr>
          <p:spPr>
            <a:xfrm>
              <a:off x="5000628" y="4318060"/>
              <a:ext cx="357190" cy="357190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857752" y="426310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rgbClr val="0000FF"/>
                  </a:solidFill>
                  <a:latin typeface="Constantia" pitchFamily="18" charset="0"/>
                </a:rPr>
                <a:t>l</a:t>
              </a:r>
              <a:endParaRPr lang="ru-RU" sz="2800" b="1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7000892" y="1198762"/>
            <a:ext cx="436579" cy="461665"/>
            <a:chOff x="7000892" y="1198762"/>
            <a:chExt cx="436579" cy="461665"/>
          </a:xfrm>
        </p:grpSpPr>
        <p:sp>
          <p:nvSpPr>
            <p:cNvPr id="12" name="Овал 11"/>
            <p:cNvSpPr/>
            <p:nvPr/>
          </p:nvSpPr>
          <p:spPr>
            <a:xfrm>
              <a:off x="7080281" y="1238275"/>
              <a:ext cx="357190" cy="357190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000892" y="1198762"/>
              <a:ext cx="4286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0000FF"/>
                  </a:solidFill>
                  <a:latin typeface="Constantia" pitchFamily="18" charset="0"/>
                  <a:sym typeface="Symbol"/>
                </a:rPr>
                <a:t></a:t>
              </a:r>
              <a:endParaRPr lang="ru-RU" sz="2400" b="1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</p:grp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14282" y="214291"/>
            <a:ext cx="8572560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8.3. Наведённая  оптическая</a:t>
            </a: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 активность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  <a:sym typeface="Symbol"/>
              </a:rPr>
              <a:t>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“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Эффект Фарадея</a:t>
            </a: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”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(1845 г.)</a:t>
            </a:r>
            <a:endParaRPr lang="ru-RU" sz="1400" dirty="0">
              <a:solidFill>
                <a:srgbClr val="80000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45" y="-71462"/>
            <a:ext cx="7500990" cy="9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152352" anchor="ctr">
            <a:spAutoFit/>
          </a:bodyPr>
          <a:lstStyle/>
          <a:p>
            <a:pPr algn="ctr">
              <a:defRPr/>
            </a:pPr>
            <a:r>
              <a:rPr lang="ru-RU" sz="20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§6. Поляризация  при  отражении  и  преломлении света </a:t>
            </a:r>
          </a:p>
          <a:p>
            <a:pPr algn="ctr">
              <a:defRPr/>
            </a:pPr>
            <a:r>
              <a:rPr lang="ru-RU" sz="20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на  границе  раздела  однородных  прозрачных  диэлектриков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62"/>
          <p:cNvGrpSpPr>
            <a:grpSpLocks/>
          </p:cNvGrpSpPr>
          <p:nvPr/>
        </p:nvGrpSpPr>
        <p:grpSpPr bwMode="auto">
          <a:xfrm>
            <a:off x="1857375" y="5143500"/>
            <a:ext cx="5429250" cy="1357313"/>
            <a:chOff x="3428992" y="5286388"/>
            <a:chExt cx="5429288" cy="1357322"/>
          </a:xfrm>
        </p:grpSpPr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3428992" y="5286388"/>
              <a:ext cx="3214710" cy="55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152352" bIns="152352" anchor="ctr">
              <a:spAutoFit/>
            </a:bodyPr>
            <a:lstStyle/>
            <a:p>
              <a:pPr>
                <a:defRPr/>
              </a:pPr>
              <a:r>
                <a:rPr lang="en-US" sz="1600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  <a:ea typeface="+mj-ea"/>
                  <a:cs typeface="+mj-cs"/>
                </a:rPr>
                <a:t>“</a:t>
              </a:r>
              <a:r>
                <a:rPr lang="ru-RU" sz="1600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  <a:ea typeface="+mj-ea"/>
                  <a:cs typeface="+mj-cs"/>
                </a:rPr>
                <a:t>Окна Брюстера</a:t>
              </a:r>
              <a:r>
                <a:rPr lang="en-US" sz="1600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  <a:ea typeface="+mj-ea"/>
                  <a:cs typeface="+mj-cs"/>
                </a:rPr>
                <a:t>”</a:t>
              </a:r>
              <a:r>
                <a:rPr lang="ru-RU" sz="1600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  <a:ea typeface="+mj-ea"/>
                  <a:cs typeface="+mj-cs"/>
                </a:rPr>
                <a:t> в  газовых  лазерах</a:t>
              </a:r>
              <a:endParaRPr lang="ru-RU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2347" name="Picture 28" descr="Новый рисунок (5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6689" y="6000768"/>
              <a:ext cx="4981591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9"/>
          <p:cNvGrpSpPr>
            <a:grpSpLocks noChangeAspect="1"/>
          </p:cNvGrpSpPr>
          <p:nvPr/>
        </p:nvGrpSpPr>
        <p:grpSpPr bwMode="auto">
          <a:xfrm>
            <a:off x="142875" y="857250"/>
            <a:ext cx="8739188" cy="3857625"/>
            <a:chOff x="1528" y="6844"/>
            <a:chExt cx="7107" cy="3138"/>
          </a:xfrm>
        </p:grpSpPr>
        <p:sp>
          <p:nvSpPr>
            <p:cNvPr id="142341" name="AutoShape 30"/>
            <p:cNvSpPr>
              <a:spLocks noChangeAspect="1" noChangeArrowheads="1"/>
            </p:cNvSpPr>
            <p:nvPr/>
          </p:nvSpPr>
          <p:spPr bwMode="auto">
            <a:xfrm>
              <a:off x="1528" y="6844"/>
              <a:ext cx="7107" cy="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42342" name="Picture 31" descr="Новый рисунок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93" y="6927"/>
              <a:ext cx="3391" cy="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43" name="Picture 32" descr="Новый рисунок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67" y="7009"/>
              <a:ext cx="3268" cy="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344" name="Text Box 33"/>
            <p:cNvSpPr txBox="1">
              <a:spLocks noChangeArrowheads="1"/>
            </p:cNvSpPr>
            <p:nvPr/>
          </p:nvSpPr>
          <p:spPr bwMode="auto">
            <a:xfrm>
              <a:off x="1528" y="7677"/>
              <a:ext cx="566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i="1">
                  <a:solidFill>
                    <a:srgbClr val="FF00FF"/>
                  </a:solidFill>
                  <a:latin typeface="Times New Roman" pitchFamily="18" charset="0"/>
                </a:rPr>
                <a:t>а)</a:t>
              </a:r>
              <a:endParaRPr lang="ru-RU"/>
            </a:p>
          </p:txBody>
        </p:sp>
        <p:sp>
          <p:nvSpPr>
            <p:cNvPr id="142345" name="Text Box 34"/>
            <p:cNvSpPr txBox="1">
              <a:spLocks noChangeArrowheads="1"/>
            </p:cNvSpPr>
            <p:nvPr/>
          </p:nvSpPr>
          <p:spPr bwMode="auto">
            <a:xfrm>
              <a:off x="5096" y="7684"/>
              <a:ext cx="566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i="1">
                  <a:solidFill>
                    <a:srgbClr val="FF00FF"/>
                  </a:solidFill>
                  <a:latin typeface="Times New Roman" pitchFamily="18" charset="0"/>
                </a:rPr>
                <a:t>б)</a:t>
              </a:r>
              <a:endParaRPr lang="ru-RU"/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 rot="5400000">
            <a:off x="6573044" y="6184106"/>
            <a:ext cx="571500" cy="1588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01" name="Object 1"/>
          <p:cNvGraphicFramePr>
            <a:graphicFrameLocks noChangeAspect="1"/>
          </p:cNvGraphicFramePr>
          <p:nvPr/>
        </p:nvGraphicFramePr>
        <p:xfrm>
          <a:off x="2688624" y="2928934"/>
          <a:ext cx="330200" cy="392113"/>
        </p:xfrm>
        <a:graphic>
          <a:graphicData uri="http://schemas.openxmlformats.org/presentationml/2006/ole">
            <p:oleObj spid="_x0000_s6146" name="Формула" r:id="rId6" imgW="4876800" imgH="5791200" progId="Equation.3">
              <p:embed/>
            </p:oleObj>
          </a:graphicData>
        </a:graphic>
      </p:graphicFrame>
      <p:graphicFrame>
        <p:nvGraphicFramePr>
          <p:cNvPr id="204802" name="Object 2"/>
          <p:cNvGraphicFramePr>
            <a:graphicFrameLocks noChangeAspect="1"/>
          </p:cNvGraphicFramePr>
          <p:nvPr/>
        </p:nvGraphicFramePr>
        <p:xfrm>
          <a:off x="3052417" y="2636838"/>
          <a:ext cx="309562" cy="350837"/>
        </p:xfrm>
        <a:graphic>
          <a:graphicData uri="http://schemas.openxmlformats.org/presentationml/2006/ole">
            <p:oleObj spid="_x0000_s6147" name="Формула" r:id="rId7" imgW="4572000" imgH="5181600" progId="Equation.3">
              <p:embed/>
            </p:oleObj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flipV="1">
            <a:off x="2802526" y="2989430"/>
            <a:ext cx="468000" cy="396000"/>
          </a:xfrm>
          <a:prstGeom prst="straightConnector1">
            <a:avLst/>
          </a:prstGeom>
          <a:ln w="158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538784" y="2914712"/>
            <a:ext cx="216000" cy="180000"/>
          </a:xfrm>
          <a:prstGeom prst="straightConnector1">
            <a:avLst/>
          </a:prstGeom>
          <a:ln w="28575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285852" y="214290"/>
            <a:ext cx="60344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Наведённая оптическая</a:t>
            </a:r>
            <a:r>
              <a:rPr lang="en-US" sz="2400" b="1" i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активность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(эффект Фарадея)</a:t>
            </a:r>
            <a:endParaRPr lang="ru-RU" sz="24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37896" name="Picture 8" descr="Новый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341438"/>
            <a:ext cx="571976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/>
          <p:nvPr/>
        </p:nvGrpSpPr>
        <p:grpSpPr>
          <a:xfrm>
            <a:off x="285720" y="2440851"/>
            <a:ext cx="2571768" cy="3845669"/>
            <a:chOff x="0" y="1341438"/>
            <a:chExt cx="3071802" cy="4647347"/>
          </a:xfrm>
        </p:grpSpPr>
        <p:pic>
          <p:nvPicPr>
            <p:cNvPr id="37897" name="Picture 9" descr="Новый рисунок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388" y="1341438"/>
              <a:ext cx="2868612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0" y="5157788"/>
              <a:ext cx="307180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rgbClr val="0000FF"/>
                  </a:solidFill>
                  <a:latin typeface="Constantia" pitchFamily="18" charset="0"/>
                </a:rPr>
                <a:t>Элементы установки Фарадея из музея королевского института </a:t>
              </a:r>
              <a:endParaRPr lang="ru-RU" sz="1600" b="1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4500563" y="4527550"/>
            <a:ext cx="3314700" cy="2141538"/>
            <a:chOff x="4500563" y="4527550"/>
            <a:chExt cx="3314700" cy="2141538"/>
          </a:xfrm>
        </p:grpSpPr>
        <p:pic>
          <p:nvPicPr>
            <p:cNvPr id="37899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0563" y="4527550"/>
              <a:ext cx="3314700" cy="214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857752" y="4572008"/>
              <a:ext cx="26332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</a:rPr>
                <a:t>накопление эффекта</a:t>
              </a:r>
              <a:endParaRPr lang="ru-RU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71550" y="1334144"/>
            <a:ext cx="6315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folHlink"/>
                </a:solidFill>
                <a:latin typeface="Constantia" pitchFamily="18" charset="0"/>
              </a:rPr>
              <a:t>Интерференционные  приборы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857224" y="1844093"/>
            <a:ext cx="52149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atin typeface="Times New Roman" pitchFamily="18" charset="0"/>
              </a:rPr>
              <a:t>о.р.х.</a:t>
            </a:r>
            <a:r>
              <a:rPr lang="ru-RU" sz="3200" dirty="0">
                <a:latin typeface="Times New Roman" pitchFamily="18" charset="0"/>
              </a:rPr>
              <a:t>:</a:t>
            </a:r>
            <a:r>
              <a:rPr lang="ru-RU" sz="3200" i="1" dirty="0">
                <a:latin typeface="Times New Roman" pitchFamily="18" charset="0"/>
              </a:rPr>
              <a:t>          </a:t>
            </a:r>
            <a:r>
              <a:rPr lang="en-US" sz="3200" i="1" dirty="0">
                <a:latin typeface="Times New Roman" pitchFamily="18" charset="0"/>
              </a:rPr>
              <a:t>l</a:t>
            </a:r>
            <a:r>
              <a:rPr lang="en-US" sz="3200" baseline="-25000" dirty="0">
                <a:latin typeface="Times New Roman" pitchFamily="18" charset="0"/>
              </a:rPr>
              <a:t>1</a:t>
            </a:r>
            <a:r>
              <a:rPr lang="en-US" sz="3200" i="1" dirty="0">
                <a:latin typeface="Times New Roman" pitchFamily="18" charset="0"/>
              </a:rPr>
              <a:t>n</a:t>
            </a:r>
            <a:r>
              <a:rPr lang="en-US" sz="3200" baseline="-25000" dirty="0">
                <a:latin typeface="Times New Roman" pitchFamily="18" charset="0"/>
              </a:rPr>
              <a:t>1</a:t>
            </a:r>
            <a:r>
              <a:rPr lang="en-US" sz="3200" i="1" dirty="0">
                <a:latin typeface="Times New Roman" pitchFamily="18" charset="0"/>
              </a:rPr>
              <a:t> – l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i="1" dirty="0">
                <a:latin typeface="Times New Roman" pitchFamily="18" charset="0"/>
              </a:rPr>
              <a:t>n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i="1" dirty="0">
                <a:latin typeface="Times New Roman" pitchFamily="18" charset="0"/>
                <a:sym typeface="Symbol" pitchFamily="18" charset="2"/>
              </a:rPr>
              <a:t> = m</a:t>
            </a:r>
            <a:r>
              <a:rPr lang="ru-RU" sz="3200" baseline="-25000" dirty="0"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200" i="1" dirty="0">
                <a:latin typeface="Times New Roman" pitchFamily="18" charset="0"/>
                <a:sym typeface="Symbol" pitchFamily="18" charset="2"/>
              </a:rPr>
              <a:t> </a:t>
            </a:r>
            <a:endParaRPr lang="en-US" sz="3200" i="1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714876" y="5491186"/>
            <a:ext cx="3435350" cy="1223962"/>
            <a:chOff x="50800" y="1773238"/>
            <a:chExt cx="3435350" cy="1223962"/>
          </a:xfrm>
        </p:grpSpPr>
        <p:sp>
          <p:nvSpPr>
            <p:cNvPr id="4101" name="Rectangle 7"/>
            <p:cNvSpPr>
              <a:spLocks noChangeArrowheads="1"/>
            </p:cNvSpPr>
            <p:nvPr/>
          </p:nvSpPr>
          <p:spPr bwMode="auto">
            <a:xfrm>
              <a:off x="323850" y="1989138"/>
              <a:ext cx="2735263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hlink"/>
                  </a:solidFill>
                  <a:latin typeface="Times New Roman" pitchFamily="18" charset="0"/>
                </a:rPr>
                <a:t>Компараторы</a:t>
              </a:r>
            </a:p>
            <a:p>
              <a:pPr algn="ctr"/>
              <a:r>
                <a:rPr lang="ru-RU" sz="2800" b="1" dirty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800" b="1" i="1" dirty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l </a:t>
              </a:r>
              <a:r>
                <a:rPr lang="en-US" sz="2800" b="1" i="1" dirty="0">
                  <a:solidFill>
                    <a:schemeClr val="hlink"/>
                  </a:solidFill>
                  <a:latin typeface="Times New Roman" pitchFamily="18" charset="0"/>
                  <a:sym typeface="Symbol"/>
                </a:rPr>
                <a:t></a:t>
              </a:r>
              <a:r>
                <a:rPr lang="en-US" sz="2800" b="1" i="1" dirty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ru-RU" sz="2800" b="1" dirty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?</a:t>
              </a:r>
            </a:p>
          </p:txBody>
        </p:sp>
        <p:sp>
          <p:nvSpPr>
            <p:cNvPr id="4104" name="Oval 15"/>
            <p:cNvSpPr>
              <a:spLocks noChangeArrowheads="1"/>
            </p:cNvSpPr>
            <p:nvPr/>
          </p:nvSpPr>
          <p:spPr bwMode="auto">
            <a:xfrm>
              <a:off x="50800" y="1773238"/>
              <a:ext cx="3435350" cy="1223962"/>
            </a:xfrm>
            <a:prstGeom prst="ellips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857356" y="3990987"/>
            <a:ext cx="5364193" cy="1223963"/>
            <a:chOff x="3636963" y="4076700"/>
            <a:chExt cx="5472112" cy="1223963"/>
          </a:xfrm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3852863" y="4292600"/>
              <a:ext cx="5040312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0000FF"/>
                  </a:solidFill>
                  <a:latin typeface="Times New Roman" pitchFamily="18" charset="0"/>
                </a:rPr>
                <a:t>Спектральные аппараты</a:t>
              </a:r>
              <a:endParaRPr lang="en-US" sz="2800" b="1" i="1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pPr algn="ctr"/>
              <a:r>
                <a:rPr lang="en-US" sz="2800" b="1" i="1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ru-RU" sz="2800" b="1" i="1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>
                  <a:solidFill>
                    <a:schemeClr val="hlink"/>
                  </a:solidFill>
                  <a:latin typeface="Times New Roman" pitchFamily="18" charset="0"/>
                  <a:sym typeface="Symbol"/>
                </a:rPr>
                <a:t></a:t>
              </a:r>
              <a:r>
                <a:rPr lang="ru-RU" sz="2800" b="1" i="1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ru-RU" sz="2800" b="1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?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105" name="Oval 16"/>
            <p:cNvSpPr>
              <a:spLocks noChangeArrowheads="1"/>
            </p:cNvSpPr>
            <p:nvPr/>
          </p:nvSpPr>
          <p:spPr bwMode="auto">
            <a:xfrm>
              <a:off x="3636963" y="4076700"/>
              <a:ext cx="5472112" cy="1223963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969964" y="2705104"/>
            <a:ext cx="3816350" cy="1008063"/>
            <a:chOff x="2627313" y="2997200"/>
            <a:chExt cx="3816350" cy="1008063"/>
          </a:xfrm>
        </p:grpSpPr>
        <p:sp>
          <p:nvSpPr>
            <p:cNvPr id="4102" name="Rectangle 7"/>
            <p:cNvSpPr>
              <a:spLocks noChangeArrowheads="1"/>
            </p:cNvSpPr>
            <p:nvPr/>
          </p:nvSpPr>
          <p:spPr bwMode="auto">
            <a:xfrm>
              <a:off x="2627313" y="2997200"/>
              <a:ext cx="3600450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FF0000"/>
                  </a:solidFill>
                  <a:latin typeface="Constantia" pitchFamily="18" charset="0"/>
                </a:rPr>
                <a:t>Рефрактометры</a:t>
              </a:r>
              <a:endParaRPr lang="en-US" sz="2800" b="1" i="1" dirty="0">
                <a:solidFill>
                  <a:srgbClr val="FF0000"/>
                </a:solidFill>
                <a:latin typeface="Constantia" pitchFamily="18" charset="0"/>
              </a:endParaRPr>
            </a:p>
            <a:p>
              <a:pPr algn="ctr"/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>
                  <a:solidFill>
                    <a:schemeClr val="hlink"/>
                  </a:solidFill>
                  <a:latin typeface="Times New Roman" pitchFamily="18" charset="0"/>
                  <a:sym typeface="Symbol"/>
                </a:rPr>
                <a:t>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?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106" name="Rectangle 17"/>
            <p:cNvSpPr>
              <a:spLocks noChangeArrowheads="1"/>
            </p:cNvSpPr>
            <p:nvPr/>
          </p:nvSpPr>
          <p:spPr bwMode="auto">
            <a:xfrm>
              <a:off x="2627313" y="2997200"/>
              <a:ext cx="3816350" cy="100806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28662" y="97673"/>
            <a:ext cx="735811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600" b="1" i="1" dirty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Глава </a:t>
            </a:r>
            <a:r>
              <a:rPr lang="en-US" sz="2600" b="1" i="1" dirty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VII</a:t>
            </a:r>
            <a:r>
              <a:rPr lang="ru-RU" sz="2600" b="1" i="1" dirty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 Интерференционные  методы </a:t>
            </a:r>
          </a:p>
          <a:p>
            <a:pPr lvl="0" algn="ctr"/>
            <a:r>
              <a:rPr lang="ru-RU" sz="2600" b="1" i="1" dirty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в  современном  эксперименте</a:t>
            </a:r>
            <a:endParaRPr kumimoji="0" lang="ru-RU" sz="26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5536413" y="2607463"/>
            <a:ext cx="3357586" cy="3286148"/>
          </a:xfrm>
          <a:prstGeom prst="straightConnector1">
            <a:avLst/>
          </a:prstGeom>
          <a:ln w="349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51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/>
          </a:p>
        </p:txBody>
      </p:sp>
      <p:sp>
        <p:nvSpPr>
          <p:cNvPr id="143362" name="Rectangle 5"/>
          <p:cNvSpPr>
            <a:spLocks noChangeArrowheads="1"/>
          </p:cNvSpPr>
          <p:nvPr/>
        </p:nvSpPr>
        <p:spPr bwMode="auto">
          <a:xfrm>
            <a:off x="179388" y="119063"/>
            <a:ext cx="8535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§</a:t>
            </a:r>
            <a:r>
              <a:rPr lang="ru-RU" sz="2400" b="1" i="1">
                <a:solidFill>
                  <a:srgbClr val="FF0000"/>
                </a:solidFill>
                <a:latin typeface="Constantia" pitchFamily="18" charset="0"/>
              </a:rPr>
              <a:t>6. Искусственная  оптическая  анизотропия  и интерференция  поляризованного света</a:t>
            </a:r>
            <a:endParaRPr lang="ru-RU" sz="2400"/>
          </a:p>
        </p:txBody>
      </p:sp>
      <p:sp>
        <p:nvSpPr>
          <p:cNvPr id="14336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364" name="Rectangle 21"/>
          <p:cNvSpPr>
            <a:spLocks noChangeArrowheads="1"/>
          </p:cNvSpPr>
          <p:nvPr/>
        </p:nvSpPr>
        <p:spPr bwMode="auto">
          <a:xfrm>
            <a:off x="357188" y="1000125"/>
            <a:ext cx="571500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1. Пьезооптический эффект («фотоупругость»)</a:t>
            </a:r>
            <a:endParaRPr lang="ru-RU" dirty="0"/>
          </a:p>
        </p:txBody>
      </p:sp>
      <p:sp>
        <p:nvSpPr>
          <p:cNvPr id="143365" name="Прямоугольник 59"/>
          <p:cNvSpPr>
            <a:spLocks noChangeArrowheads="1"/>
          </p:cNvSpPr>
          <p:nvPr/>
        </p:nvSpPr>
        <p:spPr bwMode="auto">
          <a:xfrm>
            <a:off x="1357313" y="1500188"/>
            <a:ext cx="1858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Constantia" pitchFamily="18" charset="0"/>
              </a:rPr>
              <a:t>n</a:t>
            </a:r>
            <a:r>
              <a:rPr lang="ru-RU" sz="2400" i="1" baseline="-25000">
                <a:latin typeface="Constantia" pitchFamily="18" charset="0"/>
              </a:rPr>
              <a:t>е</a:t>
            </a:r>
            <a:r>
              <a:rPr lang="ru-RU" sz="2400">
                <a:latin typeface="Constantia" pitchFamily="18" charset="0"/>
              </a:rPr>
              <a:t> – </a:t>
            </a:r>
            <a:r>
              <a:rPr lang="en-US" sz="2400" i="1">
                <a:latin typeface="Constantia" pitchFamily="18" charset="0"/>
              </a:rPr>
              <a:t>n</a:t>
            </a:r>
            <a:r>
              <a:rPr lang="ru-RU" sz="2400" i="1" baseline="-25000">
                <a:latin typeface="Constantia" pitchFamily="18" charset="0"/>
              </a:rPr>
              <a:t>о </a:t>
            </a:r>
            <a:r>
              <a:rPr lang="ru-RU" sz="2400">
                <a:latin typeface="Constantia" pitchFamily="18" charset="0"/>
              </a:rPr>
              <a:t>= </a:t>
            </a:r>
            <a:r>
              <a:rPr lang="en-US" sz="2400" i="1">
                <a:latin typeface="Constantia" pitchFamily="18" charset="0"/>
              </a:rPr>
              <a:t>K</a:t>
            </a:r>
            <a:r>
              <a:rPr lang="ru-RU" sz="2400" baseline="-25000">
                <a:latin typeface="Constantia" pitchFamily="18" charset="0"/>
              </a:rPr>
              <a:t>1</a:t>
            </a:r>
            <a:r>
              <a:rPr lang="en-US" sz="2400">
                <a:latin typeface="Constantia" pitchFamily="18" charset="0"/>
                <a:sym typeface="Symbol" pitchFamily="18" charset="2"/>
              </a:rPr>
              <a:t></a:t>
            </a:r>
            <a:r>
              <a:rPr lang="en-US" sz="2400" i="1">
                <a:latin typeface="Constantia" pitchFamily="18" charset="0"/>
                <a:sym typeface="Symbol" pitchFamily="18" charset="2"/>
              </a:rPr>
              <a:t>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143366" name="Rectangle 22"/>
          <p:cNvSpPr>
            <a:spLocks noChangeArrowheads="1"/>
          </p:cNvSpPr>
          <p:nvPr/>
        </p:nvSpPr>
        <p:spPr bwMode="auto">
          <a:xfrm>
            <a:off x="357188" y="2074863"/>
            <a:ext cx="5715000" cy="730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ru-RU" sz="1400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 = </a:t>
            </a:r>
            <a:r>
              <a:rPr lang="en-US" sz="1400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14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US" sz="1400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ru-RU" sz="14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 – механическое напряжение, </a:t>
            </a:r>
          </a:p>
          <a:p>
            <a:pPr algn="just"/>
            <a:r>
              <a:rPr lang="en-US" sz="1400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ru-RU" sz="1400" baseline="-300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1400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14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ru-RU" sz="1400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1400" b="1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упругооптическая  постоянная</a:t>
            </a:r>
            <a:r>
              <a:rPr lang="ru-RU" sz="14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ru-RU" sz="1400" b="1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постоянная Брюстера</a:t>
            </a:r>
            <a:r>
              <a:rPr lang="ru-RU" sz="14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).</a:t>
            </a:r>
          </a:p>
          <a:p>
            <a:pPr algn="just"/>
            <a:r>
              <a:rPr lang="ru-RU" sz="14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 Стёкла, полимеры , …                </a:t>
            </a:r>
            <a:r>
              <a:rPr lang="en-US" sz="1400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ru-RU" sz="1400" baseline="-300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1400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14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= 10</a:t>
            </a:r>
            <a:r>
              <a:rPr lang="ru-RU" sz="1400" i="1" baseline="300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-12</a:t>
            </a:r>
            <a:r>
              <a:rPr lang="ru-RU" sz="1400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–10</a:t>
            </a:r>
            <a:r>
              <a:rPr lang="ru-RU" sz="1400" i="1" baseline="300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-11</a:t>
            </a:r>
            <a:r>
              <a:rPr lang="ru-RU" sz="1400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 м</a:t>
            </a:r>
            <a:r>
              <a:rPr lang="ru-RU" sz="1400" baseline="300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1400" i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/Н</a:t>
            </a:r>
            <a:r>
              <a:rPr lang="ru-RU" sz="14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ru-RU" sz="1400" i="1">
              <a:solidFill>
                <a:srgbClr val="000000"/>
              </a:solidFill>
              <a:latin typeface="Constantia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43367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1857375"/>
            <a:ext cx="2184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8" name="Прямоугольник 63"/>
          <p:cNvSpPr>
            <a:spLocks noChangeArrowheads="1"/>
          </p:cNvSpPr>
          <p:nvPr/>
        </p:nvSpPr>
        <p:spPr bwMode="auto">
          <a:xfrm>
            <a:off x="6357938" y="1500188"/>
            <a:ext cx="938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B0F0"/>
                </a:solidFill>
                <a:latin typeface="Constantia" pitchFamily="18" charset="0"/>
              </a:rPr>
              <a:t>Rem:</a:t>
            </a:r>
            <a:endParaRPr lang="ru-RU" sz="2400" b="1" i="1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143369" name="Picture 2" descr="E:\DOC\MSU\Kafedra\lektures\фотоупругос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000375"/>
            <a:ext cx="5214938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0" name="Rectangle 22"/>
          <p:cNvSpPr>
            <a:spLocks noChangeArrowheads="1"/>
          </p:cNvSpPr>
          <p:nvPr/>
        </p:nvSpPr>
        <p:spPr bwMode="auto">
          <a:xfrm>
            <a:off x="6215063" y="4643438"/>
            <a:ext cx="2928937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i="1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Деформация    </a:t>
            </a:r>
            <a:r>
              <a:rPr lang="ru-RU" sz="140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ru-RU" sz="1400" i="1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  <a:sym typeface="Symbol" pitchFamily="18" charset="2"/>
              </a:rPr>
              <a:t>   анизотропия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588963"/>
            <a:ext cx="5853113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546350"/>
            <a:ext cx="56388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6725" y="4630738"/>
            <a:ext cx="560228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8" name="Rectangle 21"/>
          <p:cNvSpPr>
            <a:spLocks noChangeArrowheads="1"/>
          </p:cNvSpPr>
          <p:nvPr/>
        </p:nvSpPr>
        <p:spPr bwMode="auto">
          <a:xfrm>
            <a:off x="285750" y="142875"/>
            <a:ext cx="571500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cs typeface="Times New Roman" pitchFamily="18" charset="0"/>
              </a:rPr>
              <a:t>Пьезооптический эффект («фотоупругость»)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33375"/>
            <a:ext cx="57308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663" y="2478088"/>
            <a:ext cx="576738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1663" y="4605338"/>
            <a:ext cx="576103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Rectangle 21"/>
          <p:cNvSpPr>
            <a:spLocks noChangeArrowheads="1"/>
          </p:cNvSpPr>
          <p:nvPr/>
        </p:nvSpPr>
        <p:spPr bwMode="auto">
          <a:xfrm>
            <a:off x="3357563" y="285750"/>
            <a:ext cx="542925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cs typeface="Times New Roman" pitchFamily="18" charset="0"/>
              </a:rPr>
              <a:t>Пьезооптический эффект («фотоупругость»)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/>
          </a:p>
        </p:txBody>
      </p:sp>
      <p:sp>
        <p:nvSpPr>
          <p:cNvPr id="1464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30" y="285728"/>
            <a:ext cx="8342312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71472" y="285728"/>
            <a:ext cx="3357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>
                <a:solidFill>
                  <a:schemeClr val="accent3"/>
                </a:solidFill>
                <a:latin typeface="Constantia" pitchFamily="18" charset="0"/>
                <a:cs typeface="Times New Roman" pitchFamily="18" charset="0"/>
              </a:rPr>
              <a:t>Пьезооптический эффект </a:t>
            </a:r>
          </a:p>
          <a:p>
            <a:pPr algn="ctr"/>
            <a:r>
              <a:rPr lang="ru-RU" b="1" i="1" dirty="0">
                <a:solidFill>
                  <a:schemeClr val="accent3"/>
                </a:solidFill>
                <a:latin typeface="Constantia" pitchFamily="18" charset="0"/>
                <a:cs typeface="Times New Roman" pitchFamily="18" charset="0"/>
              </a:rPr>
              <a:t>(«фотоупругость»)</a:t>
            </a:r>
            <a:endParaRPr lang="ru-RU" i="1" dirty="0">
              <a:solidFill>
                <a:schemeClr val="accent3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82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/>
          </a:p>
        </p:txBody>
      </p:sp>
      <p:sp>
        <p:nvSpPr>
          <p:cNvPr id="155683" name="Rectangle 5"/>
          <p:cNvSpPr>
            <a:spLocks noChangeArrowheads="1"/>
          </p:cNvSpPr>
          <p:nvPr/>
        </p:nvSpPr>
        <p:spPr bwMode="auto">
          <a:xfrm>
            <a:off x="179388" y="119063"/>
            <a:ext cx="8535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baseline="30000">
                <a:solidFill>
                  <a:srgbClr val="00B0F0"/>
                </a:solidFill>
                <a:latin typeface="Constantia" pitchFamily="18" charset="0"/>
              </a:rPr>
              <a:t>*)</a:t>
            </a:r>
            <a:r>
              <a:rPr lang="ru-RU" b="1" i="1">
                <a:solidFill>
                  <a:srgbClr val="00B0F0"/>
                </a:solidFill>
                <a:latin typeface="Constantia" pitchFamily="18" charset="0"/>
              </a:rPr>
              <a:t> Интерференция  поляризованного  света. Цвета  кристаллических пластинок</a:t>
            </a:r>
            <a:endParaRPr lang="ru-RU">
              <a:solidFill>
                <a:srgbClr val="00B0F0"/>
              </a:solidFill>
            </a:endParaRPr>
          </a:p>
        </p:txBody>
      </p:sp>
      <p:sp>
        <p:nvSpPr>
          <p:cNvPr id="1556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Группа 59"/>
          <p:cNvGrpSpPr>
            <a:grpSpLocks/>
          </p:cNvGrpSpPr>
          <p:nvPr/>
        </p:nvGrpSpPr>
        <p:grpSpPr bwMode="auto">
          <a:xfrm>
            <a:off x="142875" y="714375"/>
            <a:ext cx="4892675" cy="2852738"/>
            <a:chOff x="142844" y="714356"/>
            <a:chExt cx="4892675" cy="2853494"/>
          </a:xfrm>
        </p:grpSpPr>
        <p:pic>
          <p:nvPicPr>
            <p:cNvPr id="15575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44" y="857232"/>
              <a:ext cx="4892675" cy="2446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5760" name="Rectangle 25"/>
            <p:cNvSpPr>
              <a:spLocks noChangeArrowheads="1"/>
            </p:cNvSpPr>
            <p:nvPr/>
          </p:nvSpPr>
          <p:spPr bwMode="auto">
            <a:xfrm>
              <a:off x="1000100" y="3167740"/>
              <a:ext cx="7143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>
                  <a:solidFill>
                    <a:srgbClr val="C00000"/>
                  </a:solidFill>
                  <a:latin typeface="Constantia" pitchFamily="18" charset="0"/>
                </a:rPr>
                <a:t>ИП</a:t>
              </a:r>
              <a:r>
                <a:rPr lang="ru-RU" sz="2000" b="1">
                  <a:solidFill>
                    <a:srgbClr val="C00000"/>
                  </a:solidFill>
                  <a:latin typeface="Constantia" pitchFamily="18" charset="0"/>
                </a:rPr>
                <a:t>1</a:t>
              </a:r>
            </a:p>
          </p:txBody>
        </p:sp>
        <p:sp>
          <p:nvSpPr>
            <p:cNvPr id="155761" name="Rectangle 25"/>
            <p:cNvSpPr>
              <a:spLocks noChangeArrowheads="1"/>
            </p:cNvSpPr>
            <p:nvPr/>
          </p:nvSpPr>
          <p:spPr bwMode="auto">
            <a:xfrm>
              <a:off x="2214546" y="3143248"/>
              <a:ext cx="15001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 i="1">
                  <a:solidFill>
                    <a:srgbClr val="C00000"/>
                  </a:solidFill>
                  <a:latin typeface="Constantia" pitchFamily="18" charset="0"/>
                </a:rPr>
                <a:t>Кристаллическая пластинка</a:t>
              </a:r>
            </a:p>
          </p:txBody>
        </p:sp>
        <p:sp>
          <p:nvSpPr>
            <p:cNvPr id="155762" name="Rectangle 25"/>
            <p:cNvSpPr>
              <a:spLocks noChangeArrowheads="1"/>
            </p:cNvSpPr>
            <p:nvPr/>
          </p:nvSpPr>
          <p:spPr bwMode="auto">
            <a:xfrm>
              <a:off x="3929058" y="1810418"/>
              <a:ext cx="1000132" cy="30777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400" b="1" i="1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pic>
          <p:nvPicPr>
            <p:cNvPr id="15576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78721" y="857232"/>
              <a:ext cx="1152525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764" name="Rectangle 25"/>
            <p:cNvSpPr>
              <a:spLocks noChangeArrowheads="1"/>
            </p:cNvSpPr>
            <p:nvPr/>
          </p:nvSpPr>
          <p:spPr bwMode="auto">
            <a:xfrm>
              <a:off x="3849599" y="3159290"/>
              <a:ext cx="7143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>
                  <a:solidFill>
                    <a:srgbClr val="C00000"/>
                  </a:solidFill>
                  <a:latin typeface="Constantia" pitchFamily="18" charset="0"/>
                </a:rPr>
                <a:t>ИП</a:t>
              </a:r>
              <a:r>
                <a:rPr lang="ru-RU" sz="2000" b="1">
                  <a:solidFill>
                    <a:srgbClr val="C00000"/>
                  </a:solidFill>
                  <a:latin typeface="Constantia" pitchFamily="18" charset="0"/>
                </a:rPr>
                <a:t>2</a:t>
              </a:r>
            </a:p>
          </p:txBody>
        </p:sp>
        <p:sp>
          <p:nvSpPr>
            <p:cNvPr id="155765" name="Rectangle 25"/>
            <p:cNvSpPr>
              <a:spLocks noChangeArrowheads="1"/>
            </p:cNvSpPr>
            <p:nvPr/>
          </p:nvSpPr>
          <p:spPr bwMode="auto">
            <a:xfrm>
              <a:off x="3071802" y="714356"/>
              <a:ext cx="16430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i="1">
                  <a:solidFill>
                    <a:srgbClr val="C00000"/>
                  </a:solidFill>
                  <a:latin typeface="Constantia" pitchFamily="18" charset="0"/>
                </a:rPr>
                <a:t>Эллиптическая поляризация</a:t>
              </a:r>
            </a:p>
          </p:txBody>
        </p:sp>
        <p:sp>
          <p:nvSpPr>
            <p:cNvPr id="155766" name="AutoShape 27"/>
            <p:cNvSpPr>
              <a:spLocks noChangeArrowheads="1"/>
            </p:cNvSpPr>
            <p:nvPr/>
          </p:nvSpPr>
          <p:spPr bwMode="auto">
            <a:xfrm rot="5400000">
              <a:off x="3678416" y="1343086"/>
              <a:ext cx="379714" cy="132284"/>
            </a:xfrm>
            <a:custGeom>
              <a:avLst/>
              <a:gdLst>
                <a:gd name="T0" fmla="*/ 113808718 w 21600"/>
                <a:gd name="T1" fmla="*/ 0 h 21600"/>
                <a:gd name="T2" fmla="*/ 0 w 21600"/>
                <a:gd name="T3" fmla="*/ 2958537 h 21600"/>
                <a:gd name="T4" fmla="*/ 113808718 w 21600"/>
                <a:gd name="T5" fmla="*/ 5917075 h 21600"/>
                <a:gd name="T6" fmla="*/ 151744981 w 21600"/>
                <a:gd name="T7" fmla="*/ 295853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102"/>
            <p:cNvGrpSpPr>
              <a:grpSpLocks/>
            </p:cNvGrpSpPr>
            <p:nvPr/>
          </p:nvGrpSpPr>
          <p:grpSpPr bwMode="auto">
            <a:xfrm>
              <a:off x="1594058" y="714356"/>
              <a:ext cx="1643074" cy="1081088"/>
              <a:chOff x="1594058" y="714356"/>
              <a:chExt cx="1643074" cy="1081088"/>
            </a:xfrm>
          </p:grpSpPr>
          <p:sp>
            <p:nvSpPr>
              <p:cNvPr id="155769" name="Oval 11"/>
              <p:cNvSpPr>
                <a:spLocks noChangeArrowheads="1"/>
              </p:cNvSpPr>
              <p:nvPr/>
            </p:nvSpPr>
            <p:spPr bwMode="auto">
              <a:xfrm>
                <a:off x="2962244" y="1457307"/>
                <a:ext cx="144462" cy="338137"/>
              </a:xfrm>
              <a:prstGeom prst="ellipse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aphicFrame>
            <p:nvGraphicFramePr>
              <p:cNvPr id="155650" name="Object 4"/>
              <p:cNvGraphicFramePr>
                <a:graphicFrameLocks noChangeAspect="1"/>
              </p:cNvGraphicFramePr>
              <p:nvPr/>
            </p:nvGraphicFramePr>
            <p:xfrm>
              <a:off x="2895569" y="1457307"/>
              <a:ext cx="287337" cy="327025"/>
            </p:xfrm>
            <a:graphic>
              <a:graphicData uri="http://schemas.openxmlformats.org/presentationml/2006/ole">
                <p:oleObj spid="_x0000_s7170" name="Формула" r:id="rId5" imgW="3352800" imgH="4267200" progId="Equation.3">
                  <p:embed/>
                </p:oleObj>
              </a:graphicData>
            </a:graphic>
          </p:graphicFrame>
          <p:sp>
            <p:nvSpPr>
              <p:cNvPr id="155770" name="Rectangle 25"/>
              <p:cNvSpPr>
                <a:spLocks noChangeArrowheads="1"/>
              </p:cNvSpPr>
              <p:nvPr/>
            </p:nvSpPr>
            <p:spPr bwMode="auto">
              <a:xfrm>
                <a:off x="1594058" y="714356"/>
                <a:ext cx="164307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 i="1">
                    <a:solidFill>
                      <a:srgbClr val="C00000"/>
                    </a:solidFill>
                    <a:latin typeface="Constantia" pitchFamily="18" charset="0"/>
                  </a:rPr>
                  <a:t>Линейная поляризация</a:t>
                </a:r>
              </a:p>
            </p:txBody>
          </p:sp>
          <p:sp>
            <p:nvSpPr>
              <p:cNvPr id="155771" name="AutoShape 27"/>
              <p:cNvSpPr>
                <a:spLocks noChangeArrowheads="1"/>
              </p:cNvSpPr>
              <p:nvPr/>
            </p:nvSpPr>
            <p:spPr bwMode="auto">
              <a:xfrm rot="5400000">
                <a:off x="2249656" y="1343086"/>
                <a:ext cx="379714" cy="132284"/>
              </a:xfrm>
              <a:custGeom>
                <a:avLst/>
                <a:gdLst>
                  <a:gd name="T0" fmla="*/ 113808718 w 21600"/>
                  <a:gd name="T1" fmla="*/ 0 h 21600"/>
                  <a:gd name="T2" fmla="*/ 0 w 21600"/>
                  <a:gd name="T3" fmla="*/ 2958537 h 21600"/>
                  <a:gd name="T4" fmla="*/ 113808718 w 21600"/>
                  <a:gd name="T5" fmla="*/ 5917075 h 21600"/>
                  <a:gd name="T6" fmla="*/ 151744981 w 21600"/>
                  <a:gd name="T7" fmla="*/ 295853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cxnSp>
          <p:nvCxnSpPr>
            <p:cNvPr id="53" name="Прямая со стрелкой 52"/>
            <p:cNvCxnSpPr/>
            <p:nvPr/>
          </p:nvCxnSpPr>
          <p:spPr>
            <a:xfrm>
              <a:off x="3108294" y="2195887"/>
              <a:ext cx="900113" cy="1587"/>
            </a:xfrm>
            <a:prstGeom prst="straightConnector1">
              <a:avLst/>
            </a:prstGeom>
            <a:ln w="12382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05"/>
          <p:cNvGrpSpPr>
            <a:grpSpLocks/>
          </p:cNvGrpSpPr>
          <p:nvPr/>
        </p:nvGrpSpPr>
        <p:grpSpPr bwMode="auto">
          <a:xfrm>
            <a:off x="4460875" y="2286000"/>
            <a:ext cx="1714500" cy="1452563"/>
            <a:chOff x="4460457" y="2285992"/>
            <a:chExt cx="1714512" cy="1451914"/>
          </a:xfrm>
        </p:grpSpPr>
        <p:sp>
          <p:nvSpPr>
            <p:cNvPr id="155757" name="Rectangle 25"/>
            <p:cNvSpPr>
              <a:spLocks noChangeArrowheads="1"/>
            </p:cNvSpPr>
            <p:nvPr/>
          </p:nvSpPr>
          <p:spPr bwMode="auto">
            <a:xfrm>
              <a:off x="4460457" y="3214686"/>
              <a:ext cx="17145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>
                  <a:solidFill>
                    <a:srgbClr val="FF0000"/>
                  </a:solidFill>
                  <a:latin typeface="Constantia" pitchFamily="18" charset="0"/>
                </a:rPr>
                <a:t>Есть</a:t>
              </a:r>
            </a:p>
            <a:p>
              <a:pPr algn="ctr"/>
              <a:r>
                <a:rPr lang="ru-RU" sz="1400" b="1" i="1">
                  <a:solidFill>
                    <a:srgbClr val="FF0000"/>
                  </a:solidFill>
                  <a:latin typeface="Constantia" pitchFamily="18" charset="0"/>
                </a:rPr>
                <a:t>интерференция</a:t>
              </a:r>
            </a:p>
          </p:txBody>
        </p:sp>
        <p:sp>
          <p:nvSpPr>
            <p:cNvPr id="155758" name="AutoShape 27"/>
            <p:cNvSpPr>
              <a:spLocks noChangeArrowheads="1"/>
            </p:cNvSpPr>
            <p:nvPr/>
          </p:nvSpPr>
          <p:spPr bwMode="auto">
            <a:xfrm rot="16200000" flipV="1">
              <a:off x="4861005" y="2568491"/>
              <a:ext cx="857256" cy="292258"/>
            </a:xfrm>
            <a:custGeom>
              <a:avLst/>
              <a:gdLst>
                <a:gd name="T0" fmla="*/ 256938660 w 21600"/>
                <a:gd name="T1" fmla="*/ 0 h 21600"/>
                <a:gd name="T2" fmla="*/ 0 w 21600"/>
                <a:gd name="T3" fmla="*/ 6536363 h 21600"/>
                <a:gd name="T4" fmla="*/ 256938660 w 21600"/>
                <a:gd name="T5" fmla="*/ 13072726 h 21600"/>
                <a:gd name="T6" fmla="*/ 342584933 w 21600"/>
                <a:gd name="T7" fmla="*/ 653636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Группа 60"/>
          <p:cNvGrpSpPr>
            <a:grpSpLocks/>
          </p:cNvGrpSpPr>
          <p:nvPr/>
        </p:nvGrpSpPr>
        <p:grpSpPr bwMode="auto">
          <a:xfrm>
            <a:off x="4429125" y="714375"/>
            <a:ext cx="1643063" cy="884238"/>
            <a:chOff x="4429124" y="714356"/>
            <a:chExt cx="1643074" cy="884729"/>
          </a:xfrm>
        </p:grpSpPr>
        <p:sp>
          <p:nvSpPr>
            <p:cNvPr id="155755" name="Rectangle 25"/>
            <p:cNvSpPr>
              <a:spLocks noChangeArrowheads="1"/>
            </p:cNvSpPr>
            <p:nvPr/>
          </p:nvSpPr>
          <p:spPr bwMode="auto">
            <a:xfrm>
              <a:off x="4429124" y="714356"/>
              <a:ext cx="16430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i="1">
                  <a:solidFill>
                    <a:srgbClr val="C00000"/>
                  </a:solidFill>
                  <a:latin typeface="Constantia" pitchFamily="18" charset="0"/>
                </a:rPr>
                <a:t>Линейная поляризация</a:t>
              </a:r>
            </a:p>
          </p:txBody>
        </p:sp>
        <p:sp>
          <p:nvSpPr>
            <p:cNvPr id="155756" name="AutoShape 27"/>
            <p:cNvSpPr>
              <a:spLocks noChangeArrowheads="1"/>
            </p:cNvSpPr>
            <p:nvPr/>
          </p:nvSpPr>
          <p:spPr bwMode="auto">
            <a:xfrm rot="5400000">
              <a:off x="5084722" y="1343086"/>
              <a:ext cx="379714" cy="132284"/>
            </a:xfrm>
            <a:custGeom>
              <a:avLst/>
              <a:gdLst>
                <a:gd name="T0" fmla="*/ 113808718 w 21600"/>
                <a:gd name="T1" fmla="*/ 0 h 21600"/>
                <a:gd name="T2" fmla="*/ 0 w 21600"/>
                <a:gd name="T3" fmla="*/ 2958537 h 21600"/>
                <a:gd name="T4" fmla="*/ 113808718 w 21600"/>
                <a:gd name="T5" fmla="*/ 5917075 h 21600"/>
                <a:gd name="T6" fmla="*/ 151744981 w 21600"/>
                <a:gd name="T7" fmla="*/ 295853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Группа 63"/>
          <p:cNvGrpSpPr>
            <a:grpSpLocks/>
          </p:cNvGrpSpPr>
          <p:nvPr/>
        </p:nvGrpSpPr>
        <p:grpSpPr bwMode="auto">
          <a:xfrm>
            <a:off x="2786063" y="2428875"/>
            <a:ext cx="1714500" cy="1649413"/>
            <a:chOff x="2786050" y="2428867"/>
            <a:chExt cx="1714512" cy="1648639"/>
          </a:xfrm>
        </p:grpSpPr>
        <p:sp>
          <p:nvSpPr>
            <p:cNvPr id="155753" name="Rectangle 25"/>
            <p:cNvSpPr>
              <a:spLocks noChangeArrowheads="1"/>
            </p:cNvSpPr>
            <p:nvPr/>
          </p:nvSpPr>
          <p:spPr bwMode="auto">
            <a:xfrm>
              <a:off x="2786050" y="3615841"/>
              <a:ext cx="17145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i="1">
                  <a:solidFill>
                    <a:srgbClr val="0000FF"/>
                  </a:solidFill>
                  <a:latin typeface="Constantia" pitchFamily="18" charset="0"/>
                </a:rPr>
                <a:t>Интерференции  нет !!</a:t>
              </a:r>
            </a:p>
          </p:txBody>
        </p:sp>
        <p:sp>
          <p:nvSpPr>
            <p:cNvPr id="155754" name="AutoShape 27"/>
            <p:cNvSpPr>
              <a:spLocks noChangeArrowheads="1"/>
            </p:cNvSpPr>
            <p:nvPr/>
          </p:nvSpPr>
          <p:spPr bwMode="auto">
            <a:xfrm rot="16200000" flipV="1">
              <a:off x="3128723" y="2865505"/>
              <a:ext cx="1165533" cy="292258"/>
            </a:xfrm>
            <a:custGeom>
              <a:avLst/>
              <a:gdLst>
                <a:gd name="T0" fmla="*/ 349336122 w 21600"/>
                <a:gd name="T1" fmla="*/ 0 h 21600"/>
                <a:gd name="T2" fmla="*/ 0 w 21600"/>
                <a:gd name="T3" fmla="*/ 6536363 h 21600"/>
                <a:gd name="T4" fmla="*/ 349336122 w 21600"/>
                <a:gd name="T5" fmla="*/ 13072726 h 21600"/>
                <a:gd name="T6" fmla="*/ 465781568 w 21600"/>
                <a:gd name="T7" fmla="*/ 653636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5689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569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569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7" name="Группа 103"/>
          <p:cNvGrpSpPr>
            <a:grpSpLocks/>
          </p:cNvGrpSpPr>
          <p:nvPr/>
        </p:nvGrpSpPr>
        <p:grpSpPr bwMode="auto">
          <a:xfrm>
            <a:off x="6143625" y="2205038"/>
            <a:ext cx="2857500" cy="785812"/>
            <a:chOff x="6500826" y="3071832"/>
            <a:chExt cx="2857520" cy="785796"/>
          </a:xfrm>
        </p:grpSpPr>
        <p:sp>
          <p:nvSpPr>
            <p:cNvPr id="155751" name="Rectangle 25"/>
            <p:cNvSpPr>
              <a:spLocks noChangeArrowheads="1"/>
            </p:cNvSpPr>
            <p:nvPr/>
          </p:nvSpPr>
          <p:spPr bwMode="auto">
            <a:xfrm>
              <a:off x="6500826" y="3214704"/>
              <a:ext cx="2071702" cy="517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>
                  <a:solidFill>
                    <a:srgbClr val="00B0F0"/>
                  </a:solidFill>
                  <a:latin typeface="Constantia" pitchFamily="18" charset="0"/>
                </a:rPr>
                <a:t>А если повернуть анализатор  на 90</a:t>
              </a:r>
              <a:r>
                <a:rPr lang="ru-RU" sz="1400" b="1">
                  <a:solidFill>
                    <a:srgbClr val="00B0F0"/>
                  </a:solidFill>
                  <a:latin typeface="Constantia" pitchFamily="18" charset="0"/>
                  <a:sym typeface="Symbol" pitchFamily="18" charset="2"/>
                </a:rPr>
                <a:t></a:t>
              </a:r>
              <a:endParaRPr lang="ru-RU" sz="1400" b="1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155752" name="Rectangle 8"/>
            <p:cNvSpPr>
              <a:spLocks/>
            </p:cNvSpPr>
            <p:nvPr/>
          </p:nvSpPr>
          <p:spPr bwMode="auto">
            <a:xfrm>
              <a:off x="8072462" y="3071832"/>
              <a:ext cx="1285884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>
                  <a:solidFill>
                    <a:srgbClr val="0070C0"/>
                  </a:solidFill>
                  <a:latin typeface="Constantia" pitchFamily="18" charset="0"/>
                </a:rPr>
                <a:t>??</a:t>
              </a:r>
            </a:p>
          </p:txBody>
        </p:sp>
      </p:grpSp>
      <p:grpSp>
        <p:nvGrpSpPr>
          <p:cNvPr id="8" name="Группа 106"/>
          <p:cNvGrpSpPr>
            <a:grpSpLocks/>
          </p:cNvGrpSpPr>
          <p:nvPr/>
        </p:nvGrpSpPr>
        <p:grpSpPr bwMode="auto">
          <a:xfrm rot="-2395335">
            <a:off x="6230938" y="3762375"/>
            <a:ext cx="2301875" cy="2474913"/>
            <a:chOff x="6572264" y="4522532"/>
            <a:chExt cx="2302515" cy="2475193"/>
          </a:xfrm>
        </p:grpSpPr>
        <p:pic>
          <p:nvPicPr>
            <p:cNvPr id="155749" name="Picture 5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72264" y="4522532"/>
              <a:ext cx="2302515" cy="231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750" name="Rectangle 25"/>
            <p:cNvSpPr>
              <a:spLocks noChangeArrowheads="1"/>
            </p:cNvSpPr>
            <p:nvPr/>
          </p:nvSpPr>
          <p:spPr bwMode="auto">
            <a:xfrm>
              <a:off x="6643721" y="6630971"/>
              <a:ext cx="1714977" cy="366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i="1">
                  <a:solidFill>
                    <a:srgbClr val="C00000"/>
                  </a:solidFill>
                  <a:latin typeface="Constantia" pitchFamily="18" charset="0"/>
                </a:rPr>
                <a:t>minimum</a:t>
              </a:r>
              <a:endParaRPr lang="ru-RU" b="1" i="1">
                <a:solidFill>
                  <a:srgbClr val="C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9" name="Группа 116"/>
          <p:cNvGrpSpPr>
            <a:grpSpLocks/>
          </p:cNvGrpSpPr>
          <p:nvPr/>
        </p:nvGrpSpPr>
        <p:grpSpPr bwMode="auto">
          <a:xfrm>
            <a:off x="5786438" y="857250"/>
            <a:ext cx="3286125" cy="1263650"/>
            <a:chOff x="5786446" y="857232"/>
            <a:chExt cx="3286148" cy="1263874"/>
          </a:xfrm>
        </p:grpSpPr>
        <p:sp>
          <p:nvSpPr>
            <p:cNvPr id="155746" name="Text Box 12"/>
            <p:cNvSpPr txBox="1">
              <a:spLocks noChangeArrowheads="1"/>
            </p:cNvSpPr>
            <p:nvPr/>
          </p:nvSpPr>
          <p:spPr bwMode="auto">
            <a:xfrm>
              <a:off x="5929322" y="857232"/>
              <a:ext cx="31432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</a:t>
              </a:r>
              <a:r>
                <a:rPr lang="ru-RU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=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ru-RU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ru-RU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ru-RU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/</a:t>
              </a:r>
              <a:r>
                <a:rPr lang="ru-RU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,      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= 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i="1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ru-RU" i="1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ru-RU"/>
                <a:t>–</a:t>
              </a:r>
              <a:r>
                <a:rPr lang="ru-RU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i="1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)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h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55747" name="Text Box 12"/>
            <p:cNvSpPr txBox="1">
              <a:spLocks noChangeArrowheads="1"/>
            </p:cNvSpPr>
            <p:nvPr/>
          </p:nvSpPr>
          <p:spPr bwMode="auto">
            <a:xfrm>
              <a:off x="5786446" y="1357298"/>
              <a:ext cx="31432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i="1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ru-RU" i="1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ru-RU"/>
                <a:t>–</a:t>
              </a:r>
              <a:r>
                <a:rPr lang="ru-RU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i="1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)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h </a:t>
              </a:r>
              <a:r>
                <a:rPr lang="ru-RU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m</a:t>
              </a:r>
              <a:r>
                <a:rPr lang="ru-RU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01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,             max 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55748" name="Text Box 12"/>
            <p:cNvSpPr txBox="1">
              <a:spLocks noChangeArrowheads="1"/>
            </p:cNvSpPr>
            <p:nvPr/>
          </p:nvSpPr>
          <p:spPr bwMode="auto">
            <a:xfrm>
              <a:off x="5786446" y="1751774"/>
              <a:ext cx="31432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i="1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ru-RU" i="1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ru-RU"/>
                <a:t>–</a:t>
              </a:r>
              <a:r>
                <a:rPr lang="ru-RU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i="1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)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h </a:t>
              </a:r>
              <a:r>
                <a:rPr lang="ru-RU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m+</a:t>
              </a: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1/2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)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ru-RU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02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,    min </a:t>
              </a:r>
              <a:endParaRPr lang="en-US">
                <a:sym typeface="Symbol" pitchFamily="18" charset="2"/>
              </a:endParaRPr>
            </a:p>
          </p:txBody>
        </p:sp>
      </p:grpSp>
      <p:sp>
        <p:nvSpPr>
          <p:cNvPr id="112" name="AutoShape 27"/>
          <p:cNvSpPr>
            <a:spLocks noChangeArrowheads="1"/>
          </p:cNvSpPr>
          <p:nvPr/>
        </p:nvSpPr>
        <p:spPr bwMode="auto">
          <a:xfrm rot="5400000">
            <a:off x="7517606" y="3220244"/>
            <a:ext cx="738188" cy="292100"/>
          </a:xfrm>
          <a:custGeom>
            <a:avLst/>
            <a:gdLst>
              <a:gd name="T0" fmla="*/ 307922306 w 21600"/>
              <a:gd name="T1" fmla="*/ 0 h 21600"/>
              <a:gd name="T2" fmla="*/ 0 w 21600"/>
              <a:gd name="T3" fmla="*/ 6536363 h 21600"/>
              <a:gd name="T4" fmla="*/ 307922306 w 21600"/>
              <a:gd name="T5" fmla="*/ 13072726 h 21600"/>
              <a:gd name="T6" fmla="*/ 410563138 w 21600"/>
              <a:gd name="T7" fmla="*/ 65363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Группа 115"/>
          <p:cNvGrpSpPr>
            <a:grpSpLocks/>
          </p:cNvGrpSpPr>
          <p:nvPr/>
        </p:nvGrpSpPr>
        <p:grpSpPr bwMode="auto">
          <a:xfrm>
            <a:off x="43988" y="3911600"/>
            <a:ext cx="3599325" cy="2682875"/>
            <a:chOff x="43956" y="3911620"/>
            <a:chExt cx="3599318" cy="2682677"/>
          </a:xfrm>
        </p:grpSpPr>
        <p:grpSp>
          <p:nvGrpSpPr>
            <p:cNvPr id="11" name="Группа 102"/>
            <p:cNvGrpSpPr>
              <a:grpSpLocks/>
            </p:cNvGrpSpPr>
            <p:nvPr/>
          </p:nvGrpSpPr>
          <p:grpSpPr bwMode="auto">
            <a:xfrm>
              <a:off x="43956" y="3911620"/>
              <a:ext cx="3599318" cy="2682677"/>
              <a:chOff x="329740" y="3911620"/>
              <a:chExt cx="3599318" cy="2682677"/>
            </a:xfrm>
          </p:grpSpPr>
          <p:grpSp>
            <p:nvGrpSpPr>
              <p:cNvPr id="12" name="Группа 63"/>
              <p:cNvGrpSpPr>
                <a:grpSpLocks/>
              </p:cNvGrpSpPr>
              <p:nvPr/>
            </p:nvGrpSpPr>
            <p:grpSpPr bwMode="auto">
              <a:xfrm>
                <a:off x="1385888" y="3911620"/>
                <a:ext cx="2543170" cy="2374900"/>
                <a:chOff x="1385888" y="3911620"/>
                <a:chExt cx="2543170" cy="2374900"/>
              </a:xfrm>
            </p:grpSpPr>
            <p:grpSp>
              <p:nvGrpSpPr>
                <p:cNvPr id="13" name="Group 3"/>
                <p:cNvGrpSpPr>
                  <a:grpSpLocks/>
                </p:cNvGrpSpPr>
                <p:nvPr/>
              </p:nvGrpSpPr>
              <p:grpSpPr bwMode="auto">
                <a:xfrm>
                  <a:off x="1499870" y="3911620"/>
                  <a:ext cx="1754505" cy="2374900"/>
                  <a:chOff x="3025" y="4040"/>
                  <a:chExt cx="2763" cy="3740"/>
                </a:xfrm>
              </p:grpSpPr>
              <p:sp>
                <p:nvSpPr>
                  <p:cNvPr id="155728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5" y="7236"/>
                    <a:ext cx="576" cy="5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</a:rPr>
                      <a:t>П</a:t>
                    </a:r>
                    <a:r>
                      <a:rPr lang="en-US" sz="1200" b="1" baseline="-25000">
                        <a:latin typeface="Times New Roman" pitchFamily="18" charset="0"/>
                      </a:rPr>
                      <a:t>1</a:t>
                    </a:r>
                    <a:r>
                      <a:rPr lang="ru-RU" sz="1200"/>
                      <a:t>     </a:t>
                    </a:r>
                    <a:endParaRPr lang="ru-RU"/>
                  </a:p>
                </p:txBody>
              </p:sp>
              <p:sp>
                <p:nvSpPr>
                  <p:cNvPr id="15572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5" y="4630"/>
                    <a:ext cx="582" cy="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</a:rPr>
                      <a:t>О</a:t>
                    </a:r>
                    <a:r>
                      <a:rPr lang="ru-RU" sz="1200">
                        <a:sym typeface="Symbol" pitchFamily="18" charset="2"/>
                      </a:rPr>
                      <a:t></a:t>
                    </a:r>
                    <a:r>
                      <a:rPr lang="ru-RU" sz="1200"/>
                      <a:t>        </a:t>
                    </a:r>
                    <a:endParaRPr lang="ru-RU"/>
                  </a:p>
                </p:txBody>
              </p:sp>
              <p:sp>
                <p:nvSpPr>
                  <p:cNvPr id="15573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3" y="4730"/>
                    <a:ext cx="829" cy="5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573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3" y="7220"/>
                    <a:ext cx="540" cy="3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</a:rPr>
                      <a:t>А</a:t>
                    </a:r>
                    <a:r>
                      <a:rPr lang="ru-RU" sz="1200"/>
                      <a:t>     </a:t>
                    </a:r>
                    <a:endParaRPr lang="ru-RU"/>
                  </a:p>
                </p:txBody>
              </p:sp>
              <p:sp>
                <p:nvSpPr>
                  <p:cNvPr id="15573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4" y="6860"/>
                    <a:ext cx="576" cy="5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</a:rPr>
                      <a:t>О</a:t>
                    </a:r>
                    <a:r>
                      <a:rPr lang="ru-RU" sz="1200"/>
                      <a:t>     </a:t>
                    </a:r>
                    <a:endParaRPr lang="ru-RU"/>
                  </a:p>
                </p:txBody>
              </p:sp>
              <p:sp>
                <p:nvSpPr>
                  <p:cNvPr id="15573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13" y="4040"/>
                    <a:ext cx="730" cy="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</a:rPr>
                      <a:t>П</a:t>
                    </a:r>
                    <a:r>
                      <a:rPr lang="en-US" sz="1200" b="1" baseline="-25000">
                        <a:latin typeface="Times New Roman" pitchFamily="18" charset="0"/>
                      </a:rPr>
                      <a:t>1</a:t>
                    </a:r>
                    <a:r>
                      <a:rPr lang="ru-RU" sz="1200">
                        <a:sym typeface="Symbol" pitchFamily="18" charset="2"/>
                      </a:rPr>
                      <a:t></a:t>
                    </a:r>
                    <a:r>
                      <a:rPr lang="ru-RU" sz="1200"/>
                      <a:t>        </a:t>
                    </a:r>
                    <a:endParaRPr lang="ru-RU"/>
                  </a:p>
                </p:txBody>
              </p:sp>
              <p:sp>
                <p:nvSpPr>
                  <p:cNvPr id="15573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3" y="4047"/>
                    <a:ext cx="582" cy="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</a:rPr>
                      <a:t>А</a:t>
                    </a:r>
                    <a:r>
                      <a:rPr lang="ru-RU" sz="1200">
                        <a:sym typeface="Symbol" pitchFamily="18" charset="2"/>
                      </a:rPr>
                      <a:t></a:t>
                    </a:r>
                    <a:r>
                      <a:rPr lang="ru-RU" sz="1200"/>
                      <a:t>        </a:t>
                    </a:r>
                    <a:endParaRPr lang="ru-RU"/>
                  </a:p>
                </p:txBody>
              </p:sp>
              <p:sp>
                <p:nvSpPr>
                  <p:cNvPr id="155735" name="Line 11"/>
                  <p:cNvSpPr>
                    <a:spLocks noChangeShapeType="1"/>
                  </p:cNvSpPr>
                  <p:nvPr/>
                </p:nvSpPr>
                <p:spPr bwMode="auto">
                  <a:xfrm rot="19295891" flipV="1">
                    <a:off x="3484" y="4400"/>
                    <a:ext cx="2304" cy="2899"/>
                  </a:xfrm>
                  <a:prstGeom prst="line">
                    <a:avLst/>
                  </a:prstGeom>
                  <a:noFill/>
                  <a:ln w="15875">
                    <a:solidFill>
                      <a:srgbClr val="C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36" name="Line 12"/>
                  <p:cNvSpPr>
                    <a:spLocks noChangeShapeType="1"/>
                  </p:cNvSpPr>
                  <p:nvPr/>
                </p:nvSpPr>
                <p:spPr bwMode="auto">
                  <a:xfrm rot="19295891" flipV="1">
                    <a:off x="4078" y="5173"/>
                    <a:ext cx="1122" cy="141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37" name="Line 13"/>
                  <p:cNvSpPr>
                    <a:spLocks noChangeShapeType="1"/>
                  </p:cNvSpPr>
                  <p:nvPr/>
                </p:nvSpPr>
                <p:spPr bwMode="auto">
                  <a:xfrm rot="19295891" flipV="1">
                    <a:off x="4137" y="4621"/>
                    <a:ext cx="1" cy="305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38" name="Line 14"/>
                  <p:cNvSpPr>
                    <a:spLocks noChangeShapeType="1"/>
                  </p:cNvSpPr>
                  <p:nvPr/>
                </p:nvSpPr>
                <p:spPr bwMode="auto">
                  <a:xfrm rot="19295891" flipV="1">
                    <a:off x="4190" y="5494"/>
                    <a:ext cx="1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39" name="Line 15"/>
                  <p:cNvSpPr>
                    <a:spLocks noChangeShapeType="1"/>
                  </p:cNvSpPr>
                  <p:nvPr/>
                </p:nvSpPr>
                <p:spPr bwMode="auto">
                  <a:xfrm rot="-2304109">
                    <a:off x="4514" y="6421"/>
                    <a:ext cx="1152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40" name="Line 16"/>
                  <p:cNvSpPr>
                    <a:spLocks noChangeShapeType="1"/>
                  </p:cNvSpPr>
                  <p:nvPr/>
                </p:nvSpPr>
                <p:spPr bwMode="auto">
                  <a:xfrm rot="-2304109">
                    <a:off x="3844" y="5365"/>
                    <a:ext cx="720" cy="5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41" name="Line 17"/>
                  <p:cNvSpPr>
                    <a:spLocks noChangeShapeType="1"/>
                  </p:cNvSpPr>
                  <p:nvPr/>
                </p:nvSpPr>
                <p:spPr bwMode="auto">
                  <a:xfrm rot="-2304109" flipH="1" flipV="1">
                    <a:off x="4720" y="5773"/>
                    <a:ext cx="720" cy="5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42" name="Line 18"/>
                  <p:cNvSpPr>
                    <a:spLocks noChangeShapeType="1"/>
                  </p:cNvSpPr>
                  <p:nvPr/>
                </p:nvSpPr>
                <p:spPr bwMode="auto">
                  <a:xfrm rot="19355891" flipV="1">
                    <a:off x="4307" y="5783"/>
                    <a:ext cx="669" cy="879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prstDash val="dash"/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43" name="Line 19"/>
                  <p:cNvSpPr>
                    <a:spLocks noChangeShapeType="1"/>
                  </p:cNvSpPr>
                  <p:nvPr/>
                </p:nvSpPr>
                <p:spPr bwMode="auto">
                  <a:xfrm rot="19175891" flipV="1">
                    <a:off x="4426" y="6158"/>
                    <a:ext cx="432" cy="505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44" name="Arc 22"/>
                  <p:cNvSpPr>
                    <a:spLocks/>
                  </p:cNvSpPr>
                  <p:nvPr/>
                </p:nvSpPr>
                <p:spPr bwMode="auto">
                  <a:xfrm rot="-4947248">
                    <a:off x="4443" y="6370"/>
                    <a:ext cx="152" cy="14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52 w 21600"/>
                      <a:gd name="T3" fmla="*/ 149 h 21600"/>
                      <a:gd name="T4" fmla="*/ 0 w 21600"/>
                      <a:gd name="T5" fmla="*/ 149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4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83" y="5960"/>
                    <a:ext cx="434" cy="5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400" i="1">
                        <a:latin typeface="Times New Roman" pitchFamily="18" charset="0"/>
                        <a:sym typeface="Symbol" pitchFamily="18" charset="2"/>
                      </a:rPr>
                      <a:t></a:t>
                    </a:r>
                    <a:endParaRPr lang="ru-RU"/>
                  </a:p>
                </p:txBody>
              </p:sp>
            </p:grpSp>
            <p:graphicFrame>
              <p:nvGraphicFramePr>
                <p:cNvPr id="155673" name="Object 25"/>
                <p:cNvGraphicFramePr>
                  <a:graphicFrameLocks noChangeAspect="1"/>
                </p:cNvGraphicFramePr>
                <p:nvPr/>
              </p:nvGraphicFramePr>
              <p:xfrm>
                <a:off x="2949571" y="4882474"/>
                <a:ext cx="979487" cy="304800"/>
              </p:xfrm>
              <a:graphic>
                <a:graphicData uri="http://schemas.openxmlformats.org/presentationml/2006/ole">
                  <p:oleObj spid="_x0000_s7171" name="Формула" r:id="rId7" imgW="18288000" imgH="5791200" progId="Equation.3">
                    <p:embed/>
                  </p:oleObj>
                </a:graphicData>
              </a:graphic>
            </p:graphicFrame>
            <p:graphicFrame>
              <p:nvGraphicFramePr>
                <p:cNvPr id="155675" name="Object 27"/>
                <p:cNvGraphicFramePr>
                  <a:graphicFrameLocks noChangeAspect="1"/>
                </p:cNvGraphicFramePr>
                <p:nvPr/>
              </p:nvGraphicFramePr>
              <p:xfrm>
                <a:off x="1385888" y="4643438"/>
                <a:ext cx="962025" cy="304800"/>
              </p:xfrm>
              <a:graphic>
                <a:graphicData uri="http://schemas.openxmlformats.org/presentationml/2006/ole">
                  <p:oleObj spid="_x0000_s7172" name="Формула" r:id="rId8" imgW="17983200" imgH="5791200" progId="Equation.3">
                    <p:embed/>
                  </p:oleObj>
                </a:graphicData>
              </a:graphic>
            </p:graphicFrame>
          </p:grpSp>
          <p:graphicFrame>
            <p:nvGraphicFramePr>
              <p:cNvPr id="155679" name="Object 31"/>
              <p:cNvGraphicFramePr>
                <a:graphicFrameLocks noChangeAspect="1"/>
              </p:cNvGraphicFramePr>
              <p:nvPr/>
            </p:nvGraphicFramePr>
            <p:xfrm>
              <a:off x="2571735" y="4429132"/>
              <a:ext cx="520445" cy="404790"/>
            </p:xfrm>
            <a:graphic>
              <a:graphicData uri="http://schemas.openxmlformats.org/presentationml/2006/ole">
                <p:oleObj spid="_x0000_s7173" name="Формула" r:id="rId9" imgW="8229600" imgH="6400800" progId="Equation.3">
                  <p:embed/>
                </p:oleObj>
              </a:graphicData>
            </a:graphic>
          </p:graphicFrame>
          <p:sp>
            <p:nvSpPr>
              <p:cNvPr id="155724" name="AutoShape 27"/>
              <p:cNvSpPr>
                <a:spLocks noChangeArrowheads="1"/>
              </p:cNvSpPr>
              <p:nvPr/>
            </p:nvSpPr>
            <p:spPr bwMode="auto">
              <a:xfrm>
                <a:off x="571472" y="5637072"/>
                <a:ext cx="642942" cy="292258"/>
              </a:xfrm>
              <a:custGeom>
                <a:avLst/>
                <a:gdLst>
                  <a:gd name="T0" fmla="*/ 192703995 w 21600"/>
                  <a:gd name="T1" fmla="*/ 0 h 21600"/>
                  <a:gd name="T2" fmla="*/ 0 w 21600"/>
                  <a:gd name="T3" fmla="*/ 6536363 h 21600"/>
                  <a:gd name="T4" fmla="*/ 192703995 w 21600"/>
                  <a:gd name="T5" fmla="*/ 13072726 h 21600"/>
                  <a:gd name="T6" fmla="*/ 256938699 w 21600"/>
                  <a:gd name="T7" fmla="*/ 6536363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25" name="Rectangle 25"/>
              <p:cNvSpPr>
                <a:spLocks noChangeArrowheads="1"/>
              </p:cNvSpPr>
              <p:nvPr/>
            </p:nvSpPr>
            <p:spPr bwMode="auto">
              <a:xfrm>
                <a:off x="357190" y="5274246"/>
                <a:ext cx="14287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i="1">
                    <a:solidFill>
                      <a:srgbClr val="C00000"/>
                    </a:solidFill>
                    <a:latin typeface="Constantia" pitchFamily="18" charset="0"/>
                  </a:rPr>
                  <a:t>maximum</a:t>
                </a:r>
                <a:endParaRPr lang="ru-RU" b="1" i="1">
                  <a:solidFill>
                    <a:srgbClr val="C0000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155726" name="Rectangle 25"/>
              <p:cNvSpPr>
                <a:spLocks noChangeArrowheads="1"/>
              </p:cNvSpPr>
              <p:nvPr/>
            </p:nvSpPr>
            <p:spPr bwMode="auto">
              <a:xfrm>
                <a:off x="329740" y="6286520"/>
                <a:ext cx="278608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i="1" dirty="0">
                    <a:solidFill>
                      <a:srgbClr val="C00000"/>
                    </a:solidFill>
                    <a:latin typeface="Constantia" pitchFamily="18" charset="0"/>
                  </a:rPr>
                  <a:t>Для данной длины волны </a:t>
                </a:r>
                <a:r>
                  <a:rPr lang="ru-RU" sz="1400" b="1" i="1" dirty="0">
                    <a:solidFill>
                      <a:srgbClr val="C00000"/>
                    </a:solidFill>
                    <a:latin typeface="Constantia" pitchFamily="18" charset="0"/>
                    <a:sym typeface="Symbol" pitchFamily="18" charset="2"/>
                  </a:rPr>
                  <a:t></a:t>
                </a:r>
                <a:r>
                  <a:rPr lang="ru-RU" sz="1400" b="1" baseline="-25000" dirty="0">
                    <a:solidFill>
                      <a:srgbClr val="C00000"/>
                    </a:solidFill>
                    <a:latin typeface="Constantia" pitchFamily="18" charset="0"/>
                    <a:sym typeface="Symbol" pitchFamily="18" charset="2"/>
                  </a:rPr>
                  <a:t>01</a:t>
                </a:r>
                <a:endParaRPr lang="ru-RU" sz="1400" b="1" dirty="0">
                  <a:solidFill>
                    <a:srgbClr val="C00000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155722" name="Text Box 12"/>
            <p:cNvSpPr txBox="1">
              <a:spLocks noChangeArrowheads="1"/>
            </p:cNvSpPr>
            <p:nvPr/>
          </p:nvSpPr>
          <p:spPr bwMode="auto">
            <a:xfrm>
              <a:off x="785786" y="5845750"/>
              <a:ext cx="1071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i="1">
                  <a:latin typeface="Times New Roman" pitchFamily="18" charset="0"/>
                  <a:sym typeface="Symbol" pitchFamily="18" charset="2"/>
                </a:rPr>
                <a:t> = m</a:t>
              </a:r>
              <a:r>
                <a:rPr lang="ru-RU" b="1" baseline="-25000">
                  <a:latin typeface="Constantia" pitchFamily="18" charset="0"/>
                  <a:sym typeface="Symbol" pitchFamily="18" charset="2"/>
                </a:rPr>
                <a:t> 01</a:t>
              </a:r>
              <a:endParaRPr lang="en-US" i="1">
                <a:sym typeface="Symbol" pitchFamily="18" charset="2"/>
              </a:endParaRPr>
            </a:p>
          </p:txBody>
        </p:sp>
      </p:grpSp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3370263" y="4149725"/>
            <a:ext cx="2786062" cy="2541588"/>
            <a:chOff x="2123" y="2614"/>
            <a:chExt cx="1755" cy="1601"/>
          </a:xfrm>
        </p:grpSpPr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2123" y="2614"/>
              <a:ext cx="973" cy="1601"/>
              <a:chOff x="3484" y="4730"/>
              <a:chExt cx="2432" cy="4002"/>
            </a:xfrm>
          </p:grpSpPr>
          <p:sp>
            <p:nvSpPr>
              <p:cNvPr id="155704" name="Text Box 4"/>
              <p:cNvSpPr txBox="1">
                <a:spLocks noChangeArrowheads="1"/>
              </p:cNvSpPr>
              <p:nvPr/>
            </p:nvSpPr>
            <p:spPr bwMode="auto">
              <a:xfrm>
                <a:off x="4155" y="8188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>
                    <a:latin typeface="Times New Roman" pitchFamily="18" charset="0"/>
                  </a:rPr>
                  <a:t>П</a:t>
                </a:r>
                <a:r>
                  <a:rPr lang="en-US" sz="1200" b="1" baseline="-25000">
                    <a:latin typeface="Times New Roman" pitchFamily="18" charset="0"/>
                  </a:rPr>
                  <a:t>1</a:t>
                </a:r>
                <a:r>
                  <a:rPr lang="ru-RU" sz="1200"/>
                  <a:t>     </a:t>
                </a:r>
                <a:endParaRPr lang="ru-RU"/>
              </a:p>
            </p:txBody>
          </p:sp>
          <p:sp>
            <p:nvSpPr>
              <p:cNvPr id="155705" name="Text Box 5"/>
              <p:cNvSpPr txBox="1">
                <a:spLocks noChangeArrowheads="1"/>
              </p:cNvSpPr>
              <p:nvPr/>
            </p:nvSpPr>
            <p:spPr bwMode="auto">
              <a:xfrm>
                <a:off x="3640" y="5598"/>
                <a:ext cx="582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>
                    <a:latin typeface="Times New Roman" pitchFamily="18" charset="0"/>
                  </a:rPr>
                  <a:t>О</a:t>
                </a:r>
                <a:r>
                  <a:rPr lang="ru-RU" sz="1200">
                    <a:sym typeface="Symbol" pitchFamily="18" charset="2"/>
                  </a:rPr>
                  <a:t></a:t>
                </a:r>
                <a:r>
                  <a:rPr lang="ru-RU" sz="1200"/>
                  <a:t>        </a:t>
                </a:r>
                <a:endParaRPr lang="ru-RU"/>
              </a:p>
            </p:txBody>
          </p:sp>
          <p:sp>
            <p:nvSpPr>
              <p:cNvPr id="155706" name="Text Box 6"/>
              <p:cNvSpPr txBox="1">
                <a:spLocks noChangeArrowheads="1"/>
              </p:cNvSpPr>
              <p:nvPr/>
            </p:nvSpPr>
            <p:spPr bwMode="auto">
              <a:xfrm>
                <a:off x="4614" y="4730"/>
                <a:ext cx="290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55707" name="Text Box 7"/>
              <p:cNvSpPr txBox="1">
                <a:spLocks noChangeArrowheads="1"/>
              </p:cNvSpPr>
              <p:nvPr/>
            </p:nvSpPr>
            <p:spPr bwMode="auto">
              <a:xfrm>
                <a:off x="4563" y="8183"/>
                <a:ext cx="540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>
                    <a:latin typeface="Times New Roman" pitchFamily="18" charset="0"/>
                  </a:rPr>
                  <a:t>А</a:t>
                </a:r>
                <a:r>
                  <a:rPr lang="ru-RU" sz="1200"/>
                  <a:t>     </a:t>
                </a:r>
                <a:endParaRPr lang="ru-RU"/>
              </a:p>
            </p:txBody>
          </p:sp>
          <p:sp>
            <p:nvSpPr>
              <p:cNvPr id="155708" name="Text Box 8"/>
              <p:cNvSpPr txBox="1">
                <a:spLocks noChangeArrowheads="1"/>
              </p:cNvSpPr>
              <p:nvPr/>
            </p:nvSpPr>
            <p:spPr bwMode="auto">
              <a:xfrm>
                <a:off x="5340" y="8011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>
                    <a:latin typeface="Times New Roman" pitchFamily="18" charset="0"/>
                  </a:rPr>
                  <a:t>О</a:t>
                </a:r>
                <a:r>
                  <a:rPr lang="ru-RU" sz="1200"/>
                  <a:t>     </a:t>
                </a:r>
                <a:endParaRPr lang="ru-RU"/>
              </a:p>
            </p:txBody>
          </p:sp>
          <p:sp>
            <p:nvSpPr>
              <p:cNvPr id="155709" name="Text Box 9"/>
              <p:cNvSpPr txBox="1">
                <a:spLocks noChangeArrowheads="1"/>
              </p:cNvSpPr>
              <p:nvPr/>
            </p:nvSpPr>
            <p:spPr bwMode="auto">
              <a:xfrm>
                <a:off x="4113" y="5085"/>
                <a:ext cx="730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>
                    <a:latin typeface="Times New Roman" pitchFamily="18" charset="0"/>
                  </a:rPr>
                  <a:t>П</a:t>
                </a:r>
                <a:r>
                  <a:rPr lang="en-US" sz="1200" b="1" baseline="-25000">
                    <a:latin typeface="Times New Roman" pitchFamily="18" charset="0"/>
                  </a:rPr>
                  <a:t>1</a:t>
                </a:r>
                <a:r>
                  <a:rPr lang="ru-RU" sz="1200">
                    <a:sym typeface="Symbol" pitchFamily="18" charset="2"/>
                  </a:rPr>
                  <a:t></a:t>
                </a:r>
                <a:r>
                  <a:rPr lang="ru-RU" sz="1200"/>
                  <a:t>        </a:t>
                </a:r>
                <a:endParaRPr lang="ru-RU"/>
              </a:p>
            </p:txBody>
          </p:sp>
          <p:sp>
            <p:nvSpPr>
              <p:cNvPr id="155710" name="Text Box 10"/>
              <p:cNvSpPr txBox="1">
                <a:spLocks noChangeArrowheads="1"/>
              </p:cNvSpPr>
              <p:nvPr/>
            </p:nvSpPr>
            <p:spPr bwMode="auto">
              <a:xfrm>
                <a:off x="4553" y="5085"/>
                <a:ext cx="582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>
                    <a:latin typeface="Times New Roman" pitchFamily="18" charset="0"/>
                  </a:rPr>
                  <a:t>А</a:t>
                </a:r>
                <a:r>
                  <a:rPr lang="ru-RU" sz="1200">
                    <a:sym typeface="Symbol" pitchFamily="18" charset="2"/>
                  </a:rPr>
                  <a:t></a:t>
                </a:r>
                <a:r>
                  <a:rPr lang="ru-RU" sz="1200"/>
                  <a:t>        </a:t>
                </a:r>
                <a:endParaRPr lang="ru-RU"/>
              </a:p>
            </p:txBody>
          </p:sp>
          <p:sp>
            <p:nvSpPr>
              <p:cNvPr id="155711" name="Line 11"/>
              <p:cNvSpPr>
                <a:spLocks noChangeShapeType="1"/>
              </p:cNvSpPr>
              <p:nvPr/>
            </p:nvSpPr>
            <p:spPr bwMode="auto">
              <a:xfrm rot="19295891" flipV="1">
                <a:off x="3484" y="5265"/>
                <a:ext cx="2304" cy="2899"/>
              </a:xfrm>
              <a:prstGeom prst="line">
                <a:avLst/>
              </a:prstGeom>
              <a:noFill/>
              <a:ln w="1587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12" name="Line 13"/>
              <p:cNvSpPr>
                <a:spLocks noChangeShapeType="1"/>
              </p:cNvSpPr>
              <p:nvPr/>
            </p:nvSpPr>
            <p:spPr bwMode="auto">
              <a:xfrm rot="19295891" flipV="1">
                <a:off x="4937" y="5619"/>
                <a:ext cx="1" cy="30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13" name="Line 14"/>
              <p:cNvSpPr>
                <a:spLocks noChangeShapeType="1"/>
              </p:cNvSpPr>
              <p:nvPr/>
            </p:nvSpPr>
            <p:spPr bwMode="auto">
              <a:xfrm rot="8495891" flipV="1">
                <a:off x="5087" y="6623"/>
                <a:ext cx="1" cy="14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14" name="Line 15"/>
              <p:cNvSpPr>
                <a:spLocks noChangeShapeType="1"/>
              </p:cNvSpPr>
              <p:nvPr/>
            </p:nvSpPr>
            <p:spPr bwMode="auto">
              <a:xfrm rot="-2304109">
                <a:off x="4514" y="6421"/>
                <a:ext cx="1152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15" name="Line 16"/>
              <p:cNvSpPr>
                <a:spLocks noChangeShapeType="1"/>
              </p:cNvSpPr>
              <p:nvPr/>
            </p:nvSpPr>
            <p:spPr bwMode="auto">
              <a:xfrm rot="-2304109">
                <a:off x="4740" y="7602"/>
                <a:ext cx="72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16" name="Line 17"/>
              <p:cNvSpPr>
                <a:spLocks noChangeShapeType="1"/>
              </p:cNvSpPr>
              <p:nvPr/>
            </p:nvSpPr>
            <p:spPr bwMode="auto">
              <a:xfrm rot="-2304109" flipH="1" flipV="1">
                <a:off x="4720" y="5773"/>
                <a:ext cx="72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17" name="Line 18"/>
              <p:cNvSpPr>
                <a:spLocks noChangeShapeType="1"/>
              </p:cNvSpPr>
              <p:nvPr/>
            </p:nvSpPr>
            <p:spPr bwMode="auto">
              <a:xfrm rot="8555891" flipV="1">
                <a:off x="4307" y="6899"/>
                <a:ext cx="669" cy="879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18" name="Line 19"/>
              <p:cNvSpPr>
                <a:spLocks noChangeShapeType="1"/>
              </p:cNvSpPr>
              <p:nvPr/>
            </p:nvSpPr>
            <p:spPr bwMode="auto">
              <a:xfrm rot="19175891" flipV="1">
                <a:off x="4426" y="6158"/>
                <a:ext cx="432" cy="505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19" name="Arc 22"/>
              <p:cNvSpPr>
                <a:spLocks/>
              </p:cNvSpPr>
              <p:nvPr/>
            </p:nvSpPr>
            <p:spPr bwMode="auto">
              <a:xfrm rot="-4947248">
                <a:off x="4443" y="6370"/>
                <a:ext cx="152" cy="149"/>
              </a:xfrm>
              <a:custGeom>
                <a:avLst/>
                <a:gdLst>
                  <a:gd name="T0" fmla="*/ 0 w 21600"/>
                  <a:gd name="T1" fmla="*/ 0 h 21600"/>
                  <a:gd name="T2" fmla="*/ 152 w 21600"/>
                  <a:gd name="T3" fmla="*/ 149 h 21600"/>
                  <a:gd name="T4" fmla="*/ 0 w 21600"/>
                  <a:gd name="T5" fmla="*/ 14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20" name="Text Box 23"/>
              <p:cNvSpPr txBox="1">
                <a:spLocks noChangeArrowheads="1"/>
              </p:cNvSpPr>
              <p:nvPr/>
            </p:nvSpPr>
            <p:spPr bwMode="auto">
              <a:xfrm>
                <a:off x="4183" y="5960"/>
                <a:ext cx="434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 i="1">
                    <a:latin typeface="Times New Roman" pitchFamily="18" charset="0"/>
                    <a:sym typeface="Symbol" pitchFamily="18" charset="2"/>
                  </a:rPr>
                  <a:t></a:t>
                </a:r>
                <a:endParaRPr lang="ru-RU"/>
              </a:p>
            </p:txBody>
          </p:sp>
        </p:grpSp>
        <p:graphicFrame>
          <p:nvGraphicFramePr>
            <p:cNvPr id="155676" name="Object 28"/>
            <p:cNvGraphicFramePr>
              <a:graphicFrameLocks noChangeAspect="1"/>
            </p:cNvGraphicFramePr>
            <p:nvPr/>
          </p:nvGraphicFramePr>
          <p:xfrm>
            <a:off x="2853" y="2974"/>
            <a:ext cx="617" cy="192"/>
          </p:xfrm>
          <a:graphic>
            <a:graphicData uri="http://schemas.openxmlformats.org/presentationml/2006/ole">
              <p:oleObj spid="_x0000_s7174" name="Формула" r:id="rId10" imgW="18288000" imgH="5791200" progId="Equation.3">
                <p:embed/>
              </p:oleObj>
            </a:graphicData>
          </a:graphic>
        </p:graphicFrame>
        <p:graphicFrame>
          <p:nvGraphicFramePr>
            <p:cNvPr id="155677" name="Object 29"/>
            <p:cNvGraphicFramePr>
              <a:graphicFrameLocks noChangeAspect="1"/>
            </p:cNvGraphicFramePr>
            <p:nvPr/>
          </p:nvGraphicFramePr>
          <p:xfrm>
            <a:off x="2975" y="3739"/>
            <a:ext cx="606" cy="192"/>
          </p:xfrm>
          <a:graphic>
            <a:graphicData uri="http://schemas.openxmlformats.org/presentationml/2006/ole">
              <p:oleObj spid="_x0000_s7175" name="Формула" r:id="rId11" imgW="17983200" imgH="5791200" progId="Equation.3">
                <p:embed/>
              </p:oleObj>
            </a:graphicData>
          </a:graphic>
        </p:graphicFrame>
        <p:sp>
          <p:nvSpPr>
            <p:cNvPr id="155703" name="Line 30"/>
            <p:cNvSpPr>
              <a:spLocks noChangeShapeType="1"/>
            </p:cNvSpPr>
            <p:nvPr/>
          </p:nvSpPr>
          <p:spPr bwMode="auto">
            <a:xfrm>
              <a:off x="2585" y="3445"/>
              <a:ext cx="1" cy="15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55681" name="Object 33"/>
            <p:cNvGraphicFramePr>
              <a:graphicFrameLocks noChangeAspect="1"/>
            </p:cNvGraphicFramePr>
            <p:nvPr/>
          </p:nvGraphicFramePr>
          <p:xfrm>
            <a:off x="2200" y="3385"/>
            <a:ext cx="337" cy="278"/>
          </p:xfrm>
          <a:graphic>
            <a:graphicData uri="http://schemas.openxmlformats.org/presentationml/2006/ole">
              <p:oleObj spid="_x0000_s7176" name="Формула" r:id="rId12" imgW="7010400" imgH="5791200" progId="Equation.3">
                <p:embed/>
              </p:oleObj>
            </a:graphicData>
          </a:graphic>
        </p:graphicFrame>
        <p:sp>
          <p:nvSpPr>
            <p:cNvPr id="155701" name="Rectangle 25"/>
            <p:cNvSpPr>
              <a:spLocks noChangeArrowheads="1"/>
            </p:cNvSpPr>
            <p:nvPr/>
          </p:nvSpPr>
          <p:spPr bwMode="auto">
            <a:xfrm>
              <a:off x="2888" y="2640"/>
              <a:ext cx="900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i="1">
                  <a:solidFill>
                    <a:srgbClr val="C00000"/>
                  </a:solidFill>
                  <a:latin typeface="Constantia" pitchFamily="18" charset="0"/>
                </a:rPr>
                <a:t>minimum</a:t>
              </a:r>
              <a:endParaRPr lang="ru-RU" b="1" i="1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155699" name="Text Box 12"/>
            <p:cNvSpPr txBox="1">
              <a:spLocks noChangeArrowheads="1"/>
            </p:cNvSpPr>
            <p:nvPr/>
          </p:nvSpPr>
          <p:spPr bwMode="auto">
            <a:xfrm>
              <a:off x="2843" y="3360"/>
              <a:ext cx="10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i="1" dirty="0">
                  <a:latin typeface="Times New Roman" pitchFamily="18" charset="0"/>
                  <a:sym typeface="Symbol" pitchFamily="18" charset="2"/>
                </a:rPr>
                <a:t> = </a:t>
              </a:r>
              <a:r>
                <a:rPr lang="en-US" dirty="0"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en-US" i="1" dirty="0">
                  <a:latin typeface="Times New Roman" pitchFamily="18" charset="0"/>
                  <a:sym typeface="Symbol" pitchFamily="18" charset="2"/>
                </a:rPr>
                <a:t>m+</a:t>
              </a:r>
              <a:r>
                <a:rPr lang="en-US" sz="1400" dirty="0">
                  <a:latin typeface="Times New Roman" pitchFamily="18" charset="0"/>
                  <a:sym typeface="Symbol" pitchFamily="18" charset="2"/>
                </a:rPr>
                <a:t>1/2</a:t>
              </a:r>
              <a:r>
                <a:rPr lang="en-US" dirty="0">
                  <a:latin typeface="Times New Roman" pitchFamily="18" charset="0"/>
                  <a:sym typeface="Symbol" pitchFamily="18" charset="2"/>
                </a:rPr>
                <a:t>)</a:t>
              </a:r>
              <a:r>
                <a:rPr lang="en-US" i="1" dirty="0"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ru-RU" b="1" baseline="-25000" dirty="0">
                  <a:latin typeface="Constantia" pitchFamily="18" charset="0"/>
                  <a:sym typeface="Symbol" pitchFamily="18" charset="2"/>
                </a:rPr>
                <a:t> 0</a:t>
              </a:r>
              <a:r>
                <a:rPr lang="en-US" b="1" baseline="-25000" dirty="0">
                  <a:latin typeface="Constantia" pitchFamily="18" charset="0"/>
                  <a:sym typeface="Symbol" pitchFamily="18" charset="2"/>
                </a:rPr>
                <a:t>2</a:t>
              </a:r>
              <a:endParaRPr lang="en-US" i="1" dirty="0">
                <a:sym typeface="Symbol" pitchFamily="18" charset="2"/>
              </a:endParaRPr>
            </a:p>
          </p:txBody>
        </p:sp>
      </p:grpSp>
      <p:sp>
        <p:nvSpPr>
          <p:cNvPr id="14342" name="AutoShape 564"/>
          <p:cNvSpPr>
            <a:spLocks noChangeArrowheads="1"/>
          </p:cNvSpPr>
          <p:nvPr/>
        </p:nvSpPr>
        <p:spPr bwMode="auto">
          <a:xfrm>
            <a:off x="2593975" y="6284913"/>
            <a:ext cx="5578475" cy="506412"/>
          </a:xfrm>
          <a:prstGeom prst="curvedUpArrow">
            <a:avLst>
              <a:gd name="adj1" fmla="val 47021"/>
              <a:gd name="adj2" fmla="val 183697"/>
              <a:gd name="adj3" fmla="val 40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43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2" descr="E:\DOC\MSU\Kafedra\lektures\интерференция поляризованн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46163"/>
            <a:ext cx="7464425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4" name="Rectangle 1"/>
          <p:cNvSpPr>
            <a:spLocks noChangeArrowheads="1"/>
          </p:cNvSpPr>
          <p:nvPr/>
        </p:nvSpPr>
        <p:spPr bwMode="auto">
          <a:xfrm>
            <a:off x="500063" y="642938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/>
            <a:r>
              <a:rPr lang="ru-RU" b="1" i="1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Неполяризованный  свет</a:t>
            </a:r>
          </a:p>
        </p:txBody>
      </p:sp>
      <p:sp>
        <p:nvSpPr>
          <p:cNvPr id="156675" name="Rectangle 1"/>
          <p:cNvSpPr>
            <a:spLocks noChangeArrowheads="1"/>
          </p:cNvSpPr>
          <p:nvPr/>
        </p:nvSpPr>
        <p:spPr bwMode="auto">
          <a:xfrm>
            <a:off x="4484688" y="642938"/>
            <a:ext cx="316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/>
            <a:r>
              <a:rPr lang="ru-RU" b="1" i="1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Поляризованный  свет</a:t>
            </a:r>
          </a:p>
        </p:txBody>
      </p:sp>
      <p:sp>
        <p:nvSpPr>
          <p:cNvPr id="156676" name="Rectangle 5"/>
          <p:cNvSpPr>
            <a:spLocks noChangeArrowheads="1"/>
          </p:cNvSpPr>
          <p:nvPr/>
        </p:nvSpPr>
        <p:spPr bwMode="auto">
          <a:xfrm>
            <a:off x="285750" y="214313"/>
            <a:ext cx="782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0000"/>
                </a:solidFill>
                <a:latin typeface="Constantia" pitchFamily="18" charset="0"/>
              </a:rPr>
              <a:t>Интерференция поляризованного света  –  ещё  картинки </a:t>
            </a:r>
            <a:endParaRPr lang="ru-RU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/>
          </a:p>
        </p:txBody>
      </p:sp>
      <p:sp>
        <p:nvSpPr>
          <p:cNvPr id="157698" name="Rectangle 5"/>
          <p:cNvSpPr>
            <a:spLocks noChangeArrowheads="1"/>
          </p:cNvSpPr>
          <p:nvPr/>
        </p:nvSpPr>
        <p:spPr bwMode="auto">
          <a:xfrm>
            <a:off x="285750" y="357188"/>
            <a:ext cx="782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0000"/>
                </a:solidFill>
                <a:latin typeface="Constantia" pitchFamily="18" charset="0"/>
              </a:rPr>
              <a:t>Интерференция поляризованного света  –  ещё  картинки </a:t>
            </a:r>
            <a:endParaRPr lang="ru-RU" sz="2000"/>
          </a:p>
        </p:txBody>
      </p:sp>
      <p:pic>
        <p:nvPicPr>
          <p:cNvPr id="157699" name="Picture 2" descr="E:\DOC\MSU\Kafedra\lektures\анизотроп лимон кисл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74725"/>
            <a:ext cx="7843838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15390</TotalTime>
  <Words>990</Words>
  <Application>Microsoft Office PowerPoint</Application>
  <PresentationFormat>Экран (4:3)</PresentationFormat>
  <Paragraphs>189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Оформление по умолчанию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525</cp:revision>
  <dcterms:created xsi:type="dcterms:W3CDTF">2010-10-03T06:36:32Z</dcterms:created>
  <dcterms:modified xsi:type="dcterms:W3CDTF">2023-12-28T17:17:46Z</dcterms:modified>
</cp:coreProperties>
</file>