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6" r:id="rId2"/>
    <p:sldId id="362" r:id="rId3"/>
    <p:sldId id="365" r:id="rId4"/>
    <p:sldId id="357" r:id="rId5"/>
    <p:sldId id="358" r:id="rId6"/>
    <p:sldId id="359" r:id="rId7"/>
    <p:sldId id="360" r:id="rId8"/>
    <p:sldId id="361" r:id="rId9"/>
    <p:sldId id="338" r:id="rId10"/>
    <p:sldId id="334" r:id="rId11"/>
    <p:sldId id="339" r:id="rId12"/>
    <p:sldId id="366" r:id="rId13"/>
    <p:sldId id="35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4" autoAdjust="0"/>
    <p:restoredTop sz="97552" autoAdjust="0"/>
  </p:normalViewPr>
  <p:slideViewPr>
    <p:cSldViewPr>
      <p:cViewPr varScale="1">
        <p:scale>
          <a:sx n="70" d="100"/>
          <a:sy n="70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D87149F1-FC71-41A9-BF67-10FE47711982}" type="datetimeFigureOut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66681490-262E-4B15-858B-172E7B5F39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417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E802-362E-49DA-92CC-A828E94E5E17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4989-0752-46AA-8F20-5B33F4F49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8433-1D36-4D9A-9702-4B300C6433D3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F89C-5792-4693-B3A5-1616670A87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EFCD9-0D15-4FB3-8A6A-6844F9A98BB6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5ADE-14F2-4554-A77D-082921560D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9CA94-5926-4705-B72B-DA46C5BF98FD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8529-10F4-4C17-8BE3-77A6F5853B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7204-4BEB-49BA-BB23-7615F6ACAFA5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F6BD-9EAE-4DC2-A539-BC6FDC3E7B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30C60C-9281-4506-8A15-F6594C3128DA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066CF2-6405-49A5-9F2F-5B09D68C75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8BBC9-6A29-4542-B96F-F1E178A54022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8FE83-5795-468A-B162-FF5B9C4985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6A40-1DE4-4E33-9D30-FA5AA5C7D6E4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830BB-D44F-4C53-9CF5-FB30FB4595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418F8-EFF1-4F55-A278-BAD517F3761E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F63D-0EE8-4C04-9893-6ABB78B10D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2606-9820-4378-B4B1-E26CDC50CA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5BA0-2936-4247-8917-8046C038EF69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313B-4A99-452C-B993-D247B921F255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CF79E-C5E7-4136-96F2-A120D9CE7D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1C4ED-863D-4181-B67E-6A82BC627AEB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8D64-B02D-481F-BA82-D4F5269ED8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6288-79BA-43E9-9A9F-D561E2D5041D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A9F7-5078-46FC-980E-78D1E7E3EE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AB69-8D51-45F9-88D7-3F9E8B46FA20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7177-648E-4B6B-ACE7-0DF706C035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48FD205-C4F1-4C62-A6BB-3BF3AF6E0DD1}" type="datetime1">
              <a:rPr lang="ru-RU"/>
              <a:pPr>
                <a:defRPr/>
              </a:pPr>
              <a:t>22.09.2023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A4AEB18-E7E3-4B2F-8B32-A8BC8AAF2E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12" r:id="rId2"/>
    <p:sldLayoutId id="2147483724" r:id="rId3"/>
    <p:sldLayoutId id="2147483713" r:id="rId4"/>
    <p:sldLayoutId id="2147483725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6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7.wmf"/><Relationship Id="rId3" Type="http://schemas.openxmlformats.org/officeDocument/2006/relationships/image" Target="../media/image2.jpe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3.wmf"/><Relationship Id="rId3" Type="http://schemas.openxmlformats.org/officeDocument/2006/relationships/image" Target="../media/image2.jpe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2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29.wmf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28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77628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800" dirty="0">
                <a:ln>
                  <a:noFill/>
                </a:ln>
                <a:solidFill>
                  <a:schemeClr val="tx1"/>
                </a:solidFill>
                <a:effectLst/>
              </a:rPr>
              <a:t>Лекция </a:t>
            </a:r>
            <a:r>
              <a:rPr sz="3800">
                <a:ln>
                  <a:noFill/>
                </a:ln>
                <a:solidFill>
                  <a:schemeClr val="tx1"/>
                </a:solidFill>
                <a:effectLst/>
              </a:rPr>
              <a:t>4</a:t>
            </a:r>
            <a:r>
              <a:rPr lang="ru-RU" sz="3800" dirty="0">
                <a:ln>
                  <a:noFill/>
                </a:ln>
                <a:solidFill>
                  <a:schemeClr val="tx1"/>
                </a:solidFill>
                <a:effectLst/>
              </a:rPr>
              <a:t>. Вынужденные колебания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827088" y="908050"/>
          <a:ext cx="7632700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Точечный рисунок" r:id="rId3" imgW="5695238" imgH="4266667" progId="PBrush">
                  <p:embed/>
                </p:oleObj>
              </mc:Choice>
              <mc:Fallback>
                <p:oleObj name="Точечный рисунок" r:id="rId3" imgW="5695238" imgH="4266667" progId="PBrush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08050"/>
                        <a:ext cx="7632700" cy="568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468313" y="1534433"/>
            <a:ext cx="4546600" cy="2847975"/>
            <a:chOff x="468313" y="2133600"/>
            <a:chExt cx="4546600" cy="2847975"/>
          </a:xfrm>
        </p:grpSpPr>
        <p:sp>
          <p:nvSpPr>
            <p:cNvPr id="24583" name="Rectangle 7" descr="Штриховой горизонтальный"/>
            <p:cNvSpPr>
              <a:spLocks noChangeArrowheads="1"/>
            </p:cNvSpPr>
            <p:nvPr/>
          </p:nvSpPr>
          <p:spPr bwMode="auto">
            <a:xfrm>
              <a:off x="468313" y="2205038"/>
              <a:ext cx="3797300" cy="277653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3759200" y="2844800"/>
              <a:ext cx="68897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2700338" y="4076700"/>
              <a:ext cx="554037" cy="73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1465263" y="2916238"/>
              <a:ext cx="538162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k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>
              <a:off x="501650" y="3605213"/>
              <a:ext cx="3784600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2900363" y="3154363"/>
              <a:ext cx="3175" cy="922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4284663" y="4060825"/>
              <a:ext cx="730250" cy="77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3792538" y="3135313"/>
              <a:ext cx="1587" cy="922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3563938" y="3933825"/>
              <a:ext cx="639762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468313" y="4076700"/>
              <a:ext cx="4333875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593" name="Oval 17"/>
            <p:cNvSpPr>
              <a:spLocks noChangeArrowheads="1"/>
            </p:cNvSpPr>
            <p:nvPr/>
          </p:nvSpPr>
          <p:spPr bwMode="auto">
            <a:xfrm>
              <a:off x="3635375" y="3429000"/>
              <a:ext cx="323850" cy="3254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594" name="Oval 18"/>
            <p:cNvSpPr>
              <a:spLocks noChangeArrowheads="1"/>
            </p:cNvSpPr>
            <p:nvPr/>
          </p:nvSpPr>
          <p:spPr bwMode="auto">
            <a:xfrm>
              <a:off x="2771775" y="3429000"/>
              <a:ext cx="323850" cy="3254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auto">
            <a:xfrm>
              <a:off x="3043238" y="3475038"/>
              <a:ext cx="593725" cy="227012"/>
            </a:xfrm>
            <a:custGeom>
              <a:avLst/>
              <a:gdLst/>
              <a:ahLst/>
              <a:cxnLst>
                <a:cxn ang="0">
                  <a:pos x="60" y="2040"/>
                </a:cxn>
                <a:cxn ang="0">
                  <a:pos x="384" y="1644"/>
                </a:cxn>
                <a:cxn ang="0">
                  <a:pos x="576" y="1380"/>
                </a:cxn>
                <a:cxn ang="0">
                  <a:pos x="864" y="1008"/>
                </a:cxn>
                <a:cxn ang="0">
                  <a:pos x="1188" y="612"/>
                </a:cxn>
                <a:cxn ang="0">
                  <a:pos x="1416" y="336"/>
                </a:cxn>
                <a:cxn ang="0">
                  <a:pos x="1584" y="108"/>
                </a:cxn>
                <a:cxn ang="0">
                  <a:pos x="1620" y="48"/>
                </a:cxn>
                <a:cxn ang="0">
                  <a:pos x="1728" y="156"/>
                </a:cxn>
                <a:cxn ang="0">
                  <a:pos x="2052" y="576"/>
                </a:cxn>
                <a:cxn ang="0">
                  <a:pos x="2244" y="828"/>
                </a:cxn>
                <a:cxn ang="0">
                  <a:pos x="2544" y="1404"/>
                </a:cxn>
                <a:cxn ang="0">
                  <a:pos x="2700" y="1668"/>
                </a:cxn>
                <a:cxn ang="0">
                  <a:pos x="2772" y="1812"/>
                </a:cxn>
                <a:cxn ang="0">
                  <a:pos x="2964" y="2076"/>
                </a:cxn>
                <a:cxn ang="0">
                  <a:pos x="3132" y="2316"/>
                </a:cxn>
                <a:cxn ang="0">
                  <a:pos x="3192" y="2400"/>
                </a:cxn>
                <a:cxn ang="0">
                  <a:pos x="3528" y="1920"/>
                </a:cxn>
                <a:cxn ang="0">
                  <a:pos x="3588" y="1836"/>
                </a:cxn>
                <a:cxn ang="0">
                  <a:pos x="3732" y="1608"/>
                </a:cxn>
                <a:cxn ang="0">
                  <a:pos x="3804" y="1488"/>
                </a:cxn>
                <a:cxn ang="0">
                  <a:pos x="3900" y="1332"/>
                </a:cxn>
                <a:cxn ang="0">
                  <a:pos x="4200" y="780"/>
                </a:cxn>
                <a:cxn ang="0">
                  <a:pos x="4380" y="516"/>
                </a:cxn>
                <a:cxn ang="0">
                  <a:pos x="4548" y="216"/>
                </a:cxn>
                <a:cxn ang="0">
                  <a:pos x="4620" y="72"/>
                </a:cxn>
                <a:cxn ang="0">
                  <a:pos x="4668" y="0"/>
                </a:cxn>
                <a:cxn ang="0">
                  <a:pos x="4668" y="12"/>
                </a:cxn>
                <a:cxn ang="0">
                  <a:pos x="5004" y="480"/>
                </a:cxn>
                <a:cxn ang="0">
                  <a:pos x="5244" y="780"/>
                </a:cxn>
                <a:cxn ang="0">
                  <a:pos x="5484" y="1140"/>
                </a:cxn>
                <a:cxn ang="0">
                  <a:pos x="5724" y="1572"/>
                </a:cxn>
                <a:cxn ang="0">
                  <a:pos x="5796" y="1668"/>
                </a:cxn>
                <a:cxn ang="0">
                  <a:pos x="6108" y="2040"/>
                </a:cxn>
                <a:cxn ang="0">
                  <a:pos x="6240" y="2232"/>
                </a:cxn>
                <a:cxn ang="0">
                  <a:pos x="6444" y="2304"/>
                </a:cxn>
                <a:cxn ang="0">
                  <a:pos x="6720" y="1908"/>
                </a:cxn>
                <a:cxn ang="0">
                  <a:pos x="6876" y="1656"/>
                </a:cxn>
                <a:cxn ang="0">
                  <a:pos x="7116" y="1284"/>
                </a:cxn>
                <a:cxn ang="0">
                  <a:pos x="7236" y="1092"/>
                </a:cxn>
                <a:cxn ang="0">
                  <a:pos x="7572" y="492"/>
                </a:cxn>
                <a:cxn ang="0">
                  <a:pos x="7740" y="48"/>
                </a:cxn>
                <a:cxn ang="0">
                  <a:pos x="8052" y="468"/>
                </a:cxn>
                <a:cxn ang="0">
                  <a:pos x="8496" y="1080"/>
                </a:cxn>
                <a:cxn ang="0">
                  <a:pos x="8544" y="1176"/>
                </a:cxn>
                <a:cxn ang="0">
                  <a:pos x="8724" y="1512"/>
                </a:cxn>
                <a:cxn ang="0">
                  <a:pos x="9060" y="1908"/>
                </a:cxn>
                <a:cxn ang="0">
                  <a:pos x="9336" y="2292"/>
                </a:cxn>
                <a:cxn ang="0">
                  <a:pos x="9444" y="2496"/>
                </a:cxn>
              </a:cxnLst>
              <a:rect l="0" t="0" r="r" b="b"/>
              <a:pathLst>
                <a:path w="9461" h="2496">
                  <a:moveTo>
                    <a:pt x="0" y="2196"/>
                  </a:moveTo>
                  <a:cubicBezTo>
                    <a:pt x="20" y="2147"/>
                    <a:pt x="29" y="2083"/>
                    <a:pt x="60" y="2040"/>
                  </a:cubicBezTo>
                  <a:cubicBezTo>
                    <a:pt x="115" y="1963"/>
                    <a:pt x="192" y="1886"/>
                    <a:pt x="252" y="1812"/>
                  </a:cubicBezTo>
                  <a:cubicBezTo>
                    <a:pt x="299" y="1755"/>
                    <a:pt x="333" y="1695"/>
                    <a:pt x="384" y="1644"/>
                  </a:cubicBezTo>
                  <a:cubicBezTo>
                    <a:pt x="408" y="1572"/>
                    <a:pt x="462" y="1506"/>
                    <a:pt x="516" y="1452"/>
                  </a:cubicBezTo>
                  <a:cubicBezTo>
                    <a:pt x="539" y="1383"/>
                    <a:pt x="511" y="1445"/>
                    <a:pt x="576" y="1380"/>
                  </a:cubicBezTo>
                  <a:cubicBezTo>
                    <a:pt x="643" y="1313"/>
                    <a:pt x="676" y="1217"/>
                    <a:pt x="756" y="1164"/>
                  </a:cubicBezTo>
                  <a:cubicBezTo>
                    <a:pt x="775" y="1106"/>
                    <a:pt x="828" y="1059"/>
                    <a:pt x="864" y="1008"/>
                  </a:cubicBezTo>
                  <a:cubicBezTo>
                    <a:pt x="943" y="895"/>
                    <a:pt x="1025" y="786"/>
                    <a:pt x="1116" y="684"/>
                  </a:cubicBezTo>
                  <a:cubicBezTo>
                    <a:pt x="1139" y="659"/>
                    <a:pt x="1169" y="640"/>
                    <a:pt x="1188" y="612"/>
                  </a:cubicBezTo>
                  <a:cubicBezTo>
                    <a:pt x="1234" y="544"/>
                    <a:pt x="1277" y="481"/>
                    <a:pt x="1332" y="420"/>
                  </a:cubicBezTo>
                  <a:cubicBezTo>
                    <a:pt x="1359" y="391"/>
                    <a:pt x="1396" y="370"/>
                    <a:pt x="1416" y="336"/>
                  </a:cubicBezTo>
                  <a:cubicBezTo>
                    <a:pt x="1459" y="264"/>
                    <a:pt x="1433" y="289"/>
                    <a:pt x="1488" y="252"/>
                  </a:cubicBezTo>
                  <a:cubicBezTo>
                    <a:pt x="1520" y="204"/>
                    <a:pt x="1552" y="156"/>
                    <a:pt x="1584" y="108"/>
                  </a:cubicBezTo>
                  <a:cubicBezTo>
                    <a:pt x="1602" y="81"/>
                    <a:pt x="1632" y="46"/>
                    <a:pt x="1632" y="12"/>
                  </a:cubicBezTo>
                  <a:cubicBezTo>
                    <a:pt x="1628" y="24"/>
                    <a:pt x="1612" y="38"/>
                    <a:pt x="1620" y="48"/>
                  </a:cubicBezTo>
                  <a:cubicBezTo>
                    <a:pt x="1633" y="65"/>
                    <a:pt x="1662" y="59"/>
                    <a:pt x="1680" y="72"/>
                  </a:cubicBezTo>
                  <a:cubicBezTo>
                    <a:pt x="1695" y="82"/>
                    <a:pt x="1722" y="145"/>
                    <a:pt x="1728" y="156"/>
                  </a:cubicBezTo>
                  <a:cubicBezTo>
                    <a:pt x="1785" y="252"/>
                    <a:pt x="1855" y="341"/>
                    <a:pt x="1920" y="432"/>
                  </a:cubicBezTo>
                  <a:cubicBezTo>
                    <a:pt x="1957" y="484"/>
                    <a:pt x="1999" y="541"/>
                    <a:pt x="2052" y="576"/>
                  </a:cubicBezTo>
                  <a:cubicBezTo>
                    <a:pt x="2075" y="646"/>
                    <a:pt x="2046" y="582"/>
                    <a:pt x="2100" y="636"/>
                  </a:cubicBezTo>
                  <a:cubicBezTo>
                    <a:pt x="2145" y="681"/>
                    <a:pt x="2214" y="773"/>
                    <a:pt x="2244" y="828"/>
                  </a:cubicBezTo>
                  <a:cubicBezTo>
                    <a:pt x="2334" y="993"/>
                    <a:pt x="2409" y="1161"/>
                    <a:pt x="2508" y="1320"/>
                  </a:cubicBezTo>
                  <a:cubicBezTo>
                    <a:pt x="2570" y="1420"/>
                    <a:pt x="2503" y="1322"/>
                    <a:pt x="2544" y="1404"/>
                  </a:cubicBezTo>
                  <a:cubicBezTo>
                    <a:pt x="2563" y="1443"/>
                    <a:pt x="2641" y="1552"/>
                    <a:pt x="2652" y="1584"/>
                  </a:cubicBezTo>
                  <a:cubicBezTo>
                    <a:pt x="2670" y="1639"/>
                    <a:pt x="2656" y="1610"/>
                    <a:pt x="2700" y="1668"/>
                  </a:cubicBezTo>
                  <a:cubicBezTo>
                    <a:pt x="2724" y="1763"/>
                    <a:pt x="2693" y="1669"/>
                    <a:pt x="2760" y="1776"/>
                  </a:cubicBezTo>
                  <a:cubicBezTo>
                    <a:pt x="2767" y="1787"/>
                    <a:pt x="2765" y="1801"/>
                    <a:pt x="2772" y="1812"/>
                  </a:cubicBezTo>
                  <a:cubicBezTo>
                    <a:pt x="2781" y="1826"/>
                    <a:pt x="2798" y="1834"/>
                    <a:pt x="2808" y="1848"/>
                  </a:cubicBezTo>
                  <a:cubicBezTo>
                    <a:pt x="2858" y="1917"/>
                    <a:pt x="2919" y="2004"/>
                    <a:pt x="2964" y="2076"/>
                  </a:cubicBezTo>
                  <a:cubicBezTo>
                    <a:pt x="3034" y="2188"/>
                    <a:pt x="2946" y="2068"/>
                    <a:pt x="3012" y="2160"/>
                  </a:cubicBezTo>
                  <a:cubicBezTo>
                    <a:pt x="3050" y="2213"/>
                    <a:pt x="3100" y="2260"/>
                    <a:pt x="3132" y="2316"/>
                  </a:cubicBezTo>
                  <a:cubicBezTo>
                    <a:pt x="3141" y="2332"/>
                    <a:pt x="3146" y="2349"/>
                    <a:pt x="3156" y="2364"/>
                  </a:cubicBezTo>
                  <a:cubicBezTo>
                    <a:pt x="3166" y="2378"/>
                    <a:pt x="3192" y="2400"/>
                    <a:pt x="3192" y="2400"/>
                  </a:cubicBezTo>
                  <a:cubicBezTo>
                    <a:pt x="3216" y="2304"/>
                    <a:pt x="3264" y="2204"/>
                    <a:pt x="3348" y="2148"/>
                  </a:cubicBezTo>
                  <a:cubicBezTo>
                    <a:pt x="3391" y="2061"/>
                    <a:pt x="3472" y="1998"/>
                    <a:pt x="3528" y="1920"/>
                  </a:cubicBezTo>
                  <a:cubicBezTo>
                    <a:pt x="3538" y="1905"/>
                    <a:pt x="3542" y="1887"/>
                    <a:pt x="3552" y="1872"/>
                  </a:cubicBezTo>
                  <a:cubicBezTo>
                    <a:pt x="3562" y="1858"/>
                    <a:pt x="3578" y="1849"/>
                    <a:pt x="3588" y="1836"/>
                  </a:cubicBezTo>
                  <a:cubicBezTo>
                    <a:pt x="3618" y="1797"/>
                    <a:pt x="3643" y="1755"/>
                    <a:pt x="3672" y="1716"/>
                  </a:cubicBezTo>
                  <a:cubicBezTo>
                    <a:pt x="3685" y="1677"/>
                    <a:pt x="3719" y="1647"/>
                    <a:pt x="3732" y="1608"/>
                  </a:cubicBezTo>
                  <a:cubicBezTo>
                    <a:pt x="3736" y="1596"/>
                    <a:pt x="3738" y="1583"/>
                    <a:pt x="3744" y="1572"/>
                  </a:cubicBezTo>
                  <a:cubicBezTo>
                    <a:pt x="3766" y="1534"/>
                    <a:pt x="3785" y="1525"/>
                    <a:pt x="3804" y="1488"/>
                  </a:cubicBezTo>
                  <a:cubicBezTo>
                    <a:pt x="3810" y="1477"/>
                    <a:pt x="3810" y="1463"/>
                    <a:pt x="3816" y="1452"/>
                  </a:cubicBezTo>
                  <a:cubicBezTo>
                    <a:pt x="3838" y="1408"/>
                    <a:pt x="3877" y="1375"/>
                    <a:pt x="3900" y="1332"/>
                  </a:cubicBezTo>
                  <a:cubicBezTo>
                    <a:pt x="3976" y="1193"/>
                    <a:pt x="3916" y="1279"/>
                    <a:pt x="3984" y="1188"/>
                  </a:cubicBezTo>
                  <a:cubicBezTo>
                    <a:pt x="4033" y="1041"/>
                    <a:pt x="4118" y="911"/>
                    <a:pt x="4200" y="780"/>
                  </a:cubicBezTo>
                  <a:cubicBezTo>
                    <a:pt x="4236" y="722"/>
                    <a:pt x="4258" y="674"/>
                    <a:pt x="4308" y="624"/>
                  </a:cubicBezTo>
                  <a:cubicBezTo>
                    <a:pt x="4324" y="577"/>
                    <a:pt x="4358" y="559"/>
                    <a:pt x="4380" y="516"/>
                  </a:cubicBezTo>
                  <a:cubicBezTo>
                    <a:pt x="4403" y="470"/>
                    <a:pt x="4414" y="446"/>
                    <a:pt x="4452" y="408"/>
                  </a:cubicBezTo>
                  <a:cubicBezTo>
                    <a:pt x="4475" y="338"/>
                    <a:pt x="4518" y="282"/>
                    <a:pt x="4548" y="216"/>
                  </a:cubicBezTo>
                  <a:cubicBezTo>
                    <a:pt x="4558" y="193"/>
                    <a:pt x="4558" y="165"/>
                    <a:pt x="4572" y="144"/>
                  </a:cubicBezTo>
                  <a:cubicBezTo>
                    <a:pt x="4588" y="120"/>
                    <a:pt x="4611" y="99"/>
                    <a:pt x="4620" y="72"/>
                  </a:cubicBezTo>
                  <a:cubicBezTo>
                    <a:pt x="4624" y="60"/>
                    <a:pt x="4625" y="47"/>
                    <a:pt x="4632" y="36"/>
                  </a:cubicBezTo>
                  <a:cubicBezTo>
                    <a:pt x="4641" y="22"/>
                    <a:pt x="4668" y="0"/>
                    <a:pt x="4668" y="0"/>
                  </a:cubicBezTo>
                  <a:cubicBezTo>
                    <a:pt x="4660" y="16"/>
                    <a:pt x="4644" y="30"/>
                    <a:pt x="4644" y="48"/>
                  </a:cubicBezTo>
                  <a:cubicBezTo>
                    <a:pt x="4644" y="62"/>
                    <a:pt x="4655" y="6"/>
                    <a:pt x="4668" y="12"/>
                  </a:cubicBezTo>
                  <a:cubicBezTo>
                    <a:pt x="4707" y="31"/>
                    <a:pt x="4716" y="84"/>
                    <a:pt x="4740" y="120"/>
                  </a:cubicBezTo>
                  <a:cubicBezTo>
                    <a:pt x="4817" y="235"/>
                    <a:pt x="4892" y="405"/>
                    <a:pt x="5004" y="480"/>
                  </a:cubicBezTo>
                  <a:cubicBezTo>
                    <a:pt x="5066" y="574"/>
                    <a:pt x="5146" y="650"/>
                    <a:pt x="5208" y="744"/>
                  </a:cubicBezTo>
                  <a:cubicBezTo>
                    <a:pt x="5217" y="758"/>
                    <a:pt x="5234" y="766"/>
                    <a:pt x="5244" y="780"/>
                  </a:cubicBezTo>
                  <a:cubicBezTo>
                    <a:pt x="5254" y="795"/>
                    <a:pt x="5258" y="813"/>
                    <a:pt x="5268" y="828"/>
                  </a:cubicBezTo>
                  <a:cubicBezTo>
                    <a:pt x="5338" y="933"/>
                    <a:pt x="5414" y="1035"/>
                    <a:pt x="5484" y="1140"/>
                  </a:cubicBezTo>
                  <a:cubicBezTo>
                    <a:pt x="5514" y="1186"/>
                    <a:pt x="5515" y="1238"/>
                    <a:pt x="5544" y="1284"/>
                  </a:cubicBezTo>
                  <a:cubicBezTo>
                    <a:pt x="5604" y="1380"/>
                    <a:pt x="5664" y="1476"/>
                    <a:pt x="5724" y="1572"/>
                  </a:cubicBezTo>
                  <a:cubicBezTo>
                    <a:pt x="5733" y="1587"/>
                    <a:pt x="5737" y="1606"/>
                    <a:pt x="5748" y="1620"/>
                  </a:cubicBezTo>
                  <a:cubicBezTo>
                    <a:pt x="5762" y="1638"/>
                    <a:pt x="5781" y="1651"/>
                    <a:pt x="5796" y="1668"/>
                  </a:cubicBezTo>
                  <a:cubicBezTo>
                    <a:pt x="5876" y="1762"/>
                    <a:pt x="5716" y="1624"/>
                    <a:pt x="5892" y="1800"/>
                  </a:cubicBezTo>
                  <a:cubicBezTo>
                    <a:pt x="5967" y="1875"/>
                    <a:pt x="6047" y="1954"/>
                    <a:pt x="6108" y="2040"/>
                  </a:cubicBezTo>
                  <a:cubicBezTo>
                    <a:pt x="6196" y="2163"/>
                    <a:pt x="6042" y="1954"/>
                    <a:pt x="6168" y="2136"/>
                  </a:cubicBezTo>
                  <a:cubicBezTo>
                    <a:pt x="6191" y="2169"/>
                    <a:pt x="6240" y="2232"/>
                    <a:pt x="6240" y="2232"/>
                  </a:cubicBezTo>
                  <a:cubicBezTo>
                    <a:pt x="6271" y="2325"/>
                    <a:pt x="6327" y="2403"/>
                    <a:pt x="6396" y="2472"/>
                  </a:cubicBezTo>
                  <a:cubicBezTo>
                    <a:pt x="6404" y="2422"/>
                    <a:pt x="6413" y="2347"/>
                    <a:pt x="6444" y="2304"/>
                  </a:cubicBezTo>
                  <a:cubicBezTo>
                    <a:pt x="6558" y="2145"/>
                    <a:pt x="6430" y="2373"/>
                    <a:pt x="6528" y="2196"/>
                  </a:cubicBezTo>
                  <a:cubicBezTo>
                    <a:pt x="6584" y="2096"/>
                    <a:pt x="6651" y="2000"/>
                    <a:pt x="6720" y="1908"/>
                  </a:cubicBezTo>
                  <a:cubicBezTo>
                    <a:pt x="6738" y="1855"/>
                    <a:pt x="6773" y="1832"/>
                    <a:pt x="6804" y="1788"/>
                  </a:cubicBezTo>
                  <a:cubicBezTo>
                    <a:pt x="6832" y="1748"/>
                    <a:pt x="6850" y="1697"/>
                    <a:pt x="6876" y="1656"/>
                  </a:cubicBezTo>
                  <a:cubicBezTo>
                    <a:pt x="6914" y="1596"/>
                    <a:pt x="6954" y="1533"/>
                    <a:pt x="6996" y="1476"/>
                  </a:cubicBezTo>
                  <a:cubicBezTo>
                    <a:pt x="7019" y="1407"/>
                    <a:pt x="7072" y="1342"/>
                    <a:pt x="7116" y="1284"/>
                  </a:cubicBezTo>
                  <a:cubicBezTo>
                    <a:pt x="7132" y="1236"/>
                    <a:pt x="7128" y="1241"/>
                    <a:pt x="7164" y="1188"/>
                  </a:cubicBezTo>
                  <a:cubicBezTo>
                    <a:pt x="7187" y="1155"/>
                    <a:pt x="7236" y="1092"/>
                    <a:pt x="7236" y="1092"/>
                  </a:cubicBezTo>
                  <a:cubicBezTo>
                    <a:pt x="7266" y="1003"/>
                    <a:pt x="7334" y="925"/>
                    <a:pt x="7392" y="852"/>
                  </a:cubicBezTo>
                  <a:cubicBezTo>
                    <a:pt x="7426" y="718"/>
                    <a:pt x="7517" y="616"/>
                    <a:pt x="7572" y="492"/>
                  </a:cubicBezTo>
                  <a:cubicBezTo>
                    <a:pt x="7614" y="397"/>
                    <a:pt x="7615" y="287"/>
                    <a:pt x="7656" y="192"/>
                  </a:cubicBezTo>
                  <a:cubicBezTo>
                    <a:pt x="7678" y="140"/>
                    <a:pt x="7715" y="98"/>
                    <a:pt x="7740" y="48"/>
                  </a:cubicBezTo>
                  <a:cubicBezTo>
                    <a:pt x="7765" y="124"/>
                    <a:pt x="7824" y="179"/>
                    <a:pt x="7872" y="240"/>
                  </a:cubicBezTo>
                  <a:cubicBezTo>
                    <a:pt x="7932" y="317"/>
                    <a:pt x="7986" y="396"/>
                    <a:pt x="8052" y="468"/>
                  </a:cubicBezTo>
                  <a:cubicBezTo>
                    <a:pt x="8083" y="501"/>
                    <a:pt x="8128" y="524"/>
                    <a:pt x="8148" y="564"/>
                  </a:cubicBezTo>
                  <a:cubicBezTo>
                    <a:pt x="8240" y="749"/>
                    <a:pt x="8382" y="909"/>
                    <a:pt x="8496" y="1080"/>
                  </a:cubicBezTo>
                  <a:cubicBezTo>
                    <a:pt x="8509" y="1099"/>
                    <a:pt x="8522" y="1119"/>
                    <a:pt x="8532" y="1140"/>
                  </a:cubicBezTo>
                  <a:cubicBezTo>
                    <a:pt x="8538" y="1151"/>
                    <a:pt x="8538" y="1165"/>
                    <a:pt x="8544" y="1176"/>
                  </a:cubicBezTo>
                  <a:cubicBezTo>
                    <a:pt x="8577" y="1237"/>
                    <a:pt x="8619" y="1295"/>
                    <a:pt x="8652" y="1356"/>
                  </a:cubicBezTo>
                  <a:cubicBezTo>
                    <a:pt x="8679" y="1406"/>
                    <a:pt x="8696" y="1462"/>
                    <a:pt x="8724" y="1512"/>
                  </a:cubicBezTo>
                  <a:cubicBezTo>
                    <a:pt x="8786" y="1623"/>
                    <a:pt x="8880" y="1720"/>
                    <a:pt x="8964" y="1812"/>
                  </a:cubicBezTo>
                  <a:cubicBezTo>
                    <a:pt x="8995" y="1845"/>
                    <a:pt x="9040" y="1868"/>
                    <a:pt x="9060" y="1908"/>
                  </a:cubicBezTo>
                  <a:cubicBezTo>
                    <a:pt x="9091" y="1970"/>
                    <a:pt x="9140" y="2008"/>
                    <a:pt x="9180" y="2064"/>
                  </a:cubicBezTo>
                  <a:cubicBezTo>
                    <a:pt x="9234" y="2139"/>
                    <a:pt x="9283" y="2217"/>
                    <a:pt x="9336" y="2292"/>
                  </a:cubicBezTo>
                  <a:cubicBezTo>
                    <a:pt x="9377" y="2351"/>
                    <a:pt x="9416" y="2412"/>
                    <a:pt x="9456" y="2472"/>
                  </a:cubicBezTo>
                  <a:cubicBezTo>
                    <a:pt x="9461" y="2479"/>
                    <a:pt x="9448" y="2488"/>
                    <a:pt x="9444" y="2496"/>
                  </a:cubicBezTo>
                </a:path>
              </a:pathLst>
            </a:custGeom>
            <a:noFill/>
            <a:ln w="9525" cap="rnd" cmpd="sng">
              <a:solidFill>
                <a:srgbClr val="8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24596" name="Group 20"/>
            <p:cNvGrpSpPr>
              <a:grpSpLocks/>
            </p:cNvGrpSpPr>
            <p:nvPr/>
          </p:nvGrpSpPr>
          <p:grpSpPr bwMode="auto">
            <a:xfrm>
              <a:off x="468313" y="3500438"/>
              <a:ext cx="2317750" cy="261937"/>
              <a:chOff x="-202" y="5700"/>
              <a:chExt cx="1440" cy="145"/>
            </a:xfrm>
          </p:grpSpPr>
          <p:grpSp>
            <p:nvGrpSpPr>
              <p:cNvPr id="24597" name="Group 21"/>
              <p:cNvGrpSpPr>
                <a:grpSpLocks/>
              </p:cNvGrpSpPr>
              <p:nvPr/>
            </p:nvGrpSpPr>
            <p:grpSpPr bwMode="auto">
              <a:xfrm>
                <a:off x="374" y="5700"/>
                <a:ext cx="864" cy="144"/>
                <a:chOff x="2715" y="5698"/>
                <a:chExt cx="864" cy="144"/>
              </a:xfrm>
            </p:grpSpPr>
            <p:sp>
              <p:nvSpPr>
                <p:cNvPr id="24598" name="Freeform 22"/>
                <p:cNvSpPr>
                  <a:spLocks/>
                </p:cNvSpPr>
                <p:nvPr/>
              </p:nvSpPr>
              <p:spPr bwMode="auto">
                <a:xfrm>
                  <a:off x="2715" y="5698"/>
                  <a:ext cx="288" cy="144"/>
                </a:xfrm>
                <a:custGeom>
                  <a:avLst/>
                  <a:gdLst/>
                  <a:ahLst/>
                  <a:cxnLst>
                    <a:cxn ang="0">
                      <a:pos x="60" y="2040"/>
                    </a:cxn>
                    <a:cxn ang="0">
                      <a:pos x="384" y="1644"/>
                    </a:cxn>
                    <a:cxn ang="0">
                      <a:pos x="576" y="1380"/>
                    </a:cxn>
                    <a:cxn ang="0">
                      <a:pos x="864" y="1008"/>
                    </a:cxn>
                    <a:cxn ang="0">
                      <a:pos x="1188" y="612"/>
                    </a:cxn>
                    <a:cxn ang="0">
                      <a:pos x="1416" y="336"/>
                    </a:cxn>
                    <a:cxn ang="0">
                      <a:pos x="1584" y="108"/>
                    </a:cxn>
                    <a:cxn ang="0">
                      <a:pos x="1620" y="48"/>
                    </a:cxn>
                    <a:cxn ang="0">
                      <a:pos x="1728" y="156"/>
                    </a:cxn>
                    <a:cxn ang="0">
                      <a:pos x="2052" y="576"/>
                    </a:cxn>
                    <a:cxn ang="0">
                      <a:pos x="2244" y="828"/>
                    </a:cxn>
                    <a:cxn ang="0">
                      <a:pos x="2544" y="1404"/>
                    </a:cxn>
                    <a:cxn ang="0">
                      <a:pos x="2700" y="1668"/>
                    </a:cxn>
                    <a:cxn ang="0">
                      <a:pos x="2772" y="1812"/>
                    </a:cxn>
                    <a:cxn ang="0">
                      <a:pos x="2964" y="2076"/>
                    </a:cxn>
                    <a:cxn ang="0">
                      <a:pos x="3132" y="2316"/>
                    </a:cxn>
                    <a:cxn ang="0">
                      <a:pos x="3192" y="2400"/>
                    </a:cxn>
                    <a:cxn ang="0">
                      <a:pos x="3528" y="1920"/>
                    </a:cxn>
                    <a:cxn ang="0">
                      <a:pos x="3588" y="1836"/>
                    </a:cxn>
                    <a:cxn ang="0">
                      <a:pos x="3732" y="1608"/>
                    </a:cxn>
                    <a:cxn ang="0">
                      <a:pos x="3804" y="1488"/>
                    </a:cxn>
                    <a:cxn ang="0">
                      <a:pos x="3900" y="1332"/>
                    </a:cxn>
                    <a:cxn ang="0">
                      <a:pos x="4200" y="780"/>
                    </a:cxn>
                    <a:cxn ang="0">
                      <a:pos x="4380" y="516"/>
                    </a:cxn>
                    <a:cxn ang="0">
                      <a:pos x="4548" y="216"/>
                    </a:cxn>
                    <a:cxn ang="0">
                      <a:pos x="4620" y="72"/>
                    </a:cxn>
                    <a:cxn ang="0">
                      <a:pos x="4668" y="0"/>
                    </a:cxn>
                    <a:cxn ang="0">
                      <a:pos x="4668" y="12"/>
                    </a:cxn>
                    <a:cxn ang="0">
                      <a:pos x="5004" y="480"/>
                    </a:cxn>
                    <a:cxn ang="0">
                      <a:pos x="5244" y="780"/>
                    </a:cxn>
                    <a:cxn ang="0">
                      <a:pos x="5484" y="1140"/>
                    </a:cxn>
                    <a:cxn ang="0">
                      <a:pos x="5724" y="1572"/>
                    </a:cxn>
                    <a:cxn ang="0">
                      <a:pos x="5796" y="1668"/>
                    </a:cxn>
                    <a:cxn ang="0">
                      <a:pos x="6108" y="2040"/>
                    </a:cxn>
                    <a:cxn ang="0">
                      <a:pos x="6240" y="2232"/>
                    </a:cxn>
                    <a:cxn ang="0">
                      <a:pos x="6444" y="2304"/>
                    </a:cxn>
                    <a:cxn ang="0">
                      <a:pos x="6720" y="1908"/>
                    </a:cxn>
                    <a:cxn ang="0">
                      <a:pos x="6876" y="1656"/>
                    </a:cxn>
                    <a:cxn ang="0">
                      <a:pos x="7116" y="1284"/>
                    </a:cxn>
                    <a:cxn ang="0">
                      <a:pos x="7236" y="1092"/>
                    </a:cxn>
                    <a:cxn ang="0">
                      <a:pos x="7572" y="492"/>
                    </a:cxn>
                    <a:cxn ang="0">
                      <a:pos x="7740" y="48"/>
                    </a:cxn>
                    <a:cxn ang="0">
                      <a:pos x="8052" y="468"/>
                    </a:cxn>
                    <a:cxn ang="0">
                      <a:pos x="8496" y="1080"/>
                    </a:cxn>
                    <a:cxn ang="0">
                      <a:pos x="8544" y="1176"/>
                    </a:cxn>
                    <a:cxn ang="0">
                      <a:pos x="8724" y="1512"/>
                    </a:cxn>
                    <a:cxn ang="0">
                      <a:pos x="9060" y="1908"/>
                    </a:cxn>
                    <a:cxn ang="0">
                      <a:pos x="9336" y="2292"/>
                    </a:cxn>
                    <a:cxn ang="0">
                      <a:pos x="9444" y="2496"/>
                    </a:cxn>
                  </a:cxnLst>
                  <a:rect l="0" t="0" r="r" b="b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599" name="Freeform 23"/>
                <p:cNvSpPr>
                  <a:spLocks/>
                </p:cNvSpPr>
                <p:nvPr/>
              </p:nvSpPr>
              <p:spPr bwMode="auto">
                <a:xfrm>
                  <a:off x="3290" y="5698"/>
                  <a:ext cx="289" cy="144"/>
                </a:xfrm>
                <a:custGeom>
                  <a:avLst/>
                  <a:gdLst/>
                  <a:ahLst/>
                  <a:cxnLst>
                    <a:cxn ang="0">
                      <a:pos x="60" y="2040"/>
                    </a:cxn>
                    <a:cxn ang="0">
                      <a:pos x="384" y="1644"/>
                    </a:cxn>
                    <a:cxn ang="0">
                      <a:pos x="576" y="1380"/>
                    </a:cxn>
                    <a:cxn ang="0">
                      <a:pos x="864" y="1008"/>
                    </a:cxn>
                    <a:cxn ang="0">
                      <a:pos x="1188" y="612"/>
                    </a:cxn>
                    <a:cxn ang="0">
                      <a:pos x="1416" y="336"/>
                    </a:cxn>
                    <a:cxn ang="0">
                      <a:pos x="1584" y="108"/>
                    </a:cxn>
                    <a:cxn ang="0">
                      <a:pos x="1620" y="48"/>
                    </a:cxn>
                    <a:cxn ang="0">
                      <a:pos x="1728" y="156"/>
                    </a:cxn>
                    <a:cxn ang="0">
                      <a:pos x="2052" y="576"/>
                    </a:cxn>
                    <a:cxn ang="0">
                      <a:pos x="2244" y="828"/>
                    </a:cxn>
                    <a:cxn ang="0">
                      <a:pos x="2544" y="1404"/>
                    </a:cxn>
                    <a:cxn ang="0">
                      <a:pos x="2700" y="1668"/>
                    </a:cxn>
                    <a:cxn ang="0">
                      <a:pos x="2772" y="1812"/>
                    </a:cxn>
                    <a:cxn ang="0">
                      <a:pos x="2964" y="2076"/>
                    </a:cxn>
                    <a:cxn ang="0">
                      <a:pos x="3132" y="2316"/>
                    </a:cxn>
                    <a:cxn ang="0">
                      <a:pos x="3192" y="2400"/>
                    </a:cxn>
                    <a:cxn ang="0">
                      <a:pos x="3528" y="1920"/>
                    </a:cxn>
                    <a:cxn ang="0">
                      <a:pos x="3588" y="1836"/>
                    </a:cxn>
                    <a:cxn ang="0">
                      <a:pos x="3732" y="1608"/>
                    </a:cxn>
                    <a:cxn ang="0">
                      <a:pos x="3804" y="1488"/>
                    </a:cxn>
                    <a:cxn ang="0">
                      <a:pos x="3900" y="1332"/>
                    </a:cxn>
                    <a:cxn ang="0">
                      <a:pos x="4200" y="780"/>
                    </a:cxn>
                    <a:cxn ang="0">
                      <a:pos x="4380" y="516"/>
                    </a:cxn>
                    <a:cxn ang="0">
                      <a:pos x="4548" y="216"/>
                    </a:cxn>
                    <a:cxn ang="0">
                      <a:pos x="4620" y="72"/>
                    </a:cxn>
                    <a:cxn ang="0">
                      <a:pos x="4668" y="0"/>
                    </a:cxn>
                    <a:cxn ang="0">
                      <a:pos x="4668" y="12"/>
                    </a:cxn>
                    <a:cxn ang="0">
                      <a:pos x="5004" y="480"/>
                    </a:cxn>
                    <a:cxn ang="0">
                      <a:pos x="5244" y="780"/>
                    </a:cxn>
                    <a:cxn ang="0">
                      <a:pos x="5484" y="1140"/>
                    </a:cxn>
                    <a:cxn ang="0">
                      <a:pos x="5724" y="1572"/>
                    </a:cxn>
                    <a:cxn ang="0">
                      <a:pos x="5796" y="1668"/>
                    </a:cxn>
                    <a:cxn ang="0">
                      <a:pos x="6108" y="2040"/>
                    </a:cxn>
                    <a:cxn ang="0">
                      <a:pos x="6240" y="2232"/>
                    </a:cxn>
                    <a:cxn ang="0">
                      <a:pos x="6444" y="2304"/>
                    </a:cxn>
                    <a:cxn ang="0">
                      <a:pos x="6720" y="1908"/>
                    </a:cxn>
                    <a:cxn ang="0">
                      <a:pos x="6876" y="1656"/>
                    </a:cxn>
                    <a:cxn ang="0">
                      <a:pos x="7116" y="1284"/>
                    </a:cxn>
                    <a:cxn ang="0">
                      <a:pos x="7236" y="1092"/>
                    </a:cxn>
                    <a:cxn ang="0">
                      <a:pos x="7572" y="492"/>
                    </a:cxn>
                    <a:cxn ang="0">
                      <a:pos x="7740" y="48"/>
                    </a:cxn>
                    <a:cxn ang="0">
                      <a:pos x="8052" y="468"/>
                    </a:cxn>
                    <a:cxn ang="0">
                      <a:pos x="8496" y="1080"/>
                    </a:cxn>
                    <a:cxn ang="0">
                      <a:pos x="8544" y="1176"/>
                    </a:cxn>
                    <a:cxn ang="0">
                      <a:pos x="8724" y="1512"/>
                    </a:cxn>
                    <a:cxn ang="0">
                      <a:pos x="9060" y="1908"/>
                    </a:cxn>
                    <a:cxn ang="0">
                      <a:pos x="9336" y="2292"/>
                    </a:cxn>
                    <a:cxn ang="0">
                      <a:pos x="9444" y="2496"/>
                    </a:cxn>
                  </a:cxnLst>
                  <a:rect l="0" t="0" r="r" b="b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600" name="Freeform 24"/>
                <p:cNvSpPr>
                  <a:spLocks/>
                </p:cNvSpPr>
                <p:nvPr/>
              </p:nvSpPr>
              <p:spPr bwMode="auto">
                <a:xfrm>
                  <a:off x="3003" y="5698"/>
                  <a:ext cx="287" cy="144"/>
                </a:xfrm>
                <a:custGeom>
                  <a:avLst/>
                  <a:gdLst/>
                  <a:ahLst/>
                  <a:cxnLst>
                    <a:cxn ang="0">
                      <a:pos x="60" y="2040"/>
                    </a:cxn>
                    <a:cxn ang="0">
                      <a:pos x="384" y="1644"/>
                    </a:cxn>
                    <a:cxn ang="0">
                      <a:pos x="576" y="1380"/>
                    </a:cxn>
                    <a:cxn ang="0">
                      <a:pos x="864" y="1008"/>
                    </a:cxn>
                    <a:cxn ang="0">
                      <a:pos x="1188" y="612"/>
                    </a:cxn>
                    <a:cxn ang="0">
                      <a:pos x="1416" y="336"/>
                    </a:cxn>
                    <a:cxn ang="0">
                      <a:pos x="1584" y="108"/>
                    </a:cxn>
                    <a:cxn ang="0">
                      <a:pos x="1620" y="48"/>
                    </a:cxn>
                    <a:cxn ang="0">
                      <a:pos x="1728" y="156"/>
                    </a:cxn>
                    <a:cxn ang="0">
                      <a:pos x="2052" y="576"/>
                    </a:cxn>
                    <a:cxn ang="0">
                      <a:pos x="2244" y="828"/>
                    </a:cxn>
                    <a:cxn ang="0">
                      <a:pos x="2544" y="1404"/>
                    </a:cxn>
                    <a:cxn ang="0">
                      <a:pos x="2700" y="1668"/>
                    </a:cxn>
                    <a:cxn ang="0">
                      <a:pos x="2772" y="1812"/>
                    </a:cxn>
                    <a:cxn ang="0">
                      <a:pos x="2964" y="2076"/>
                    </a:cxn>
                    <a:cxn ang="0">
                      <a:pos x="3132" y="2316"/>
                    </a:cxn>
                    <a:cxn ang="0">
                      <a:pos x="3192" y="2400"/>
                    </a:cxn>
                    <a:cxn ang="0">
                      <a:pos x="3528" y="1920"/>
                    </a:cxn>
                    <a:cxn ang="0">
                      <a:pos x="3588" y="1836"/>
                    </a:cxn>
                    <a:cxn ang="0">
                      <a:pos x="3732" y="1608"/>
                    </a:cxn>
                    <a:cxn ang="0">
                      <a:pos x="3804" y="1488"/>
                    </a:cxn>
                    <a:cxn ang="0">
                      <a:pos x="3900" y="1332"/>
                    </a:cxn>
                    <a:cxn ang="0">
                      <a:pos x="4200" y="780"/>
                    </a:cxn>
                    <a:cxn ang="0">
                      <a:pos x="4380" y="516"/>
                    </a:cxn>
                    <a:cxn ang="0">
                      <a:pos x="4548" y="216"/>
                    </a:cxn>
                    <a:cxn ang="0">
                      <a:pos x="4620" y="72"/>
                    </a:cxn>
                    <a:cxn ang="0">
                      <a:pos x="4668" y="0"/>
                    </a:cxn>
                    <a:cxn ang="0">
                      <a:pos x="4668" y="12"/>
                    </a:cxn>
                    <a:cxn ang="0">
                      <a:pos x="5004" y="480"/>
                    </a:cxn>
                    <a:cxn ang="0">
                      <a:pos x="5244" y="780"/>
                    </a:cxn>
                    <a:cxn ang="0">
                      <a:pos x="5484" y="1140"/>
                    </a:cxn>
                    <a:cxn ang="0">
                      <a:pos x="5724" y="1572"/>
                    </a:cxn>
                    <a:cxn ang="0">
                      <a:pos x="5796" y="1668"/>
                    </a:cxn>
                    <a:cxn ang="0">
                      <a:pos x="6108" y="2040"/>
                    </a:cxn>
                    <a:cxn ang="0">
                      <a:pos x="6240" y="2232"/>
                    </a:cxn>
                    <a:cxn ang="0">
                      <a:pos x="6444" y="2304"/>
                    </a:cxn>
                    <a:cxn ang="0">
                      <a:pos x="6720" y="1908"/>
                    </a:cxn>
                    <a:cxn ang="0">
                      <a:pos x="6876" y="1656"/>
                    </a:cxn>
                    <a:cxn ang="0">
                      <a:pos x="7116" y="1284"/>
                    </a:cxn>
                    <a:cxn ang="0">
                      <a:pos x="7236" y="1092"/>
                    </a:cxn>
                    <a:cxn ang="0">
                      <a:pos x="7572" y="492"/>
                    </a:cxn>
                    <a:cxn ang="0">
                      <a:pos x="7740" y="48"/>
                    </a:cxn>
                    <a:cxn ang="0">
                      <a:pos x="8052" y="468"/>
                    </a:cxn>
                    <a:cxn ang="0">
                      <a:pos x="8496" y="1080"/>
                    </a:cxn>
                    <a:cxn ang="0">
                      <a:pos x="8544" y="1176"/>
                    </a:cxn>
                    <a:cxn ang="0">
                      <a:pos x="8724" y="1512"/>
                    </a:cxn>
                    <a:cxn ang="0">
                      <a:pos x="9060" y="1908"/>
                    </a:cxn>
                    <a:cxn ang="0">
                      <a:pos x="9336" y="2292"/>
                    </a:cxn>
                    <a:cxn ang="0">
                      <a:pos x="9444" y="2496"/>
                    </a:cxn>
                  </a:cxnLst>
                  <a:rect l="0" t="0" r="r" b="b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24601" name="Freeform 25"/>
              <p:cNvSpPr>
                <a:spLocks/>
              </p:cNvSpPr>
              <p:nvPr/>
            </p:nvSpPr>
            <p:spPr bwMode="auto">
              <a:xfrm>
                <a:off x="-202" y="5701"/>
                <a:ext cx="288" cy="144"/>
              </a:xfrm>
              <a:custGeom>
                <a:avLst/>
                <a:gdLst/>
                <a:ahLst/>
                <a:cxnLst>
                  <a:cxn ang="0">
                    <a:pos x="60" y="2040"/>
                  </a:cxn>
                  <a:cxn ang="0">
                    <a:pos x="384" y="1644"/>
                  </a:cxn>
                  <a:cxn ang="0">
                    <a:pos x="576" y="1380"/>
                  </a:cxn>
                  <a:cxn ang="0">
                    <a:pos x="864" y="1008"/>
                  </a:cxn>
                  <a:cxn ang="0">
                    <a:pos x="1188" y="612"/>
                  </a:cxn>
                  <a:cxn ang="0">
                    <a:pos x="1416" y="336"/>
                  </a:cxn>
                  <a:cxn ang="0">
                    <a:pos x="1584" y="108"/>
                  </a:cxn>
                  <a:cxn ang="0">
                    <a:pos x="1620" y="48"/>
                  </a:cxn>
                  <a:cxn ang="0">
                    <a:pos x="1728" y="156"/>
                  </a:cxn>
                  <a:cxn ang="0">
                    <a:pos x="2052" y="576"/>
                  </a:cxn>
                  <a:cxn ang="0">
                    <a:pos x="2244" y="828"/>
                  </a:cxn>
                  <a:cxn ang="0">
                    <a:pos x="2544" y="1404"/>
                  </a:cxn>
                  <a:cxn ang="0">
                    <a:pos x="2700" y="1668"/>
                  </a:cxn>
                  <a:cxn ang="0">
                    <a:pos x="2772" y="1812"/>
                  </a:cxn>
                  <a:cxn ang="0">
                    <a:pos x="2964" y="2076"/>
                  </a:cxn>
                  <a:cxn ang="0">
                    <a:pos x="3132" y="2316"/>
                  </a:cxn>
                  <a:cxn ang="0">
                    <a:pos x="3192" y="2400"/>
                  </a:cxn>
                  <a:cxn ang="0">
                    <a:pos x="3528" y="1920"/>
                  </a:cxn>
                  <a:cxn ang="0">
                    <a:pos x="3588" y="1836"/>
                  </a:cxn>
                  <a:cxn ang="0">
                    <a:pos x="3732" y="1608"/>
                  </a:cxn>
                  <a:cxn ang="0">
                    <a:pos x="3804" y="1488"/>
                  </a:cxn>
                  <a:cxn ang="0">
                    <a:pos x="3900" y="1332"/>
                  </a:cxn>
                  <a:cxn ang="0">
                    <a:pos x="4200" y="780"/>
                  </a:cxn>
                  <a:cxn ang="0">
                    <a:pos x="4380" y="516"/>
                  </a:cxn>
                  <a:cxn ang="0">
                    <a:pos x="4548" y="216"/>
                  </a:cxn>
                  <a:cxn ang="0">
                    <a:pos x="4620" y="72"/>
                  </a:cxn>
                  <a:cxn ang="0">
                    <a:pos x="4668" y="0"/>
                  </a:cxn>
                  <a:cxn ang="0">
                    <a:pos x="4668" y="12"/>
                  </a:cxn>
                  <a:cxn ang="0">
                    <a:pos x="5004" y="480"/>
                  </a:cxn>
                  <a:cxn ang="0">
                    <a:pos x="5244" y="780"/>
                  </a:cxn>
                  <a:cxn ang="0">
                    <a:pos x="5484" y="1140"/>
                  </a:cxn>
                  <a:cxn ang="0">
                    <a:pos x="5724" y="1572"/>
                  </a:cxn>
                  <a:cxn ang="0">
                    <a:pos x="5796" y="1668"/>
                  </a:cxn>
                  <a:cxn ang="0">
                    <a:pos x="6108" y="2040"/>
                  </a:cxn>
                  <a:cxn ang="0">
                    <a:pos x="6240" y="2232"/>
                  </a:cxn>
                  <a:cxn ang="0">
                    <a:pos x="6444" y="2304"/>
                  </a:cxn>
                  <a:cxn ang="0">
                    <a:pos x="6720" y="1908"/>
                  </a:cxn>
                  <a:cxn ang="0">
                    <a:pos x="6876" y="1656"/>
                  </a:cxn>
                  <a:cxn ang="0">
                    <a:pos x="7116" y="1284"/>
                  </a:cxn>
                  <a:cxn ang="0">
                    <a:pos x="7236" y="1092"/>
                  </a:cxn>
                  <a:cxn ang="0">
                    <a:pos x="7572" y="492"/>
                  </a:cxn>
                  <a:cxn ang="0">
                    <a:pos x="7740" y="48"/>
                  </a:cxn>
                  <a:cxn ang="0">
                    <a:pos x="8052" y="468"/>
                  </a:cxn>
                  <a:cxn ang="0">
                    <a:pos x="8496" y="1080"/>
                  </a:cxn>
                  <a:cxn ang="0">
                    <a:pos x="8544" y="1176"/>
                  </a:cxn>
                  <a:cxn ang="0">
                    <a:pos x="8724" y="1512"/>
                  </a:cxn>
                  <a:cxn ang="0">
                    <a:pos x="9060" y="1908"/>
                  </a:cxn>
                  <a:cxn ang="0">
                    <a:pos x="9336" y="2292"/>
                  </a:cxn>
                  <a:cxn ang="0">
                    <a:pos x="9444" y="2496"/>
                  </a:cxn>
                </a:cxnLst>
                <a:rect l="0" t="0" r="r" b="b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602" name="Freeform 26"/>
              <p:cNvSpPr>
                <a:spLocks/>
              </p:cNvSpPr>
              <p:nvPr/>
            </p:nvSpPr>
            <p:spPr bwMode="auto">
              <a:xfrm>
                <a:off x="88" y="5701"/>
                <a:ext cx="287" cy="144"/>
              </a:xfrm>
              <a:custGeom>
                <a:avLst/>
                <a:gdLst/>
                <a:ahLst/>
                <a:cxnLst>
                  <a:cxn ang="0">
                    <a:pos x="60" y="2040"/>
                  </a:cxn>
                  <a:cxn ang="0">
                    <a:pos x="384" y="1644"/>
                  </a:cxn>
                  <a:cxn ang="0">
                    <a:pos x="576" y="1380"/>
                  </a:cxn>
                  <a:cxn ang="0">
                    <a:pos x="864" y="1008"/>
                  </a:cxn>
                  <a:cxn ang="0">
                    <a:pos x="1188" y="612"/>
                  </a:cxn>
                  <a:cxn ang="0">
                    <a:pos x="1416" y="336"/>
                  </a:cxn>
                  <a:cxn ang="0">
                    <a:pos x="1584" y="108"/>
                  </a:cxn>
                  <a:cxn ang="0">
                    <a:pos x="1620" y="48"/>
                  </a:cxn>
                  <a:cxn ang="0">
                    <a:pos x="1728" y="156"/>
                  </a:cxn>
                  <a:cxn ang="0">
                    <a:pos x="2052" y="576"/>
                  </a:cxn>
                  <a:cxn ang="0">
                    <a:pos x="2244" y="828"/>
                  </a:cxn>
                  <a:cxn ang="0">
                    <a:pos x="2544" y="1404"/>
                  </a:cxn>
                  <a:cxn ang="0">
                    <a:pos x="2700" y="1668"/>
                  </a:cxn>
                  <a:cxn ang="0">
                    <a:pos x="2772" y="1812"/>
                  </a:cxn>
                  <a:cxn ang="0">
                    <a:pos x="2964" y="2076"/>
                  </a:cxn>
                  <a:cxn ang="0">
                    <a:pos x="3132" y="2316"/>
                  </a:cxn>
                  <a:cxn ang="0">
                    <a:pos x="3192" y="2400"/>
                  </a:cxn>
                  <a:cxn ang="0">
                    <a:pos x="3528" y="1920"/>
                  </a:cxn>
                  <a:cxn ang="0">
                    <a:pos x="3588" y="1836"/>
                  </a:cxn>
                  <a:cxn ang="0">
                    <a:pos x="3732" y="1608"/>
                  </a:cxn>
                  <a:cxn ang="0">
                    <a:pos x="3804" y="1488"/>
                  </a:cxn>
                  <a:cxn ang="0">
                    <a:pos x="3900" y="1332"/>
                  </a:cxn>
                  <a:cxn ang="0">
                    <a:pos x="4200" y="780"/>
                  </a:cxn>
                  <a:cxn ang="0">
                    <a:pos x="4380" y="516"/>
                  </a:cxn>
                  <a:cxn ang="0">
                    <a:pos x="4548" y="216"/>
                  </a:cxn>
                  <a:cxn ang="0">
                    <a:pos x="4620" y="72"/>
                  </a:cxn>
                  <a:cxn ang="0">
                    <a:pos x="4668" y="0"/>
                  </a:cxn>
                  <a:cxn ang="0">
                    <a:pos x="4668" y="12"/>
                  </a:cxn>
                  <a:cxn ang="0">
                    <a:pos x="5004" y="480"/>
                  </a:cxn>
                  <a:cxn ang="0">
                    <a:pos x="5244" y="780"/>
                  </a:cxn>
                  <a:cxn ang="0">
                    <a:pos x="5484" y="1140"/>
                  </a:cxn>
                  <a:cxn ang="0">
                    <a:pos x="5724" y="1572"/>
                  </a:cxn>
                  <a:cxn ang="0">
                    <a:pos x="5796" y="1668"/>
                  </a:cxn>
                  <a:cxn ang="0">
                    <a:pos x="6108" y="2040"/>
                  </a:cxn>
                  <a:cxn ang="0">
                    <a:pos x="6240" y="2232"/>
                  </a:cxn>
                  <a:cxn ang="0">
                    <a:pos x="6444" y="2304"/>
                  </a:cxn>
                  <a:cxn ang="0">
                    <a:pos x="6720" y="1908"/>
                  </a:cxn>
                  <a:cxn ang="0">
                    <a:pos x="6876" y="1656"/>
                  </a:cxn>
                  <a:cxn ang="0">
                    <a:pos x="7116" y="1284"/>
                  </a:cxn>
                  <a:cxn ang="0">
                    <a:pos x="7236" y="1092"/>
                  </a:cxn>
                  <a:cxn ang="0">
                    <a:pos x="7572" y="492"/>
                  </a:cxn>
                  <a:cxn ang="0">
                    <a:pos x="7740" y="48"/>
                  </a:cxn>
                  <a:cxn ang="0">
                    <a:pos x="8052" y="468"/>
                  </a:cxn>
                  <a:cxn ang="0">
                    <a:pos x="8496" y="1080"/>
                  </a:cxn>
                  <a:cxn ang="0">
                    <a:pos x="8544" y="1176"/>
                  </a:cxn>
                  <a:cxn ang="0">
                    <a:pos x="8724" y="1512"/>
                  </a:cxn>
                  <a:cxn ang="0">
                    <a:pos x="9060" y="1908"/>
                  </a:cxn>
                  <a:cxn ang="0">
                    <a:pos x="9336" y="2292"/>
                  </a:cxn>
                  <a:cxn ang="0">
                    <a:pos x="9444" y="2496"/>
                  </a:cxn>
                </a:cxnLst>
                <a:rect l="0" t="0" r="r" b="b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>
              <a:off x="2990850" y="2836863"/>
              <a:ext cx="825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 flipH="1">
              <a:off x="2038350" y="2836863"/>
              <a:ext cx="825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2779713" y="2682875"/>
              <a:ext cx="28892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1691680" y="2133600"/>
              <a:ext cx="26416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 =   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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</a:rPr>
                <a:t>cos</a:t>
              </a:r>
              <a:r>
                <a:rPr lang="ru-RU" sz="320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ru-RU" sz="32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r>
                <a:rPr lang="ru-RU" sz="320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4608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479054"/>
                </p:ext>
              </p:extLst>
            </p:nvPr>
          </p:nvGraphicFramePr>
          <p:xfrm>
            <a:off x="1439080" y="2149475"/>
            <a:ext cx="414338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27" name="Формула" r:id="rId5" imgW="4267200" imgH="5181600" progId="Equation.3">
                    <p:embed/>
                  </p:oleObj>
                </mc:Choice>
                <mc:Fallback>
                  <p:oleObj name="Формула" r:id="rId5" imgW="4267200" imgH="5181600" progId="Equation.3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9080" y="2149475"/>
                          <a:ext cx="414338" cy="50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15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7189982"/>
                </p:ext>
              </p:extLst>
            </p:nvPr>
          </p:nvGraphicFramePr>
          <p:xfrm>
            <a:off x="2545017" y="2159000"/>
            <a:ext cx="444500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28" name="Формула" r:id="rId7" imgW="4876800" imgH="6400800" progId="Equation.3">
                    <p:embed/>
                  </p:oleObj>
                </mc:Choice>
                <mc:Fallback>
                  <p:oleObj name="Формула" r:id="rId7" imgW="4876800" imgH="6400800" progId="Equation.3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5017" y="2159000"/>
                          <a:ext cx="444500" cy="574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Группа 59"/>
          <p:cNvGrpSpPr/>
          <p:nvPr/>
        </p:nvGrpSpPr>
        <p:grpSpPr>
          <a:xfrm>
            <a:off x="5904756" y="428604"/>
            <a:ext cx="2453458" cy="3357587"/>
            <a:chOff x="5645967" y="1362075"/>
            <a:chExt cx="2453458" cy="3357587"/>
          </a:xfrm>
        </p:grpSpPr>
        <p:sp>
          <p:nvSpPr>
            <p:cNvPr id="24618" name="Text Box 42"/>
            <p:cNvSpPr txBox="1">
              <a:spLocks noChangeArrowheads="1"/>
            </p:cNvSpPr>
            <p:nvPr/>
          </p:nvSpPr>
          <p:spPr bwMode="auto">
            <a:xfrm>
              <a:off x="5645967" y="2741822"/>
              <a:ext cx="528637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8000"/>
                </a:lnSpc>
              </a:pP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24619" name="Text Box 43"/>
            <p:cNvSpPr txBox="1">
              <a:spLocks noChangeArrowheads="1"/>
            </p:cNvSpPr>
            <p:nvPr/>
          </p:nvSpPr>
          <p:spPr bwMode="auto">
            <a:xfrm>
              <a:off x="7451725" y="2420938"/>
              <a:ext cx="647700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8000"/>
                </a:lnSpc>
              </a:pP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24621" name="Text Box 45"/>
            <p:cNvSpPr txBox="1">
              <a:spLocks noChangeArrowheads="1"/>
            </p:cNvSpPr>
            <p:nvPr/>
          </p:nvSpPr>
          <p:spPr bwMode="auto">
            <a:xfrm>
              <a:off x="7019925" y="2636838"/>
              <a:ext cx="544513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b="1" dirty="0">
                  <a:solidFill>
                    <a:schemeClr val="bg1"/>
                  </a:solidFill>
                  <a:latin typeface="Times New Roman" pitchFamily="18" charset="0"/>
                </a:rPr>
                <a:t>+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 flipH="1">
              <a:off x="7037388" y="3090863"/>
              <a:ext cx="582612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dirty="0">
                  <a:solidFill>
                    <a:schemeClr val="bg1"/>
                  </a:solidFill>
                </a:rPr>
                <a:t>–</a:t>
              </a:r>
            </a:p>
          </p:txBody>
        </p:sp>
        <p:grpSp>
          <p:nvGrpSpPr>
            <p:cNvPr id="24623" name="Group 47"/>
            <p:cNvGrpSpPr>
              <a:grpSpLocks/>
            </p:cNvGrpSpPr>
            <p:nvPr/>
          </p:nvGrpSpPr>
          <p:grpSpPr bwMode="auto">
            <a:xfrm>
              <a:off x="6047899" y="2693988"/>
              <a:ext cx="211608" cy="847725"/>
              <a:chOff x="3157" y="5220"/>
              <a:chExt cx="151" cy="612"/>
            </a:xfrm>
          </p:grpSpPr>
          <p:sp>
            <p:nvSpPr>
              <p:cNvPr id="24624" name="Arc 48"/>
              <p:cNvSpPr>
                <a:spLocks/>
              </p:cNvSpPr>
              <p:nvPr/>
            </p:nvSpPr>
            <p:spPr bwMode="auto">
              <a:xfrm>
                <a:off x="3157" y="5628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625" name="Arc 49"/>
              <p:cNvSpPr>
                <a:spLocks/>
              </p:cNvSpPr>
              <p:nvPr/>
            </p:nvSpPr>
            <p:spPr bwMode="auto">
              <a:xfrm>
                <a:off x="3164" y="5424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626" name="Arc 50"/>
              <p:cNvSpPr>
                <a:spLocks/>
              </p:cNvSpPr>
              <p:nvPr/>
            </p:nvSpPr>
            <p:spPr bwMode="auto">
              <a:xfrm>
                <a:off x="3164" y="5220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4627" name="Line 51"/>
            <p:cNvSpPr>
              <a:spLocks noChangeShapeType="1"/>
            </p:cNvSpPr>
            <p:nvPr/>
          </p:nvSpPr>
          <p:spPr bwMode="auto">
            <a:xfrm rot="5400000" flipH="1">
              <a:off x="5969794" y="2412207"/>
              <a:ext cx="5492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28" name="Line 52"/>
            <p:cNvSpPr>
              <a:spLocks noChangeShapeType="1"/>
            </p:cNvSpPr>
            <p:nvPr/>
          </p:nvSpPr>
          <p:spPr bwMode="auto">
            <a:xfrm rot="5400000" flipH="1" flipV="1">
              <a:off x="6813550" y="1563688"/>
              <a:ext cx="1587" cy="1157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29" name="Line 53"/>
            <p:cNvSpPr>
              <a:spLocks noChangeShapeType="1"/>
            </p:cNvSpPr>
            <p:nvPr/>
          </p:nvSpPr>
          <p:spPr bwMode="auto">
            <a:xfrm rot="5400000" flipH="1">
              <a:off x="6934994" y="2585244"/>
              <a:ext cx="8874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30" name="Line 54"/>
            <p:cNvSpPr>
              <a:spLocks noChangeShapeType="1"/>
            </p:cNvSpPr>
            <p:nvPr/>
          </p:nvSpPr>
          <p:spPr bwMode="auto">
            <a:xfrm rot="5400000" flipH="1">
              <a:off x="7389019" y="2988469"/>
              <a:ext cx="0" cy="4492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31" name="Line 55"/>
            <p:cNvSpPr>
              <a:spLocks noChangeShapeType="1"/>
            </p:cNvSpPr>
            <p:nvPr/>
          </p:nvSpPr>
          <p:spPr bwMode="auto">
            <a:xfrm rot="5400000" flipH="1">
              <a:off x="7381875" y="2805113"/>
              <a:ext cx="1588" cy="4492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32" name="Line 56"/>
            <p:cNvSpPr>
              <a:spLocks noChangeShapeType="1"/>
            </p:cNvSpPr>
            <p:nvPr/>
          </p:nvSpPr>
          <p:spPr bwMode="auto">
            <a:xfrm rot="5400000" flipH="1">
              <a:off x="6935788" y="3657600"/>
              <a:ext cx="889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33" name="Arc 57"/>
            <p:cNvSpPr>
              <a:spLocks/>
            </p:cNvSpPr>
            <p:nvPr/>
          </p:nvSpPr>
          <p:spPr bwMode="auto">
            <a:xfrm>
              <a:off x="6516688" y="2349500"/>
              <a:ext cx="503237" cy="149542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2605 w 43200"/>
                <a:gd name="T1" fmla="*/ 16566 h 43200"/>
                <a:gd name="T2" fmla="*/ 37447 w 43200"/>
                <a:gd name="T3" fmla="*/ 6923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2605" y="16565"/>
                  </a:moveTo>
                  <a:cubicBezTo>
                    <a:pt x="43000" y="18214"/>
                    <a:pt x="43200" y="19904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615" y="-1"/>
                    <a:pt x="33359" y="2508"/>
                    <a:pt x="37447" y="6922"/>
                  </a:cubicBezTo>
                </a:path>
                <a:path w="43200" h="43200" stroke="0" extrusionOk="0">
                  <a:moveTo>
                    <a:pt x="42605" y="16565"/>
                  </a:moveTo>
                  <a:cubicBezTo>
                    <a:pt x="43000" y="18214"/>
                    <a:pt x="43200" y="19904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615" y="-1"/>
                    <a:pt x="33359" y="2508"/>
                    <a:pt x="37447" y="692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0">
              <a:solidFill>
                <a:srgbClr val="0000FF"/>
              </a:solidFill>
              <a:prstDash val="dash"/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34" name="Line 58"/>
            <p:cNvSpPr>
              <a:spLocks noChangeShapeType="1"/>
            </p:cNvSpPr>
            <p:nvPr/>
          </p:nvSpPr>
          <p:spPr bwMode="auto">
            <a:xfrm rot="5400000" flipH="1">
              <a:off x="5962256" y="3823095"/>
              <a:ext cx="55800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35" name="Rectangle 59"/>
            <p:cNvSpPr>
              <a:spLocks noChangeArrowheads="1"/>
            </p:cNvSpPr>
            <p:nvPr/>
          </p:nvSpPr>
          <p:spPr bwMode="auto">
            <a:xfrm flipH="1">
              <a:off x="6508750" y="2068513"/>
              <a:ext cx="531813" cy="15716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36" name="Text Box 60"/>
            <p:cNvSpPr txBox="1">
              <a:spLocks noChangeArrowheads="1"/>
            </p:cNvSpPr>
            <p:nvPr/>
          </p:nvSpPr>
          <p:spPr bwMode="auto">
            <a:xfrm>
              <a:off x="6516688" y="1362075"/>
              <a:ext cx="528637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8000"/>
                </a:lnSpc>
              </a:pP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24637" name="Line 61"/>
            <p:cNvSpPr>
              <a:spLocks noChangeShapeType="1"/>
            </p:cNvSpPr>
            <p:nvPr/>
          </p:nvSpPr>
          <p:spPr bwMode="auto">
            <a:xfrm>
              <a:off x="6235700" y="4094548"/>
              <a:ext cx="3540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38" name="Line 62"/>
            <p:cNvSpPr>
              <a:spLocks noChangeShapeType="1"/>
            </p:cNvSpPr>
            <p:nvPr/>
          </p:nvSpPr>
          <p:spPr bwMode="auto">
            <a:xfrm>
              <a:off x="7028163" y="4099611"/>
              <a:ext cx="35401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39" name="Text Box 63"/>
            <p:cNvSpPr txBox="1">
              <a:spLocks noChangeArrowheads="1"/>
            </p:cNvSpPr>
            <p:nvPr/>
          </p:nvSpPr>
          <p:spPr bwMode="auto">
            <a:xfrm>
              <a:off x="6479413" y="3913793"/>
              <a:ext cx="53022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8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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4640" name="Text Box 64"/>
            <p:cNvSpPr txBox="1">
              <a:spLocks noChangeArrowheads="1"/>
            </p:cNvSpPr>
            <p:nvPr/>
          </p:nvSpPr>
          <p:spPr bwMode="auto">
            <a:xfrm>
              <a:off x="6799178" y="3904649"/>
              <a:ext cx="53022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8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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4641" name="Text Box 65"/>
            <p:cNvSpPr txBox="1">
              <a:spLocks noChangeArrowheads="1"/>
            </p:cNvSpPr>
            <p:nvPr/>
          </p:nvSpPr>
          <p:spPr bwMode="auto">
            <a:xfrm>
              <a:off x="5795963" y="4221164"/>
              <a:ext cx="2303462" cy="49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</a:rPr>
                <a:t>u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</a:rPr>
                <a:t> = u</a:t>
              </a:r>
              <a:r>
                <a:rPr lang="en-US" sz="24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cos</a:t>
              </a: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ru-RU" sz="24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TextBox 6"/>
          <p:cNvSpPr txBox="1">
            <a:spLocks noChangeArrowheads="1"/>
          </p:cNvSpPr>
          <p:nvPr/>
        </p:nvSpPr>
        <p:spPr bwMode="auto">
          <a:xfrm>
            <a:off x="4857626" y="1214422"/>
            <a:ext cx="857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или</a:t>
            </a:r>
          </a:p>
        </p:txBody>
      </p:sp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4617" name="Object 41"/>
          <p:cNvGraphicFramePr>
            <a:graphicFrameLocks noChangeAspect="1"/>
          </p:cNvGraphicFramePr>
          <p:nvPr/>
        </p:nvGraphicFramePr>
        <p:xfrm>
          <a:off x="780729" y="4602256"/>
          <a:ext cx="3094741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9" name="Формула" r:id="rId9" imgW="33832800" imgH="4572000" progId="Equation.3">
                  <p:embed/>
                </p:oleObj>
              </mc:Choice>
              <mc:Fallback>
                <p:oleObj name="Формула" r:id="rId9" imgW="33832800" imgH="45720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29" y="4602256"/>
                        <a:ext cx="3094741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324154"/>
              </p:ext>
            </p:extLst>
          </p:nvPr>
        </p:nvGraphicFramePr>
        <p:xfrm>
          <a:off x="4887913" y="4429125"/>
          <a:ext cx="33718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0" name="Формула" r:id="rId11" imgW="36576000" imgH="8534400" progId="Equation.3">
                  <p:embed/>
                </p:oleObj>
              </mc:Choice>
              <mc:Fallback>
                <p:oleObj name="Формула" r:id="rId11" imgW="36576000" imgH="853440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4429125"/>
                        <a:ext cx="337185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" name="Object 45"/>
          <p:cNvGraphicFramePr>
            <a:graphicFrameLocks noChangeAspect="1"/>
          </p:cNvGraphicFramePr>
          <p:nvPr/>
        </p:nvGraphicFramePr>
        <p:xfrm>
          <a:off x="2343876" y="5327578"/>
          <a:ext cx="3810862" cy="5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1" name="Формула" r:id="rId13" imgW="35661600" imgH="5181600" progId="Equation.3">
                  <p:embed/>
                </p:oleObj>
              </mc:Choice>
              <mc:Fallback>
                <p:oleObj name="Формула" r:id="rId13" imgW="35661600" imgH="51816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876" y="5327578"/>
                        <a:ext cx="3810862" cy="5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"/>
          <p:cNvSpPr txBox="1">
            <a:spLocks noChangeArrowheads="1"/>
          </p:cNvSpPr>
          <p:nvPr/>
        </p:nvSpPr>
        <p:spPr bwMode="auto">
          <a:xfrm>
            <a:off x="285720" y="5429264"/>
            <a:ext cx="1214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Итог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57158" y="214290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i="1" dirty="0">
                <a:solidFill>
                  <a:srgbClr val="FF0000"/>
                </a:solidFill>
                <a:latin typeface="Bookman Old Style" pitchFamily="18" charset="0"/>
              </a:rPr>
              <a:t>К  выводу  уравнения вынужденных  колебаний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154738" y="6228019"/>
            <a:ext cx="259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 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928794" y="5214950"/>
            <a:ext cx="4500594" cy="914400"/>
          </a:xfrm>
          <a:prstGeom prst="rect">
            <a:avLst/>
          </a:prstGeom>
          <a:noFill/>
          <a:ln w="317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7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357554" y="1000108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Свободные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-214346" y="214290"/>
            <a:ext cx="8858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8001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Вид решения дифференциального уравнения для вынужденных колебаний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2611438" y="1473200"/>
          <a:ext cx="32893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Формула" r:id="rId4" imgW="48768000" imgH="6400800" progId="Equation.3">
                  <p:embed/>
                </p:oleObj>
              </mc:Choice>
              <mc:Fallback>
                <p:oleObj name="Формула" r:id="rId4" imgW="48768000" imgH="6400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1473200"/>
                        <a:ext cx="32893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142844" y="428604"/>
            <a:ext cx="8858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+mj-lt"/>
              </a:rPr>
              <a:t>Математика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“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общее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однородного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+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+mj-lt"/>
              </a:rPr>
              <a:t>частное 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+mj-lt"/>
              </a:rPr>
              <a:t>неоднородного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”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6072198" y="1457254"/>
            <a:ext cx="2214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+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   “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частное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”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571868" y="1385816"/>
            <a:ext cx="1721524" cy="1023286"/>
            <a:chOff x="3571868" y="1214422"/>
            <a:chExt cx="1721524" cy="1023286"/>
          </a:xfrm>
        </p:grpSpPr>
        <p:sp>
          <p:nvSpPr>
            <p:cNvPr id="29" name="Полилиния 28"/>
            <p:cNvSpPr/>
            <p:nvPr/>
          </p:nvSpPr>
          <p:spPr>
            <a:xfrm>
              <a:off x="3571868" y="1214422"/>
              <a:ext cx="1285884" cy="642942"/>
            </a:xfrm>
            <a:custGeom>
              <a:avLst/>
              <a:gdLst>
                <a:gd name="connsiteX0" fmla="*/ 0 w 1088061"/>
                <a:gd name="connsiteY0" fmla="*/ 0 h 1367481"/>
                <a:gd name="connsiteX1" fmla="*/ 98854 w 1088061"/>
                <a:gd name="connsiteY1" fmla="*/ 41189 h 1367481"/>
                <a:gd name="connsiteX2" fmla="*/ 148281 w 1088061"/>
                <a:gd name="connsiteY2" fmla="*/ 90616 h 1367481"/>
                <a:gd name="connsiteX3" fmla="*/ 172995 w 1088061"/>
                <a:gd name="connsiteY3" fmla="*/ 115330 h 1367481"/>
                <a:gd name="connsiteX4" fmla="*/ 181233 w 1088061"/>
                <a:gd name="connsiteY4" fmla="*/ 140043 h 1367481"/>
                <a:gd name="connsiteX5" fmla="*/ 214184 w 1088061"/>
                <a:gd name="connsiteY5" fmla="*/ 197708 h 1367481"/>
                <a:gd name="connsiteX6" fmla="*/ 222422 w 1088061"/>
                <a:gd name="connsiteY6" fmla="*/ 222422 h 1367481"/>
                <a:gd name="connsiteX7" fmla="*/ 280087 w 1088061"/>
                <a:gd name="connsiteY7" fmla="*/ 288324 h 1367481"/>
                <a:gd name="connsiteX8" fmla="*/ 321276 w 1088061"/>
                <a:gd name="connsiteY8" fmla="*/ 329513 h 1367481"/>
                <a:gd name="connsiteX9" fmla="*/ 345989 w 1088061"/>
                <a:gd name="connsiteY9" fmla="*/ 337751 h 1367481"/>
                <a:gd name="connsiteX10" fmla="*/ 420130 w 1088061"/>
                <a:gd name="connsiteY10" fmla="*/ 378940 h 1367481"/>
                <a:gd name="connsiteX11" fmla="*/ 477795 w 1088061"/>
                <a:gd name="connsiteY11" fmla="*/ 420130 h 1367481"/>
                <a:gd name="connsiteX12" fmla="*/ 502508 w 1088061"/>
                <a:gd name="connsiteY12" fmla="*/ 436605 h 1367481"/>
                <a:gd name="connsiteX13" fmla="*/ 527222 w 1088061"/>
                <a:gd name="connsiteY13" fmla="*/ 510746 h 1367481"/>
                <a:gd name="connsiteX14" fmla="*/ 543697 w 1088061"/>
                <a:gd name="connsiteY14" fmla="*/ 560173 h 1367481"/>
                <a:gd name="connsiteX15" fmla="*/ 551935 w 1088061"/>
                <a:gd name="connsiteY15" fmla="*/ 601362 h 1367481"/>
                <a:gd name="connsiteX16" fmla="*/ 568411 w 1088061"/>
                <a:gd name="connsiteY16" fmla="*/ 691978 h 1367481"/>
                <a:gd name="connsiteX17" fmla="*/ 593124 w 1088061"/>
                <a:gd name="connsiteY17" fmla="*/ 724930 h 1367481"/>
                <a:gd name="connsiteX18" fmla="*/ 642551 w 1088061"/>
                <a:gd name="connsiteY18" fmla="*/ 741405 h 1367481"/>
                <a:gd name="connsiteX19" fmla="*/ 700216 w 1088061"/>
                <a:gd name="connsiteY19" fmla="*/ 790832 h 1367481"/>
                <a:gd name="connsiteX20" fmla="*/ 724930 w 1088061"/>
                <a:gd name="connsiteY20" fmla="*/ 799070 h 1367481"/>
                <a:gd name="connsiteX21" fmla="*/ 749643 w 1088061"/>
                <a:gd name="connsiteY21" fmla="*/ 815546 h 1367481"/>
                <a:gd name="connsiteX22" fmla="*/ 774357 w 1088061"/>
                <a:gd name="connsiteY22" fmla="*/ 823784 h 1367481"/>
                <a:gd name="connsiteX23" fmla="*/ 790833 w 1088061"/>
                <a:gd name="connsiteY23" fmla="*/ 873211 h 1367481"/>
                <a:gd name="connsiteX24" fmla="*/ 823784 w 1088061"/>
                <a:gd name="connsiteY24" fmla="*/ 922638 h 1367481"/>
                <a:gd name="connsiteX25" fmla="*/ 848497 w 1088061"/>
                <a:gd name="connsiteY25" fmla="*/ 972065 h 1367481"/>
                <a:gd name="connsiteX26" fmla="*/ 856735 w 1088061"/>
                <a:gd name="connsiteY26" fmla="*/ 1062681 h 1367481"/>
                <a:gd name="connsiteX27" fmla="*/ 873211 w 1088061"/>
                <a:gd name="connsiteY27" fmla="*/ 1112108 h 1367481"/>
                <a:gd name="connsiteX28" fmla="*/ 881449 w 1088061"/>
                <a:gd name="connsiteY28" fmla="*/ 1136822 h 1367481"/>
                <a:gd name="connsiteX29" fmla="*/ 906162 w 1088061"/>
                <a:gd name="connsiteY29" fmla="*/ 1161535 h 1367481"/>
                <a:gd name="connsiteX30" fmla="*/ 955589 w 1088061"/>
                <a:gd name="connsiteY30" fmla="*/ 1219200 h 1367481"/>
                <a:gd name="connsiteX31" fmla="*/ 980303 w 1088061"/>
                <a:gd name="connsiteY31" fmla="*/ 1235676 h 1367481"/>
                <a:gd name="connsiteX32" fmla="*/ 1005016 w 1088061"/>
                <a:gd name="connsiteY32" fmla="*/ 1260389 h 1367481"/>
                <a:gd name="connsiteX33" fmla="*/ 1029730 w 1088061"/>
                <a:gd name="connsiteY33" fmla="*/ 1276865 h 1367481"/>
                <a:gd name="connsiteX34" fmla="*/ 1079157 w 1088061"/>
                <a:gd name="connsiteY34" fmla="*/ 1326292 h 1367481"/>
                <a:gd name="connsiteX35" fmla="*/ 1087395 w 1088061"/>
                <a:gd name="connsiteY35" fmla="*/ 1367481 h 136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88061" h="1367481">
                  <a:moveTo>
                    <a:pt x="0" y="0"/>
                  </a:moveTo>
                  <a:cubicBezTo>
                    <a:pt x="34716" y="11572"/>
                    <a:pt x="71019" y="16447"/>
                    <a:pt x="98854" y="41189"/>
                  </a:cubicBezTo>
                  <a:cubicBezTo>
                    <a:pt x="116269" y="56669"/>
                    <a:pt x="131805" y="74140"/>
                    <a:pt x="148281" y="90616"/>
                  </a:cubicBezTo>
                  <a:lnTo>
                    <a:pt x="172995" y="115330"/>
                  </a:lnTo>
                  <a:cubicBezTo>
                    <a:pt x="175741" y="123568"/>
                    <a:pt x="177350" y="132276"/>
                    <a:pt x="181233" y="140043"/>
                  </a:cubicBezTo>
                  <a:cubicBezTo>
                    <a:pt x="222596" y="222770"/>
                    <a:pt x="170859" y="96619"/>
                    <a:pt x="214184" y="197708"/>
                  </a:cubicBezTo>
                  <a:cubicBezTo>
                    <a:pt x="217605" y="205689"/>
                    <a:pt x="218205" y="214831"/>
                    <a:pt x="222422" y="222422"/>
                  </a:cubicBezTo>
                  <a:cubicBezTo>
                    <a:pt x="250689" y="273304"/>
                    <a:pt x="243985" y="264257"/>
                    <a:pt x="280087" y="288324"/>
                  </a:cubicBezTo>
                  <a:cubicBezTo>
                    <a:pt x="296563" y="313040"/>
                    <a:pt x="293814" y="315783"/>
                    <a:pt x="321276" y="329513"/>
                  </a:cubicBezTo>
                  <a:cubicBezTo>
                    <a:pt x="329043" y="333396"/>
                    <a:pt x="338398" y="333534"/>
                    <a:pt x="345989" y="337751"/>
                  </a:cubicBezTo>
                  <a:cubicBezTo>
                    <a:pt x="430960" y="384958"/>
                    <a:pt x="364212" y="360303"/>
                    <a:pt x="420130" y="378940"/>
                  </a:cubicBezTo>
                  <a:cubicBezTo>
                    <a:pt x="478389" y="417781"/>
                    <a:pt x="406243" y="369022"/>
                    <a:pt x="477795" y="420130"/>
                  </a:cubicBezTo>
                  <a:cubicBezTo>
                    <a:pt x="485851" y="425884"/>
                    <a:pt x="494270" y="431113"/>
                    <a:pt x="502508" y="436605"/>
                  </a:cubicBezTo>
                  <a:lnTo>
                    <a:pt x="527222" y="510746"/>
                  </a:lnTo>
                  <a:cubicBezTo>
                    <a:pt x="527226" y="510759"/>
                    <a:pt x="543694" y="560160"/>
                    <a:pt x="543697" y="560173"/>
                  </a:cubicBezTo>
                  <a:cubicBezTo>
                    <a:pt x="546443" y="573903"/>
                    <a:pt x="549806" y="587523"/>
                    <a:pt x="551935" y="601362"/>
                  </a:cubicBezTo>
                  <a:cubicBezTo>
                    <a:pt x="553968" y="614577"/>
                    <a:pt x="556028" y="670308"/>
                    <a:pt x="568411" y="691978"/>
                  </a:cubicBezTo>
                  <a:cubicBezTo>
                    <a:pt x="575223" y="703899"/>
                    <a:pt x="581700" y="717314"/>
                    <a:pt x="593124" y="724930"/>
                  </a:cubicBezTo>
                  <a:cubicBezTo>
                    <a:pt x="607574" y="734563"/>
                    <a:pt x="642551" y="741405"/>
                    <a:pt x="642551" y="741405"/>
                  </a:cubicBezTo>
                  <a:cubicBezTo>
                    <a:pt x="662028" y="760882"/>
                    <a:pt x="675557" y="776742"/>
                    <a:pt x="700216" y="790832"/>
                  </a:cubicBezTo>
                  <a:cubicBezTo>
                    <a:pt x="707756" y="795140"/>
                    <a:pt x="716692" y="796324"/>
                    <a:pt x="724930" y="799070"/>
                  </a:cubicBezTo>
                  <a:cubicBezTo>
                    <a:pt x="733168" y="804562"/>
                    <a:pt x="740788" y="811118"/>
                    <a:pt x="749643" y="815546"/>
                  </a:cubicBezTo>
                  <a:cubicBezTo>
                    <a:pt x="757410" y="819429"/>
                    <a:pt x="769310" y="816718"/>
                    <a:pt x="774357" y="823784"/>
                  </a:cubicBezTo>
                  <a:cubicBezTo>
                    <a:pt x="784451" y="837916"/>
                    <a:pt x="781200" y="858761"/>
                    <a:pt x="790833" y="873211"/>
                  </a:cubicBezTo>
                  <a:cubicBezTo>
                    <a:pt x="801817" y="889687"/>
                    <a:pt x="817522" y="903853"/>
                    <a:pt x="823784" y="922638"/>
                  </a:cubicBezTo>
                  <a:cubicBezTo>
                    <a:pt x="835153" y="956744"/>
                    <a:pt x="827206" y="940126"/>
                    <a:pt x="848497" y="972065"/>
                  </a:cubicBezTo>
                  <a:cubicBezTo>
                    <a:pt x="851243" y="1002270"/>
                    <a:pt x="851464" y="1032813"/>
                    <a:pt x="856735" y="1062681"/>
                  </a:cubicBezTo>
                  <a:cubicBezTo>
                    <a:pt x="859753" y="1079784"/>
                    <a:pt x="867719" y="1095632"/>
                    <a:pt x="873211" y="1112108"/>
                  </a:cubicBezTo>
                  <a:cubicBezTo>
                    <a:pt x="875957" y="1120346"/>
                    <a:pt x="875309" y="1130682"/>
                    <a:pt x="881449" y="1136822"/>
                  </a:cubicBezTo>
                  <a:cubicBezTo>
                    <a:pt x="889687" y="1145060"/>
                    <a:pt x="898580" y="1152690"/>
                    <a:pt x="906162" y="1161535"/>
                  </a:cubicBezTo>
                  <a:cubicBezTo>
                    <a:pt x="933430" y="1193347"/>
                    <a:pt x="924932" y="1193652"/>
                    <a:pt x="955589" y="1219200"/>
                  </a:cubicBezTo>
                  <a:cubicBezTo>
                    <a:pt x="963195" y="1225538"/>
                    <a:pt x="972697" y="1229338"/>
                    <a:pt x="980303" y="1235676"/>
                  </a:cubicBezTo>
                  <a:cubicBezTo>
                    <a:pt x="989253" y="1243134"/>
                    <a:pt x="996066" y="1252931"/>
                    <a:pt x="1005016" y="1260389"/>
                  </a:cubicBezTo>
                  <a:cubicBezTo>
                    <a:pt x="1012622" y="1266727"/>
                    <a:pt x="1022330" y="1270287"/>
                    <a:pt x="1029730" y="1276865"/>
                  </a:cubicBezTo>
                  <a:cubicBezTo>
                    <a:pt x="1047145" y="1292345"/>
                    <a:pt x="1079157" y="1326292"/>
                    <a:pt x="1079157" y="1326292"/>
                  </a:cubicBezTo>
                  <a:cubicBezTo>
                    <a:pt x="1088061" y="1361907"/>
                    <a:pt x="1087395" y="1347921"/>
                    <a:pt x="1087395" y="1367481"/>
                  </a:cubicBezTo>
                </a:path>
              </a:pathLst>
            </a:cu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929190" y="1714488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42910" y="1957320"/>
            <a:ext cx="8143932" cy="4726204"/>
            <a:chOff x="642910" y="1957320"/>
            <a:chExt cx="8143932" cy="4726204"/>
          </a:xfrm>
        </p:grpSpPr>
        <p:graphicFrame>
          <p:nvGraphicFramePr>
            <p:cNvPr id="3585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9858765"/>
                </p:ext>
              </p:extLst>
            </p:nvPr>
          </p:nvGraphicFramePr>
          <p:xfrm>
            <a:off x="2214546" y="3269463"/>
            <a:ext cx="4020939" cy="571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9" name="Формула" r:id="rId6" imgW="45110400" imgH="6400800" progId="Equation.3">
                    <p:embed/>
                  </p:oleObj>
                </mc:Choice>
                <mc:Fallback>
                  <p:oleObj name="Формула" r:id="rId6" imgW="45110400" imgH="640080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546" y="3269463"/>
                          <a:ext cx="4020939" cy="5715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>
              <a:off x="1928794" y="3769529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400" i="1" dirty="0">
                  <a:solidFill>
                    <a:srgbClr val="0000FF"/>
                  </a:solidFill>
                  <a:latin typeface="+mj-lt"/>
                </a:rPr>
                <a:t>Установившиеся вынужденные колебания (у.в.к.)</a:t>
              </a:r>
              <a:endParaRPr lang="ru-RU" sz="240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42910" y="1957320"/>
              <a:ext cx="33025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Но при  </a:t>
              </a:r>
              <a:r>
                <a:rPr lang="en-US" sz="24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ru-RU" sz="24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&gt;&gt; </a:t>
              </a:r>
              <a:r>
                <a:rPr lang="ru-RU" sz="24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</a:t>
              </a:r>
              <a:r>
                <a:rPr lang="ru-RU" sz="2400" i="1" baseline="-250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4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= 1/</a:t>
              </a:r>
              <a:r>
                <a:rPr lang="ru-RU" sz="24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   </a:t>
              </a:r>
              <a:r>
                <a:rPr lang="ru-RU" sz="24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:</a:t>
              </a:r>
              <a:r>
                <a:rPr lang="ru-RU" sz="24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8662" y="4555532"/>
              <a:ext cx="7072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i="1" dirty="0" smtClean="0">
                  <a:solidFill>
                    <a:schemeClr val="bg1"/>
                  </a:solidFill>
                  <a:latin typeface="Monotype Corsiva" panose="03010101010201010101" pitchFamily="66" charset="0"/>
                </a:rPr>
                <a:t>А</a:t>
              </a:r>
              <a:r>
                <a:rPr lang="ru-RU" sz="2000" i="1" dirty="0" smtClean="0">
                  <a:solidFill>
                    <a:schemeClr val="bg1"/>
                  </a:solidFill>
                  <a:latin typeface="+mj-lt"/>
                </a:rPr>
                <a:t> - амплитуда </a:t>
              </a:r>
              <a:r>
                <a:rPr lang="ru-RU" sz="2000" i="1" dirty="0">
                  <a:solidFill>
                    <a:schemeClr val="bg1"/>
                  </a:solidFill>
                  <a:latin typeface="+mj-lt"/>
                </a:rPr>
                <a:t>установившихся вынужденных колебаний;</a:t>
              </a:r>
              <a:endParaRPr lang="ru-RU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000364" y="5715016"/>
              <a:ext cx="28575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i="1" dirty="0">
                  <a:solidFill>
                    <a:schemeClr val="bg1"/>
                  </a:solidFill>
                  <a:sym typeface="Symbol"/>
                </a:rPr>
                <a:t> </a:t>
              </a:r>
              <a:r>
                <a:rPr lang="ru-RU" sz="2000" i="1" dirty="0">
                  <a:solidFill>
                    <a:schemeClr val="bg1"/>
                  </a:solidFill>
                  <a:latin typeface="+mj-lt"/>
                  <a:sym typeface="Symbol"/>
                </a:rPr>
                <a:t>- </a:t>
              </a:r>
              <a:r>
                <a:rPr lang="ru-RU" sz="2000" i="1" dirty="0">
                  <a:solidFill>
                    <a:schemeClr val="bg1"/>
                  </a:solidFill>
                  <a:latin typeface="+mj-lt"/>
                </a:rPr>
                <a:t>сдвиг фаз у.в.к.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000232" y="5143512"/>
              <a:ext cx="28575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sym typeface="Symbol"/>
                </a:rPr>
                <a:t></a:t>
              </a:r>
              <a:r>
                <a:rPr lang="ru-RU" sz="2000" i="1" dirty="0">
                  <a:solidFill>
                    <a:schemeClr val="bg1"/>
                  </a:solidFill>
                  <a:sym typeface="Symbol"/>
                </a:rPr>
                <a:t> </a:t>
              </a:r>
              <a:r>
                <a:rPr lang="ru-RU" sz="2000" i="1" dirty="0">
                  <a:solidFill>
                    <a:schemeClr val="bg1"/>
                  </a:solidFill>
                  <a:latin typeface="+mj-lt"/>
                  <a:sym typeface="Symbol"/>
                </a:rPr>
                <a:t>- </a:t>
              </a:r>
              <a:r>
                <a:rPr lang="ru-RU" sz="2000" i="1" dirty="0">
                  <a:solidFill>
                    <a:schemeClr val="bg1"/>
                  </a:solidFill>
                  <a:latin typeface="+mj-lt"/>
                </a:rPr>
                <a:t>частота у.в.к.;</a:t>
              </a:r>
            </a:p>
          </p:txBody>
        </p:sp>
        <p:grpSp>
          <p:nvGrpSpPr>
            <p:cNvPr id="35855" name="Group 15"/>
            <p:cNvGrpSpPr>
              <a:grpSpLocks/>
            </p:cNvGrpSpPr>
            <p:nvPr/>
          </p:nvGrpSpPr>
          <p:grpSpPr bwMode="auto">
            <a:xfrm>
              <a:off x="3786182" y="2243072"/>
              <a:ext cx="1371596" cy="1003297"/>
              <a:chOff x="6021" y="1449"/>
              <a:chExt cx="3173" cy="2144"/>
            </a:xfrm>
          </p:grpSpPr>
          <p:sp>
            <p:nvSpPr>
              <p:cNvPr id="35856" name="Text Box 16"/>
              <p:cNvSpPr txBox="1">
                <a:spLocks noChangeArrowheads="1"/>
              </p:cNvSpPr>
              <p:nvPr/>
            </p:nvSpPr>
            <p:spPr bwMode="auto">
              <a:xfrm>
                <a:off x="8721" y="2034"/>
                <a:ext cx="473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5857" name="Picture 17" descr="Новый рисунок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238" y="1492"/>
                <a:ext cx="2303" cy="2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58" name="Line 18"/>
              <p:cNvSpPr>
                <a:spLocks noChangeShapeType="1"/>
              </p:cNvSpPr>
              <p:nvPr/>
            </p:nvSpPr>
            <p:spPr bwMode="auto">
              <a:xfrm>
                <a:off x="6021" y="2537"/>
                <a:ext cx="288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859" name="Line 19"/>
              <p:cNvSpPr>
                <a:spLocks noChangeShapeType="1"/>
              </p:cNvSpPr>
              <p:nvPr/>
            </p:nvSpPr>
            <p:spPr bwMode="auto">
              <a:xfrm flipV="1">
                <a:off x="6245" y="1449"/>
                <a:ext cx="1" cy="20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6"/>
            <p:cNvSpPr txBox="1">
              <a:spLocks noChangeArrowheads="1"/>
            </p:cNvSpPr>
            <p:nvPr/>
          </p:nvSpPr>
          <p:spPr bwMode="auto">
            <a:xfrm>
              <a:off x="5214942" y="2886014"/>
              <a:ext cx="22145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И останутся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:</a:t>
              </a:r>
            </a:p>
          </p:txBody>
        </p:sp>
        <p:sp>
          <p:nvSpPr>
            <p:cNvPr id="38" name="TextBox 6"/>
            <p:cNvSpPr txBox="1">
              <a:spLocks noChangeArrowheads="1"/>
            </p:cNvSpPr>
            <p:nvPr/>
          </p:nvSpPr>
          <p:spPr bwMode="auto">
            <a:xfrm>
              <a:off x="6572264" y="4929198"/>
              <a:ext cx="221457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Замечания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:</a:t>
              </a:r>
            </a:p>
            <a:p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1) у.в.к.;</a:t>
              </a:r>
            </a:p>
            <a:p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2) 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;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  <a:p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3) 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“</a:t>
              </a:r>
              <a:r>
                <a:rPr lang="en-US" sz="2000" b="1" i="1" dirty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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”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  <a:p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4)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en-US" sz="2000" b="1" i="1" dirty="0">
                  <a:solidFill>
                    <a:schemeClr val="accent2">
                      <a:lumMod val="75000"/>
                    </a:schemeClr>
                  </a:solidFill>
                  <a:latin typeface="Lucida Calligraphy" pitchFamily="66" charset="0"/>
                </a:rPr>
                <a:t>A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 и  </a:t>
              </a: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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 - </a:t>
              </a:r>
              <a:r>
                <a:rPr lang="ru-RU" sz="2800" b="1" dirty="0">
                  <a:solidFill>
                    <a:schemeClr val="accent2">
                      <a:lumMod val="75000"/>
                    </a:schemeClr>
                  </a:solidFill>
                  <a:latin typeface="+mj-lt"/>
                  <a:sym typeface="Symbol"/>
                </a:rPr>
                <a:t>??</a:t>
              </a:r>
              <a:endParaRPr lang="ru-RU" sz="28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 rot="5400000">
            <a:off x="4964115" y="1178703"/>
            <a:ext cx="357190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build="p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643306" y="1714488"/>
            <a:ext cx="2857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Гармонические функции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6429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  <a:latin typeface="+mj-lt"/>
              </a:rPr>
              <a:t>Метод векторных диаграмм</a:t>
            </a:r>
            <a:endParaRPr lang="ru-RU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214290"/>
            <a:ext cx="7357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Амплитуда и фаза установившихся вынужденных колебаний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8"/>
          <p:cNvSpPr>
            <a:spLocks/>
          </p:cNvSpPr>
          <p:nvPr/>
        </p:nvSpPr>
        <p:spPr bwMode="auto">
          <a:xfrm>
            <a:off x="1071538" y="642918"/>
            <a:ext cx="121444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18" name="Rectangle 8"/>
          <p:cNvSpPr>
            <a:spLocks/>
          </p:cNvSpPr>
          <p:nvPr/>
        </p:nvSpPr>
        <p:spPr bwMode="auto">
          <a:xfrm>
            <a:off x="6660232" y="714356"/>
            <a:ext cx="121444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>
                <a:solidFill>
                  <a:srgbClr val="0070C0"/>
                </a:solidFill>
                <a:latin typeface="Constantia" pitchFamily="18" charset="0"/>
              </a:rPr>
              <a:t>!!</a:t>
            </a:r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158750" y="1500188"/>
          <a:ext cx="21145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Формула" r:id="rId4" imgW="39014400" imgH="5791200" progId="Equation.3">
                  <p:embed/>
                </p:oleObj>
              </mc:Choice>
              <mc:Fallback>
                <p:oleObj name="Формула" r:id="rId4" imgW="39014400" imgH="579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500188"/>
                        <a:ext cx="21145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330200" y="1928813"/>
          <a:ext cx="28448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Формула" r:id="rId6" imgW="53035200" imgH="6400800" progId="Equation.3">
                  <p:embed/>
                </p:oleObj>
              </mc:Choice>
              <mc:Fallback>
                <p:oleObj name="Формула" r:id="rId6" imgW="53035200" imgH="640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928813"/>
                        <a:ext cx="28448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576263" y="2373313"/>
          <a:ext cx="25908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Формула" r:id="rId8" imgW="50596800" imgH="6400800" progId="Equation.3">
                  <p:embed/>
                </p:oleObj>
              </mc:Choice>
              <mc:Fallback>
                <p:oleObj name="Формула" r:id="rId8" imgW="50596800" imgH="640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373313"/>
                        <a:ext cx="25908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3214678" y="1428736"/>
            <a:ext cx="285752" cy="1307894"/>
          </a:xfrm>
          <a:prstGeom prst="rightBrace">
            <a:avLst>
              <a:gd name="adj1" fmla="val 33702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1685948" y="2935309"/>
            <a:ext cx="6172200" cy="3570605"/>
            <a:chOff x="1685948" y="2935309"/>
            <a:chExt cx="6172200" cy="3570605"/>
          </a:xfrm>
        </p:grpSpPr>
        <p:grpSp>
          <p:nvGrpSpPr>
            <p:cNvPr id="36882" name="Group 18"/>
            <p:cNvGrpSpPr>
              <a:grpSpLocks noChangeAspect="1"/>
            </p:cNvGrpSpPr>
            <p:nvPr/>
          </p:nvGrpSpPr>
          <p:grpSpPr bwMode="auto">
            <a:xfrm>
              <a:off x="1685948" y="2935309"/>
              <a:ext cx="6172200" cy="3570605"/>
              <a:chOff x="-1631" y="5112"/>
              <a:chExt cx="9720" cy="5623"/>
            </a:xfrm>
          </p:grpSpPr>
          <p:sp>
            <p:nvSpPr>
              <p:cNvPr id="36883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-1631" y="5112"/>
                <a:ext cx="9720" cy="5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84" name="Text Box 20"/>
              <p:cNvSpPr txBox="1">
                <a:spLocks noChangeArrowheads="1"/>
              </p:cNvSpPr>
              <p:nvPr/>
            </p:nvSpPr>
            <p:spPr bwMode="auto">
              <a:xfrm>
                <a:off x="295" y="10055"/>
                <a:ext cx="5540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“</a:t>
                </a:r>
                <a:r>
                  <a:rPr kumimoji="0" lang="ru-RU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Векторы-колебания</a:t>
                </a: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”</a:t>
                </a:r>
                <a:endPara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6885" name="Group 21"/>
              <p:cNvGrpSpPr>
                <a:grpSpLocks/>
              </p:cNvGrpSpPr>
              <p:nvPr/>
            </p:nvGrpSpPr>
            <p:grpSpPr bwMode="auto">
              <a:xfrm>
                <a:off x="-1274" y="5162"/>
                <a:ext cx="8463" cy="5030"/>
                <a:chOff x="-1274" y="5162"/>
                <a:chExt cx="8463" cy="5030"/>
              </a:xfrm>
            </p:grpSpPr>
            <p:sp>
              <p:nvSpPr>
                <p:cNvPr id="3688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-734" y="6102"/>
                  <a:ext cx="1617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r>
                    <a:rPr kumimoji="0" lang="en-US" sz="2000" b="0" i="1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</a:t>
                  </a:r>
                  <a:r>
                    <a:rPr kumimoji="0" lang="ru-RU" sz="2000" b="0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  <a:sym typeface="Symbol" pitchFamily="18" charset="2"/>
                    </a:rPr>
                    <a:t></a:t>
                  </a:r>
                  <a:r>
                    <a: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</a:t>
                  </a:r>
                  <a:r>
                    <a:rPr kumimoji="0" lang="en-US" sz="2000" b="0" i="1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Lucida Calligraphy" pitchFamily="66" charset="0"/>
                      <a:cs typeface="Arial" pitchFamily="34" charset="0"/>
                    </a:rPr>
                    <a:t>A</a:t>
                  </a: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8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76" y="7763"/>
                  <a:ext cx="720" cy="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</a:t>
                  </a: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8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-84" y="5202"/>
                  <a:ext cx="1440" cy="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r>
                    <a:rPr kumimoji="0" lang="en-US" sz="24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</a:t>
                  </a: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</a:t>
                  </a: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9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-1274" y="8082"/>
                  <a:ext cx="609" cy="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9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031" y="5966"/>
                  <a:ext cx="72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f</a:t>
                  </a:r>
                  <a:r>
                    <a:rPr kumimoji="0" lang="ru-RU" sz="2400" b="0" i="0" u="none" strike="noStrike" cap="none" normalizeH="0" baseline="-25000" dirty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9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386" y="9315"/>
                  <a:ext cx="1634" cy="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</a:t>
                  </a:r>
                  <a:r>
                    <a:rPr kumimoji="0" lang="en-US" sz="2400" b="0" i="0" u="none" strike="noStrike" cap="none" normalizeH="0" baseline="-2500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r>
                    <a:rPr kumimoji="0" lang="en-US" sz="2400" b="0" i="0" u="none" strike="noStrike" cap="none" normalizeH="0" baseline="3000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</a:t>
                  </a:r>
                  <a:r>
                    <a:rPr kumimoji="0" lang="en-US" sz="2400" b="0" i="1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Lucida Calligraphy" pitchFamily="66" charset="0"/>
                      <a:cs typeface="Arial" pitchFamily="34" charset="0"/>
                    </a:rPr>
                    <a:t>A</a:t>
                  </a: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9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966" y="8802"/>
                  <a:ext cx="3420" cy="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(</a:t>
                  </a:r>
                  <a:r>
                    <a:rPr kumimoji="0" lang="en-US" sz="2400" b="0" i="1" u="none" strike="noStrike" cap="none" normalizeH="0" baseline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</a:t>
                  </a:r>
                  <a:r>
                    <a:rPr kumimoji="0" lang="en-US" sz="2400" b="0" i="0" u="none" strike="noStrike" cap="none" normalizeH="0" baseline="-2500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r>
                    <a:rPr kumimoji="0" lang="en-US" sz="2400" b="0" i="0" u="none" strike="noStrike" cap="none" normalizeH="0" baseline="3000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 </a:t>
                  </a: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</a:t>
                  </a: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r>
                    <a:rPr kumimoji="0" lang="ru-RU" sz="2400" b="0" i="0" u="none" strike="noStrike" cap="none" normalizeH="0" baseline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Arial" pitchFamily="34" charset="0"/>
                      <a:cs typeface="Arial" pitchFamily="34" charset="0"/>
                      <a:sym typeface="Symbol" pitchFamily="18" charset="2"/>
                    </a:rPr>
                    <a:t></a:t>
                  </a:r>
                  <a:r>
                    <a:rPr kumimoji="0" lang="en-US" sz="2400" b="0" i="0" u="none" strike="noStrike" cap="none" normalizeH="0" baseline="3000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)</a:t>
                  </a:r>
                  <a:r>
                    <a: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</a:t>
                  </a:r>
                  <a:r>
                    <a:rPr kumimoji="0" lang="en-US" sz="2400" b="0" i="1" u="none" strike="noStrike" cap="none" normalizeH="0" baseline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Lucida Calligraphy" pitchFamily="66" charset="0"/>
                      <a:cs typeface="Arial" pitchFamily="34" charset="0"/>
                    </a:rPr>
                    <a:t>A</a:t>
                  </a: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9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-554" y="9362"/>
                  <a:ext cx="126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0" i="0" u="none" strike="noStrike" cap="none" normalizeH="0" baseline="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Arial" pitchFamily="34" charset="0"/>
                      <a:cs typeface="Arial" pitchFamily="34" charset="0"/>
                      <a:sym typeface="Symbol" pitchFamily="18" charset="2"/>
                    </a:rPr>
                    <a:t></a:t>
                  </a:r>
                  <a:r>
                    <a:rPr kumimoji="0" lang="en-US" sz="2000" b="0" i="0" u="none" strike="noStrike" cap="none" normalizeH="0" baseline="3000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r>
                    <a: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</a:t>
                  </a:r>
                  <a:r>
                    <a:rPr kumimoji="0" lang="en-US" sz="2000" b="0" i="1" u="none" strike="noStrike" cap="none" normalizeH="0" baseline="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Lucida Calligraphy" pitchFamily="66" charset="0"/>
                      <a:cs typeface="Arial" pitchFamily="34" charset="0"/>
                    </a:rPr>
                    <a:t>A</a:t>
                  </a: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9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6" y="7142"/>
                  <a:ext cx="576" cy="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2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  <a:sym typeface="Symbol" pitchFamily="18" charset="2"/>
                    </a:rPr>
                    <a:t></a:t>
                  </a: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9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097" y="5742"/>
                  <a:ext cx="0" cy="2888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6897" name="Line 33"/>
                <p:cNvSpPr>
                  <a:spLocks noChangeShapeType="1"/>
                </p:cNvSpPr>
                <p:nvPr/>
              </p:nvSpPr>
              <p:spPr bwMode="auto">
                <a:xfrm>
                  <a:off x="1097" y="5742"/>
                  <a:ext cx="39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6898" name="Line 34"/>
                <p:cNvSpPr>
                  <a:spLocks noChangeShapeType="1"/>
                </p:cNvSpPr>
                <p:nvPr/>
              </p:nvSpPr>
              <p:spPr bwMode="auto">
                <a:xfrm>
                  <a:off x="5057" y="5742"/>
                  <a:ext cx="0" cy="28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689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097" y="5742"/>
                  <a:ext cx="3960" cy="2888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6900" name="Line 36"/>
                <p:cNvSpPr>
                  <a:spLocks noChangeShapeType="1"/>
                </p:cNvSpPr>
                <p:nvPr/>
              </p:nvSpPr>
              <p:spPr bwMode="auto">
                <a:xfrm>
                  <a:off x="1097" y="8630"/>
                  <a:ext cx="609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6901" name="Line 37"/>
                <p:cNvSpPr>
                  <a:spLocks noChangeShapeType="1"/>
                </p:cNvSpPr>
                <p:nvPr/>
              </p:nvSpPr>
              <p:spPr bwMode="auto">
                <a:xfrm>
                  <a:off x="1097" y="8630"/>
                  <a:ext cx="3960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690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-731" y="8630"/>
                  <a:ext cx="1828" cy="0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6903" name="Arc 39"/>
                <p:cNvSpPr>
                  <a:spLocks/>
                </p:cNvSpPr>
                <p:nvPr/>
              </p:nvSpPr>
              <p:spPr bwMode="auto">
                <a:xfrm rot="18929053" flipV="1">
                  <a:off x="1822" y="8024"/>
                  <a:ext cx="679" cy="649"/>
                </a:xfrm>
                <a:custGeom>
                  <a:avLst/>
                  <a:gdLst>
                    <a:gd name="G0" fmla="+- 0 0 0"/>
                    <a:gd name="G1" fmla="+- 19259 0 0"/>
                    <a:gd name="G2" fmla="+- 21600 0 0"/>
                    <a:gd name="T0" fmla="*/ 9780 w 21600"/>
                    <a:gd name="T1" fmla="*/ 0 h 26163"/>
                    <a:gd name="T2" fmla="*/ 20467 w 21600"/>
                    <a:gd name="T3" fmla="*/ 26163 h 26163"/>
                    <a:gd name="T4" fmla="*/ 0 w 21600"/>
                    <a:gd name="T5" fmla="*/ 19259 h 26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6163" fill="none" extrusionOk="0">
                      <a:moveTo>
                        <a:pt x="9780" y="-1"/>
                      </a:moveTo>
                      <a:cubicBezTo>
                        <a:pt x="17031" y="3682"/>
                        <a:pt x="21600" y="11125"/>
                        <a:pt x="21600" y="19259"/>
                      </a:cubicBezTo>
                      <a:cubicBezTo>
                        <a:pt x="21600" y="21606"/>
                        <a:pt x="21217" y="23938"/>
                        <a:pt x="20466" y="26162"/>
                      </a:cubicBezTo>
                    </a:path>
                    <a:path w="21600" h="26163" stroke="0" extrusionOk="0">
                      <a:moveTo>
                        <a:pt x="9780" y="-1"/>
                      </a:moveTo>
                      <a:cubicBezTo>
                        <a:pt x="17031" y="3682"/>
                        <a:pt x="21600" y="11125"/>
                        <a:pt x="21600" y="19259"/>
                      </a:cubicBezTo>
                      <a:cubicBezTo>
                        <a:pt x="21600" y="21606"/>
                        <a:pt x="21217" y="23938"/>
                        <a:pt x="20466" y="26162"/>
                      </a:cubicBezTo>
                      <a:lnTo>
                        <a:pt x="0" y="19259"/>
                      </a:lnTo>
                      <a:close/>
                    </a:path>
                  </a:pathLst>
                </a:cu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6904" name="AutoShape 40"/>
                <p:cNvSpPr>
                  <a:spLocks noChangeArrowheads="1"/>
                </p:cNvSpPr>
                <p:nvPr/>
              </p:nvSpPr>
              <p:spPr bwMode="auto">
                <a:xfrm rot="2421446" flipH="1">
                  <a:off x="526" y="7722"/>
                  <a:ext cx="1538" cy="1358"/>
                </a:xfrm>
                <a:custGeom>
                  <a:avLst/>
                  <a:gdLst>
                    <a:gd name="G0" fmla="+- -432559 0 0"/>
                    <a:gd name="G1" fmla="+- -6932622 0 0"/>
                    <a:gd name="G2" fmla="+- -432559 0 -6932622"/>
                    <a:gd name="G3" fmla="+- 10800 0 0"/>
                    <a:gd name="G4" fmla="+- 0 0 -432559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9291 0 0"/>
                    <a:gd name="G9" fmla="+- 0 0 -6932622"/>
                    <a:gd name="G10" fmla="+- 9291 0 2700"/>
                    <a:gd name="G11" fmla="cos G10 -432559"/>
                    <a:gd name="G12" fmla="sin G10 -432559"/>
                    <a:gd name="G13" fmla="cos 13500 -432559"/>
                    <a:gd name="G14" fmla="sin 13500 -432559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9291 1 2"/>
                    <a:gd name="G20" fmla="+- G19 5400 0"/>
                    <a:gd name="G21" fmla="cos G20 -432559"/>
                    <a:gd name="G22" fmla="sin G20 -432559"/>
                    <a:gd name="G23" fmla="+- G21 10800 0"/>
                    <a:gd name="G24" fmla="+- G12 G23 G22"/>
                    <a:gd name="G25" fmla="+- G22 G23 G11"/>
                    <a:gd name="G26" fmla="cos 10800 -432559"/>
                    <a:gd name="G27" fmla="sin 10800 -432559"/>
                    <a:gd name="G28" fmla="cos 9291 -432559"/>
                    <a:gd name="G29" fmla="sin 9291 -432559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6932622"/>
                    <a:gd name="G36" fmla="sin G34 -6932622"/>
                    <a:gd name="G37" fmla="+/ -6932622 -432559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9291 G39"/>
                    <a:gd name="G43" fmla="sin 9291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16809 w 21600"/>
                    <a:gd name="T5" fmla="*/ 1826 h 21600"/>
                    <a:gd name="T6" fmla="*/ 8067 w 21600"/>
                    <a:gd name="T7" fmla="*/ 1132 h 21600"/>
                    <a:gd name="T8" fmla="*/ 15969 w 21600"/>
                    <a:gd name="T9" fmla="*/ 3080 h 21600"/>
                    <a:gd name="T10" fmla="*/ 24210 w 21600"/>
                    <a:gd name="T11" fmla="*/ 9248 h 21600"/>
                    <a:gd name="T12" fmla="*/ 21176 w 21600"/>
                    <a:gd name="T13" fmla="*/ 13077 h 21600"/>
                    <a:gd name="T14" fmla="*/ 17347 w 21600"/>
                    <a:gd name="T15" fmla="*/ 10042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20029" y="9732"/>
                      </a:moveTo>
                      <a:cubicBezTo>
                        <a:pt x="19487" y="5045"/>
                        <a:pt x="15518" y="1509"/>
                        <a:pt x="10800" y="1509"/>
                      </a:cubicBezTo>
                      <a:cubicBezTo>
                        <a:pt x="9945" y="1508"/>
                        <a:pt x="9095" y="1626"/>
                        <a:pt x="8272" y="1859"/>
                      </a:cubicBezTo>
                      <a:lnTo>
                        <a:pt x="7862" y="407"/>
                      </a:lnTo>
                      <a:cubicBezTo>
                        <a:pt x="8818" y="137"/>
                        <a:pt x="9806" y="-1"/>
                        <a:pt x="10800" y="0"/>
                      </a:cubicBezTo>
                      <a:cubicBezTo>
                        <a:pt x="16284" y="0"/>
                        <a:pt x="20898" y="4110"/>
                        <a:pt x="21528" y="9558"/>
                      </a:cubicBezTo>
                      <a:lnTo>
                        <a:pt x="24210" y="9248"/>
                      </a:lnTo>
                      <a:lnTo>
                        <a:pt x="21176" y="13077"/>
                      </a:lnTo>
                      <a:lnTo>
                        <a:pt x="17347" y="10042"/>
                      </a:lnTo>
                      <a:lnTo>
                        <a:pt x="20029" y="973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6905" name="Freeform 41"/>
                <p:cNvSpPr>
                  <a:spLocks/>
                </p:cNvSpPr>
                <p:nvPr/>
              </p:nvSpPr>
              <p:spPr bwMode="auto">
                <a:xfrm rot="-885260">
                  <a:off x="-194" y="8802"/>
                  <a:ext cx="540" cy="540"/>
                </a:xfrm>
                <a:custGeom>
                  <a:avLst/>
                  <a:gdLst/>
                  <a:ahLst/>
                  <a:cxnLst>
                    <a:cxn ang="0">
                      <a:pos x="0" y="360"/>
                    </a:cxn>
                    <a:cxn ang="0">
                      <a:pos x="180" y="180"/>
                    </a:cxn>
                    <a:cxn ang="0">
                      <a:pos x="360" y="180"/>
                    </a:cxn>
                    <a:cxn ang="0">
                      <a:pos x="540" y="0"/>
                    </a:cxn>
                  </a:cxnLst>
                  <a:rect l="0" t="0" r="r" b="b"/>
                  <a:pathLst>
                    <a:path w="540" h="360">
                      <a:moveTo>
                        <a:pt x="0" y="360"/>
                      </a:moveTo>
                      <a:cubicBezTo>
                        <a:pt x="60" y="285"/>
                        <a:pt x="120" y="210"/>
                        <a:pt x="180" y="180"/>
                      </a:cubicBezTo>
                      <a:cubicBezTo>
                        <a:pt x="240" y="150"/>
                        <a:pt x="300" y="210"/>
                        <a:pt x="360" y="180"/>
                      </a:cubicBezTo>
                      <a:cubicBezTo>
                        <a:pt x="420" y="150"/>
                        <a:pt x="510" y="30"/>
                        <a:pt x="540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6906" name="Freeform 42"/>
                <p:cNvSpPr>
                  <a:spLocks/>
                </p:cNvSpPr>
                <p:nvPr/>
              </p:nvSpPr>
              <p:spPr bwMode="auto">
                <a:xfrm rot="4930082">
                  <a:off x="406" y="6592"/>
                  <a:ext cx="540" cy="540"/>
                </a:xfrm>
                <a:custGeom>
                  <a:avLst/>
                  <a:gdLst/>
                  <a:ahLst/>
                  <a:cxnLst>
                    <a:cxn ang="0">
                      <a:pos x="0" y="360"/>
                    </a:cxn>
                    <a:cxn ang="0">
                      <a:pos x="180" y="180"/>
                    </a:cxn>
                    <a:cxn ang="0">
                      <a:pos x="360" y="180"/>
                    </a:cxn>
                    <a:cxn ang="0">
                      <a:pos x="540" y="0"/>
                    </a:cxn>
                  </a:cxnLst>
                  <a:rect l="0" t="0" r="r" b="b"/>
                  <a:pathLst>
                    <a:path w="540" h="360">
                      <a:moveTo>
                        <a:pt x="0" y="360"/>
                      </a:moveTo>
                      <a:cubicBezTo>
                        <a:pt x="60" y="285"/>
                        <a:pt x="120" y="210"/>
                        <a:pt x="180" y="180"/>
                      </a:cubicBezTo>
                      <a:cubicBezTo>
                        <a:pt x="240" y="150"/>
                        <a:pt x="300" y="210"/>
                        <a:pt x="360" y="180"/>
                      </a:cubicBezTo>
                      <a:cubicBezTo>
                        <a:pt x="420" y="150"/>
                        <a:pt x="510" y="30"/>
                        <a:pt x="540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690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5156" y="5162"/>
                  <a:ext cx="720" cy="9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u="none" strike="noStrike" cap="none" normalizeH="0" baseline="0" dirty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f</a:t>
                  </a:r>
                  <a:endParaRPr kumimoji="0" lang="ru-RU" sz="1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908" name="Freeform 44"/>
                <p:cNvSpPr>
                  <a:spLocks/>
                </p:cNvSpPr>
                <p:nvPr/>
              </p:nvSpPr>
              <p:spPr bwMode="auto">
                <a:xfrm rot="-3016042">
                  <a:off x="5926" y="8802"/>
                  <a:ext cx="540" cy="540"/>
                </a:xfrm>
                <a:custGeom>
                  <a:avLst/>
                  <a:gdLst/>
                  <a:ahLst/>
                  <a:cxnLst>
                    <a:cxn ang="0">
                      <a:pos x="0" y="360"/>
                    </a:cxn>
                    <a:cxn ang="0">
                      <a:pos x="180" y="180"/>
                    </a:cxn>
                    <a:cxn ang="0">
                      <a:pos x="360" y="180"/>
                    </a:cxn>
                    <a:cxn ang="0">
                      <a:pos x="540" y="0"/>
                    </a:cxn>
                  </a:cxnLst>
                  <a:rect l="0" t="0" r="r" b="b"/>
                  <a:pathLst>
                    <a:path w="540" h="360">
                      <a:moveTo>
                        <a:pt x="0" y="360"/>
                      </a:moveTo>
                      <a:cubicBezTo>
                        <a:pt x="60" y="285"/>
                        <a:pt x="120" y="210"/>
                        <a:pt x="180" y="180"/>
                      </a:cubicBezTo>
                      <a:cubicBezTo>
                        <a:pt x="240" y="150"/>
                        <a:pt x="300" y="210"/>
                        <a:pt x="360" y="180"/>
                      </a:cubicBezTo>
                      <a:cubicBezTo>
                        <a:pt x="420" y="150"/>
                        <a:pt x="510" y="30"/>
                        <a:pt x="540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graphicFrame>
          <p:nvGraphicFramePr>
            <p:cNvPr id="36909" name="Object 45"/>
            <p:cNvGraphicFramePr>
              <a:graphicFrameLocks noChangeAspect="1"/>
            </p:cNvGraphicFramePr>
            <p:nvPr/>
          </p:nvGraphicFramePr>
          <p:xfrm>
            <a:off x="3157538" y="3038475"/>
            <a:ext cx="190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00" name="Формула" r:id="rId10" imgW="4572000" imgH="9144000" progId="Equation.3">
                    <p:embed/>
                  </p:oleObj>
                </mc:Choice>
                <mc:Fallback>
                  <p:oleObj name="Формула" r:id="rId10" imgW="4572000" imgH="914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7538" y="3038475"/>
                          <a:ext cx="1905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11" name="Object 47"/>
            <p:cNvGraphicFramePr>
              <a:graphicFrameLocks noChangeAspect="1"/>
            </p:cNvGraphicFramePr>
            <p:nvPr/>
          </p:nvGraphicFramePr>
          <p:xfrm>
            <a:off x="2143108" y="4728656"/>
            <a:ext cx="20002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01" name="Формула" r:id="rId12" imgW="4876800" imgH="9144000" progId="Equation.3">
                    <p:embed/>
                  </p:oleObj>
                </mc:Choice>
                <mc:Fallback>
                  <p:oleObj name="Формула" r:id="rId12" imgW="4876800" imgH="914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108" y="4728656"/>
                          <a:ext cx="200025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13" name="Object 49"/>
            <p:cNvGraphicFramePr>
              <a:graphicFrameLocks noChangeAspect="1"/>
            </p:cNvGraphicFramePr>
            <p:nvPr/>
          </p:nvGraphicFramePr>
          <p:xfrm>
            <a:off x="6715140" y="4647744"/>
            <a:ext cx="804998" cy="486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02" name="Формула" r:id="rId14" imgW="10668000" imgH="6400800" progId="Equation.3">
                    <p:embed/>
                  </p:oleObj>
                </mc:Choice>
                <mc:Fallback>
                  <p:oleObj name="Формула" r:id="rId14" imgW="10668000" imgH="6400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140" y="4647744"/>
                          <a:ext cx="804998" cy="4863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91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7" name="Штриховая стрелка вправо 66"/>
          <p:cNvSpPr/>
          <p:nvPr/>
        </p:nvSpPr>
        <p:spPr>
          <a:xfrm rot="5400000">
            <a:off x="7018751" y="5054215"/>
            <a:ext cx="2571768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"/>
          <p:cNvSpPr txBox="1">
            <a:spLocks noChangeArrowheads="1"/>
          </p:cNvSpPr>
          <p:nvPr/>
        </p:nvSpPr>
        <p:spPr bwMode="auto">
          <a:xfrm>
            <a:off x="7286580" y="3429000"/>
            <a:ext cx="1857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B0F0"/>
                </a:solidFill>
                <a:latin typeface="+mj-lt"/>
              </a:rPr>
              <a:t>“</a:t>
            </a:r>
            <a:r>
              <a:rPr lang="ru-RU" sz="2400" b="1" i="1" dirty="0">
                <a:solidFill>
                  <a:srgbClr val="00B0F0"/>
                </a:solidFill>
                <a:latin typeface="+mj-lt"/>
              </a:rPr>
              <a:t>Урожай</a:t>
            </a:r>
            <a:r>
              <a:rPr lang="en-US" sz="2400" b="1" i="1" dirty="0">
                <a:solidFill>
                  <a:srgbClr val="00B0F0"/>
                </a:solidFill>
                <a:latin typeface="+mj-lt"/>
              </a:rPr>
              <a:t>”</a:t>
            </a:r>
            <a:endParaRPr lang="ru-RU" sz="24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4429124" y="4685074"/>
            <a:ext cx="2000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+mj-lt"/>
              </a:rPr>
              <a:t>- отстаёт !!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2" name="Object 50"/>
          <p:cNvGraphicFramePr>
            <a:graphicFrameLocks noChangeAspect="1"/>
          </p:cNvGraphicFramePr>
          <p:nvPr/>
        </p:nvGraphicFramePr>
        <p:xfrm>
          <a:off x="5222200" y="2571744"/>
          <a:ext cx="3364730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3" name="Формула" r:id="rId16" imgW="35661600" imgH="5181600" progId="Equation.3">
                  <p:embed/>
                </p:oleObj>
              </mc:Choice>
              <mc:Fallback>
                <p:oleObj name="Формула" r:id="rId16" imgW="35661600" imgH="518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200" y="2571744"/>
                        <a:ext cx="3364730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Freeform 41"/>
          <p:cNvSpPr>
            <a:spLocks/>
          </p:cNvSpPr>
          <p:nvPr/>
        </p:nvSpPr>
        <p:spPr bwMode="auto">
          <a:xfrm rot="15839868">
            <a:off x="4371603" y="3803179"/>
            <a:ext cx="342900" cy="34290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180" y="180"/>
              </a:cxn>
              <a:cxn ang="0">
                <a:pos x="360" y="180"/>
              </a:cxn>
              <a:cxn ang="0">
                <a:pos x="540" y="0"/>
              </a:cxn>
            </a:cxnLst>
            <a:rect l="0" t="0" r="r" b="b"/>
            <a:pathLst>
              <a:path w="540" h="360">
                <a:moveTo>
                  <a:pt x="0" y="360"/>
                </a:moveTo>
                <a:cubicBezTo>
                  <a:pt x="60" y="285"/>
                  <a:pt x="120" y="210"/>
                  <a:pt x="180" y="180"/>
                </a:cubicBezTo>
                <a:cubicBezTo>
                  <a:pt x="240" y="150"/>
                  <a:pt x="300" y="210"/>
                  <a:pt x="360" y="180"/>
                </a:cubicBezTo>
                <a:cubicBezTo>
                  <a:pt x="420" y="150"/>
                  <a:pt x="510" y="30"/>
                  <a:pt x="540" y="0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7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0575" y="5571820"/>
            <a:ext cx="609600" cy="457200"/>
          </a:xfrm>
        </p:spPr>
        <p:txBody>
          <a:bodyPr/>
          <a:lstStyle/>
          <a:p>
            <a:pPr>
              <a:defRPr/>
            </a:pPr>
            <a:fld id="{BBDE528B-9A98-43FF-BDAC-591168B6A38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3344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3571868" y="428604"/>
            <a:ext cx="13412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Доска  1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33145"/>
            <a:ext cx="845341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7158" y="285728"/>
            <a:ext cx="1658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Приложение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286125" y="0"/>
            <a:ext cx="292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/>
            <a:r>
              <a:rPr lang="ru-RU" sz="2400" b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en-US" sz="2400" b="1" i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2400" b="1">
              <a:solidFill>
                <a:srgbClr val="DD7E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428625" y="496888"/>
          <a:ext cx="51784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9" name="Формула" r:id="rId4" imgW="3301920" imgH="469800" progId="Equation.3">
                  <p:embed/>
                </p:oleObj>
              </mc:Choice>
              <mc:Fallback>
                <p:oleObj name="Формула" r:id="rId4" imgW="3301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96888"/>
                        <a:ext cx="517842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428625" y="1428750"/>
          <a:ext cx="21812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0" name="Формула" r:id="rId6" imgW="1434960" imgH="469800" progId="Equation.3">
                  <p:embed/>
                </p:oleObj>
              </mc:Choice>
              <mc:Fallback>
                <p:oleObj name="Формула" r:id="rId6" imgW="1434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428750"/>
                        <a:ext cx="21812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3357563" y="1601788"/>
          <a:ext cx="28225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1" name="Формула" r:id="rId8" imgW="1765080" imgH="241200" progId="Equation.3">
                  <p:embed/>
                </p:oleObj>
              </mc:Choice>
              <mc:Fallback>
                <p:oleObj name="Формула" r:id="rId8" imgW="1765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601788"/>
                        <a:ext cx="28225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4"/>
          <p:cNvSpPr>
            <a:spLocks/>
          </p:cNvSpPr>
          <p:nvPr/>
        </p:nvSpPr>
        <p:spPr bwMode="auto">
          <a:xfrm>
            <a:off x="6215063" y="1566863"/>
            <a:ext cx="1928812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… см. рис.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2034242" y="2302891"/>
            <a:ext cx="4740286" cy="4446477"/>
            <a:chOff x="285720" y="2143116"/>
            <a:chExt cx="4740286" cy="4446477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5720" y="2143116"/>
              <a:ext cx="4740286" cy="444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"/>
            <p:cNvSpPr txBox="1">
              <a:spLocks/>
            </p:cNvSpPr>
            <p:nvPr/>
          </p:nvSpPr>
          <p:spPr bwMode="auto">
            <a:xfrm>
              <a:off x="793950" y="2173734"/>
              <a:ext cx="642942" cy="408212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1" u="none" strike="noStrike" kern="1200" cap="none" spc="-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man Old Style" pitchFamily="18" charset="0"/>
                  <a:ea typeface="+mj-ea"/>
                  <a:cs typeface="+mj-cs"/>
                  <a:sym typeface="Symbol"/>
                </a:rPr>
                <a:t></a:t>
              </a:r>
              <a:r>
                <a:rPr kumimoji="0" lang="en-US" sz="2400" u="none" strike="noStrike" kern="1200" cap="none" spc="-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(</a:t>
              </a:r>
              <a:r>
                <a:rPr kumimoji="0" lang="en-US" sz="2400" i="1" u="none" strike="noStrike" kern="1200" cap="none" spc="-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t</a:t>
              </a:r>
              <a:r>
                <a:rPr kumimoji="0" lang="en-US" sz="2400" u="none" strike="noStrike" kern="1200" cap="none" spc="-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)</a:t>
              </a:r>
              <a:endParaRPr kumimoji="0" lang="ru-RU" sz="240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aphicFrame>
          <p:nvGraphicFramePr>
            <p:cNvPr id="30" name="Object 59"/>
            <p:cNvGraphicFramePr>
              <a:graphicFrameLocks noChangeAspect="1"/>
            </p:cNvGraphicFramePr>
            <p:nvPr/>
          </p:nvGraphicFramePr>
          <p:xfrm>
            <a:off x="642910" y="2857496"/>
            <a:ext cx="500066" cy="402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2" name="Формула" r:id="rId11" imgW="7010400" imgH="5486400" progId="Equation.3">
                    <p:embed/>
                  </p:oleObj>
                </mc:Choice>
                <mc:Fallback>
                  <p:oleObj name="Формула" r:id="rId11" imgW="7010400" imgH="548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10" y="2857496"/>
                          <a:ext cx="500066" cy="4027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Rectangle 4"/>
          <p:cNvSpPr>
            <a:spLocks/>
          </p:cNvSpPr>
          <p:nvPr/>
        </p:nvSpPr>
        <p:spPr bwMode="auto">
          <a:xfrm>
            <a:off x="112254" y="0"/>
            <a:ext cx="2279178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…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уже было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357438" y="231129"/>
            <a:ext cx="5005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>
              <a:defRPr/>
            </a:pPr>
            <a:r>
              <a:rPr lang="ru-RU" sz="2400" b="1" dirty="0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Ещё про </a:t>
            </a:r>
            <a:r>
              <a:rPr lang="en-US" sz="2400" b="1" dirty="0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dirty="0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Добротность</a:t>
            </a:r>
            <a:r>
              <a:rPr lang="en-US" sz="2400" b="1" dirty="0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b="1" dirty="0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</p:txBody>
      </p:sp>
      <p:graphicFrame>
        <p:nvGraphicFramePr>
          <p:cNvPr id="358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65931"/>
              </p:ext>
            </p:extLst>
          </p:nvPr>
        </p:nvGraphicFramePr>
        <p:xfrm>
          <a:off x="325608" y="916254"/>
          <a:ext cx="2700167" cy="86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5" r:id="rId4" imgW="1548765" imgH="495300" progId="">
                  <p:embed/>
                </p:oleObj>
              </mc:Choice>
              <mc:Fallback>
                <p:oleObj r:id="rId4" imgW="1548765" imgH="495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08" y="916254"/>
                        <a:ext cx="2700167" cy="8611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215712"/>
              </p:ext>
            </p:extLst>
          </p:nvPr>
        </p:nvGraphicFramePr>
        <p:xfrm>
          <a:off x="4211960" y="2276872"/>
          <a:ext cx="2208759" cy="480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6" r:id="rId6" imgW="1091565" imgH="241300" progId="">
                  <p:embed/>
                </p:oleObj>
              </mc:Choice>
              <mc:Fallback>
                <p:oleObj r:id="rId6" imgW="1091565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276872"/>
                        <a:ext cx="2208759" cy="4806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95536" y="2276872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/>
            <a:r>
              <a:rPr lang="ru-RU" sz="2400" dirty="0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При </a:t>
            </a:r>
            <a:r>
              <a:rPr lang="ru-RU" sz="2400" dirty="0" smtClean="0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условии  </a:t>
            </a:r>
            <a:r>
              <a:rPr lang="ru-RU" sz="2400" i="1" dirty="0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 </a:t>
            </a:r>
            <a:r>
              <a:rPr lang="ru-RU" sz="2400" dirty="0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 </a:t>
            </a:r>
            <a:r>
              <a:rPr lang="ru-RU" sz="2400" i="1" dirty="0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</a:t>
            </a:r>
            <a:r>
              <a:rPr lang="ru-RU" sz="2400" baseline="-25000" dirty="0" smtClean="0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ru-RU" sz="2400" dirty="0" smtClean="0">
                <a:solidFill>
                  <a:srgbClr val="DD7E0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ru-RU" sz="2400" dirty="0">
              <a:solidFill>
                <a:srgbClr val="DD7E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60648"/>
              </p:ext>
            </p:extLst>
          </p:nvPr>
        </p:nvGraphicFramePr>
        <p:xfrm>
          <a:off x="5580112" y="3250996"/>
          <a:ext cx="201771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7" r:id="rId8" imgW="1244600" imgH="482600" progId="">
                  <p:embed/>
                </p:oleObj>
              </mc:Choice>
              <mc:Fallback>
                <p:oleObj r:id="rId8" imgW="12446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250996"/>
                        <a:ext cx="2017712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45"/>
          <p:cNvGrpSpPr>
            <a:grpSpLocks/>
          </p:cNvGrpSpPr>
          <p:nvPr/>
        </p:nvGrpSpPr>
        <p:grpSpPr bwMode="auto">
          <a:xfrm>
            <a:off x="827584" y="3181722"/>
            <a:ext cx="4071938" cy="895350"/>
            <a:chOff x="2714612" y="4572008"/>
            <a:chExt cx="4071966" cy="895350"/>
          </a:xfrm>
        </p:grpSpPr>
        <p:graphicFrame>
          <p:nvGraphicFramePr>
            <p:cNvPr id="41991" name="Object 31"/>
            <p:cNvGraphicFramePr>
              <a:graphicFrameLocks noChangeAspect="1"/>
            </p:cNvGraphicFramePr>
            <p:nvPr/>
          </p:nvGraphicFramePr>
          <p:xfrm>
            <a:off x="2714612" y="4643446"/>
            <a:ext cx="2598318" cy="785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18" r:id="rId10" imgW="1841500" imgH="495300" progId="">
                    <p:embed/>
                  </p:oleObj>
                </mc:Choice>
                <mc:Fallback>
                  <p:oleObj r:id="rId10" imgW="1841500" imgH="4953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12" y="4643446"/>
                          <a:ext cx="2598318" cy="785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8" name="Rectangle 6"/>
            <p:cNvSpPr>
              <a:spLocks noChangeArrowheads="1"/>
            </p:cNvSpPr>
            <p:nvPr/>
          </p:nvSpPr>
          <p:spPr bwMode="auto">
            <a:xfrm>
              <a:off x="5786446" y="4756632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342900"/>
              <a:r>
                <a:rPr lang="ru-RU" sz="24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</a:t>
              </a:r>
              <a:endPara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1993" name="Object 38"/>
            <p:cNvGraphicFramePr>
              <a:graphicFrameLocks noChangeAspect="1"/>
            </p:cNvGraphicFramePr>
            <p:nvPr/>
          </p:nvGraphicFramePr>
          <p:xfrm>
            <a:off x="5352284" y="4572008"/>
            <a:ext cx="466725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19" name="Формула" r:id="rId12" imgW="253890" imgH="482391" progId="Equation.3">
                    <p:embed/>
                  </p:oleObj>
                </mc:Choice>
                <mc:Fallback>
                  <p:oleObj name="Формула" r:id="rId12" imgW="253890" imgH="4823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2284" y="4572008"/>
                          <a:ext cx="466725" cy="895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107504" y="4949587"/>
            <a:ext cx="8972488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200" b="1" i="1" u="dbl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2200" b="1" i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2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)</a:t>
            </a:r>
            <a:r>
              <a:rPr lang="ru-RU" sz="2200" b="1" i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b="1" i="1" dirty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Добротность пропорциональна отношению энергии, запасённой осциллятором, к энергии, теряемой за период при свободных колебаниях</a:t>
            </a:r>
            <a:endParaRPr lang="ru-RU" sz="22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3588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260512"/>
              </p:ext>
            </p:extLst>
          </p:nvPr>
        </p:nvGraphicFramePr>
        <p:xfrm>
          <a:off x="5940152" y="5941260"/>
          <a:ext cx="2911849" cy="85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0" r:id="rId14" imgW="1651000" imgH="482600" progId="">
                  <p:embed/>
                </p:oleObj>
              </mc:Choice>
              <mc:Fallback>
                <p:oleObj r:id="rId14" imgW="16510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941260"/>
                        <a:ext cx="2911849" cy="8573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"/>
          <p:cNvSpPr>
            <a:spLocks/>
          </p:cNvSpPr>
          <p:nvPr/>
        </p:nvSpPr>
        <p:spPr bwMode="auto">
          <a:xfrm>
            <a:off x="3851920" y="6139016"/>
            <a:ext cx="1928813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… и ещё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</p:txBody>
      </p:sp>
      <p:graphicFrame>
        <p:nvGraphicFramePr>
          <p:cNvPr id="4200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044376"/>
              </p:ext>
            </p:extLst>
          </p:nvPr>
        </p:nvGraphicFramePr>
        <p:xfrm>
          <a:off x="3619500" y="1052705"/>
          <a:ext cx="35560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1" name="Формула" r:id="rId16" imgW="1879560" imgH="279360" progId="Equation.3">
                  <p:embed/>
                </p:oleObj>
              </mc:Choice>
              <mc:Fallback>
                <p:oleObj name="Формула" r:id="rId16" imgW="1879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1052705"/>
                        <a:ext cx="35560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Штриховая стрелка вправо 23"/>
          <p:cNvSpPr/>
          <p:nvPr/>
        </p:nvSpPr>
        <p:spPr>
          <a:xfrm rot="5400000">
            <a:off x="6416489" y="4444240"/>
            <a:ext cx="411163" cy="3397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3786188" y="1552768"/>
            <a:ext cx="4429125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(пренебрегая малыми пульсациями –  см. рис.)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26" name="Выгнутая влево стрелка 25"/>
          <p:cNvSpPr/>
          <p:nvPr/>
        </p:nvSpPr>
        <p:spPr>
          <a:xfrm rot="8939017">
            <a:off x="7920038" y="920943"/>
            <a:ext cx="285750" cy="8588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6452208" y="2307187"/>
            <a:ext cx="2627784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(математика)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9522" y="3068960"/>
            <a:ext cx="3507110" cy="1139572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/>
          </p:cNvSpPr>
          <p:nvPr>
            <p:ph type="title"/>
          </p:nvPr>
        </p:nvSpPr>
        <p:spPr bwMode="auto">
          <a:xfrm>
            <a:off x="1342763" y="888986"/>
            <a:ext cx="2971792" cy="53975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ru-RU" sz="2400" dirty="0">
                <a:ln>
                  <a:noFill/>
                </a:ln>
                <a:solidFill>
                  <a:srgbClr val="C00000"/>
                </a:solidFill>
                <a:effectLst/>
              </a:rPr>
              <a:t>Большое</a:t>
            </a:r>
            <a:r>
              <a:rPr lang="ru-RU" sz="2400" dirty="0">
                <a:ln>
                  <a:noFill/>
                </a:ln>
                <a:effectLst/>
              </a:rPr>
              <a:t> </a:t>
            </a:r>
            <a:r>
              <a:rPr lang="ru-RU" sz="2400" dirty="0">
                <a:ln>
                  <a:noFill/>
                </a:ln>
                <a:solidFill>
                  <a:srgbClr val="C00000"/>
                </a:solidFill>
                <a:effectLst/>
              </a:rPr>
              <a:t>затухание: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092003" y="905462"/>
            <a:ext cx="1260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&gt;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14282" y="1651162"/>
            <a:ext cx="271464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Вид решения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7158" y="332656"/>
            <a:ext cx="8224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3.</a:t>
            </a:r>
            <a:r>
              <a:rPr lang="en-US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6</a:t>
            </a: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 Осциллятор с большим затуханием. Релаксация</a:t>
            </a: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857488" y="1365410"/>
          <a:ext cx="5916531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7" name="Формула" r:id="rId4" imgW="73761600" imgH="8839200" progId="Equation.3">
                  <p:embed/>
                </p:oleObj>
              </mc:Choice>
              <mc:Fallback>
                <p:oleObj name="Формула" r:id="rId4" imgW="73761600" imgH="88392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1365410"/>
                        <a:ext cx="5916531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85720" y="2390256"/>
            <a:ext cx="6538914" cy="4143404"/>
            <a:chOff x="285720" y="2390256"/>
            <a:chExt cx="6538914" cy="4143404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5720" y="2390256"/>
              <a:ext cx="6538914" cy="273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857224" y="5462090"/>
              <a:ext cx="18573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a) </a:t>
              </a:r>
              <a:r>
                <a:rPr lang="ru-RU" sz="2800" i="1" dirty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</a:t>
              </a:r>
              <a:r>
                <a:rPr lang="ru-RU" sz="2800" dirty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(0)</a:t>
              </a:r>
              <a:r>
                <a:rPr lang="ru-RU" sz="2800" i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sz="2800" i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= </a:t>
              </a:r>
              <a:r>
                <a:rPr lang="ru-RU" sz="28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endParaRPr lang="en-US" sz="2800" baseline="-25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89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6049690"/>
                </p:ext>
              </p:extLst>
            </p:nvPr>
          </p:nvGraphicFramePr>
          <p:xfrm>
            <a:off x="1287655" y="6033594"/>
            <a:ext cx="1262071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18" name="Формула" r:id="rId7" imgW="16154400" imgH="6400800" progId="Equation.3">
                    <p:embed/>
                  </p:oleObj>
                </mc:Choice>
                <mc:Fallback>
                  <p:oleObj name="Формула" r:id="rId7" imgW="16154400" imgH="6400800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7655" y="6033594"/>
                          <a:ext cx="1262071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572000" y="5462090"/>
              <a:ext cx="18573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ru-RU" sz="2800" i="1" dirty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б</a:t>
              </a: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)</a:t>
              </a:r>
              <a:endParaRPr lang="en-US" sz="2800" baseline="-25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5219296"/>
                </p:ext>
              </p:extLst>
            </p:nvPr>
          </p:nvGraphicFramePr>
          <p:xfrm>
            <a:off x="5076056" y="6033578"/>
            <a:ext cx="1166812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19" name="Формула" r:id="rId9" imgW="14935200" imgH="6400800" progId="Equation.3">
                    <p:embed/>
                  </p:oleObj>
                </mc:Choice>
                <mc:Fallback>
                  <p:oleObj name="Формула" r:id="rId9" imgW="14935200" imgH="6400800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056" y="6033578"/>
                          <a:ext cx="1166812" cy="500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3003586"/>
                </p:ext>
              </p:extLst>
            </p:nvPr>
          </p:nvGraphicFramePr>
          <p:xfrm>
            <a:off x="5076056" y="5533528"/>
            <a:ext cx="1262062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20" name="Формула" r:id="rId11" imgW="16154400" imgH="5791200" progId="Equation.3">
                    <p:embed/>
                  </p:oleObj>
                </mc:Choice>
                <mc:Fallback>
                  <p:oleObj name="Формула" r:id="rId11" imgW="16154400" imgH="5791200" progId="Equation.3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056" y="5533528"/>
                          <a:ext cx="1262062" cy="452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57805" y="1064814"/>
            <a:ext cx="699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lang="en-US" sz="16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ru-RU" sz="16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.1.</a:t>
            </a:r>
          </a:p>
        </p:txBody>
      </p:sp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7000892" y="2469932"/>
          <a:ext cx="1828366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1" name="Формула" r:id="rId13" imgW="26822400" imgH="7315200" progId="Equation.3">
                  <p:embed/>
                </p:oleObj>
              </mc:Choice>
              <mc:Fallback>
                <p:oleObj name="Формула" r:id="rId13" imgW="26822400" imgH="73152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2469932"/>
                        <a:ext cx="1828366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7143768" y="3255750"/>
          <a:ext cx="1465852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2" name="Формула" r:id="rId15" imgW="22250400" imgH="11887200" progId="Equation.3">
                  <p:embed/>
                </p:oleObj>
              </mc:Choice>
              <mc:Fallback>
                <p:oleObj name="Формула" r:id="rId15" imgW="22250400" imgH="118872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3255750"/>
                        <a:ext cx="1465852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7193196" y="4327320"/>
          <a:ext cx="1285885" cy="72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3" name="Формула" r:id="rId17" imgW="21031200" imgH="11887200" progId="Equation.3">
                  <p:embed/>
                </p:oleObj>
              </mc:Choice>
              <mc:Fallback>
                <p:oleObj name="Формула" r:id="rId17" imgW="21031200" imgH="118872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3196" y="4327320"/>
                        <a:ext cx="1285885" cy="7268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/>
          </p:cNvSpPr>
          <p:nvPr/>
        </p:nvSpPr>
        <p:spPr bwMode="auto">
          <a:xfrm>
            <a:off x="323528" y="4776576"/>
            <a:ext cx="338437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Рис.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Constantia" pitchFamily="18" charset="0"/>
              </a:rPr>
              <a:t>Большое затухание  </a:t>
            </a:r>
            <a:endParaRPr lang="ru-RU" sz="20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2" name="Rectangle 4"/>
          <p:cNvSpPr>
            <a:spLocks/>
          </p:cNvSpPr>
          <p:nvPr/>
        </p:nvSpPr>
        <p:spPr bwMode="auto">
          <a:xfrm>
            <a:off x="1623950" y="5169788"/>
            <a:ext cx="3728333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Начальные условия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7158" y="116632"/>
            <a:ext cx="8493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3.</a:t>
            </a:r>
            <a:r>
              <a:rPr lang="en-US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6</a:t>
            </a: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 Осциллятор с большим затуханием. </a:t>
            </a:r>
            <a:r>
              <a:rPr lang="ru-RU" sz="2400" b="1" i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«Релаксация»</a:t>
            </a:r>
            <a:endParaRPr lang="ru-RU" sz="2400" b="1" i="1" dirty="0">
              <a:solidFill>
                <a:srgbClr val="8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5"/>
          <p:cNvSpPr txBox="1">
            <a:spLocks/>
          </p:cNvSpPr>
          <p:nvPr/>
        </p:nvSpPr>
        <p:spPr bwMode="auto">
          <a:xfrm>
            <a:off x="1214414" y="1928802"/>
            <a:ext cx="6000792" cy="500066"/>
          </a:xfrm>
          <a:prstGeom prst="rect">
            <a:avLst/>
          </a:prstGeom>
          <a:noFill/>
          <a:ln w="9525" cap="rnd"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00" normalizeH="0" baseline="0" noProof="0" dirty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Маятник «в масле»:     </a:t>
            </a:r>
            <a:r>
              <a:rPr kumimoji="0" lang="ru-RU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</a:t>
            </a:r>
            <a:r>
              <a:rPr kumimoji="0" lang="ru-RU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&gt; </a:t>
            </a:r>
            <a:r>
              <a:rPr kumimoji="0" lang="ru-RU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</a:t>
            </a:r>
            <a:r>
              <a:rPr kumimoji="0" lang="en-US" sz="2400" b="0" i="0" u="none" strike="noStrike" kern="1200" cap="none" spc="-100" normalizeH="0" baseline="-2500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0</a:t>
            </a:r>
            <a:r>
              <a:rPr kumimoji="0" lang="ru-RU" sz="2400" b="0" i="0" u="none" strike="noStrike" kern="1200" cap="none" spc="-100" normalizeH="0" baseline="-2500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,    </a:t>
            </a:r>
            <a:r>
              <a:rPr kumimoji="0" lang="en-US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r</a:t>
            </a:r>
            <a:r>
              <a:rPr kumimoji="0" lang="en-US" sz="24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= </a:t>
            </a:r>
            <a:r>
              <a:rPr kumimoji="0" lang="ru-RU" sz="24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en-US" sz="24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кг</a:t>
            </a:r>
            <a:r>
              <a:rPr kumimoji="0" lang="en-US" sz="24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/</a:t>
            </a:r>
            <a:r>
              <a:rPr kumimoji="0" lang="en-US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c</a:t>
            </a:r>
            <a:endParaRPr kumimoji="0" lang="ru-RU" sz="2400" b="0" i="0" u="none" strike="noStrike" kern="1200" cap="none" spc="-100" normalizeH="0" baseline="0" noProof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Затухание в масле">
            <a:hlinkClick r:id="" action="ppaction://media"/>
            <a:extLst>
              <a:ext uri="{FF2B5EF4-FFF2-40B4-BE49-F238E27FC236}">
                <a16:creationId xmlns="" xmlns:a16="http://schemas.microsoft.com/office/drawing/2014/main" id="{EF43BFFB-0F07-4210-9490-C61929F4C4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169835"/>
            <a:ext cx="9144000" cy="5139485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6C77067C-48C6-4DCA-86E5-3609C86464BC}"/>
              </a:ext>
            </a:extLst>
          </p:cNvPr>
          <p:cNvSpPr txBox="1">
            <a:spLocks/>
          </p:cNvSpPr>
          <p:nvPr/>
        </p:nvSpPr>
        <p:spPr bwMode="auto">
          <a:xfrm>
            <a:off x="562538" y="596654"/>
            <a:ext cx="8018923" cy="500066"/>
          </a:xfrm>
          <a:prstGeom prst="rect">
            <a:avLst/>
          </a:prstGeom>
          <a:noFill/>
          <a:ln w="9525" cap="rnd"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lvl="0" eaLnBrk="0" hangingPunct="0">
              <a:defRPr/>
            </a:pPr>
            <a:r>
              <a:rPr kumimoji="0" lang="ru-RU" sz="2400" b="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Маятник «в масле»:     </a:t>
            </a:r>
            <a:r>
              <a:rPr kumimoji="0" lang="ru-RU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</a:t>
            </a:r>
            <a:r>
              <a:rPr kumimoji="0" lang="ru-RU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  <a:sym typeface="Symbol"/>
              </a:rPr>
              <a:t></a:t>
            </a:r>
            <a:r>
              <a:rPr kumimoji="0" lang="en-US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 </a:t>
            </a:r>
            <a:r>
              <a:rPr kumimoji="0" lang="ru-RU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</a:t>
            </a:r>
            <a:r>
              <a:rPr kumimoji="0" lang="en-US" sz="2400" b="0" i="0" u="none" strike="noStrike" kern="1200" cap="none" spc="-100" normalizeH="0" baseline="-2500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0</a:t>
            </a:r>
            <a:r>
              <a:rPr kumimoji="0" lang="ru-RU" sz="2400" b="0" i="0" u="none" strike="noStrike" kern="1200" cap="none" spc="-100" normalizeH="0" baseline="-2500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,    </a:t>
            </a:r>
            <a:r>
              <a:rPr kumimoji="0" lang="en-US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r</a:t>
            </a:r>
            <a:r>
              <a:rPr kumimoji="0" lang="en-US" sz="24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= </a:t>
            </a:r>
            <a:r>
              <a:rPr kumimoji="0" lang="ru-RU" sz="24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1</a:t>
            </a:r>
            <a:r>
              <a:rPr kumimoji="0" lang="en-US" sz="24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400" b="0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кг</a:t>
            </a:r>
            <a:r>
              <a:rPr kumimoji="0" lang="en-US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/</a:t>
            </a:r>
            <a:r>
              <a:rPr kumimoji="0" lang="en-US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c </a:t>
            </a:r>
            <a:r>
              <a:rPr kumimoji="0" lang="ru-RU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  </a:t>
            </a:r>
            <a:r>
              <a:rPr kumimoji="0" lang="ru-RU" sz="2400" b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и</a:t>
            </a:r>
            <a:r>
              <a:rPr lang="en-US" sz="2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 </a:t>
            </a:r>
            <a:r>
              <a:rPr lang="ru-RU" sz="2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   </a:t>
            </a:r>
            <a:r>
              <a:rPr lang="ru-RU" sz="2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 </a:t>
            </a:r>
            <a:r>
              <a:rPr lang="en-US" sz="2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 </a:t>
            </a:r>
            <a:r>
              <a:rPr lang="en-US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sym typeface="Symbol" pitchFamily="18" charset="2"/>
              </a:rPr>
              <a:t></a:t>
            </a:r>
            <a:r>
              <a:rPr lang="en-US" sz="2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400" spc="-100" baseline="-25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0</a:t>
            </a:r>
            <a:r>
              <a:rPr lang="ru-RU" sz="2400" spc="-100" baseline="-250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 </a:t>
            </a:r>
            <a:r>
              <a:rPr lang="ru-RU" sz="2400" spc="-100" baseline="-250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   </a:t>
            </a:r>
            <a:r>
              <a:rPr lang="en-US" sz="2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r</a:t>
            </a:r>
            <a:r>
              <a:rPr lang="en-US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 </a:t>
            </a: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=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2</a:t>
            </a:r>
            <a:r>
              <a:rPr lang="en-US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 </a:t>
            </a:r>
            <a:r>
              <a:rPr lang="ru-RU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кг</a:t>
            </a: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/</a:t>
            </a:r>
            <a:r>
              <a:rPr lang="en-US" sz="2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c </a:t>
            </a:r>
            <a:endParaRPr kumimoji="0" lang="ru-RU" sz="24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457201" y="296416"/>
            <a:ext cx="3826768" cy="540296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ru-RU" sz="2800" dirty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</a:rPr>
              <a:t>Большое затухание</a:t>
            </a:r>
            <a:r>
              <a:rPr lang="ru-RU" sz="280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: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97338"/>
            <a:ext cx="85010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57422"/>
            <a:ext cx="4463729" cy="29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162530"/>
              </p:ext>
            </p:extLst>
          </p:nvPr>
        </p:nvGraphicFramePr>
        <p:xfrm>
          <a:off x="6842125" y="1516063"/>
          <a:ext cx="212725" cy="3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Формула" r:id="rId6" imgW="1346040" imgH="228600" progId="Equation.3">
                  <p:embed/>
                </p:oleObj>
              </mc:Choice>
              <mc:Fallback>
                <p:oleObj name="Формула" r:id="rId6" imgW="13460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1516063"/>
                        <a:ext cx="212725" cy="36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4355976" y="317500"/>
            <a:ext cx="1206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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500430" y="3976530"/>
            <a:ext cx="125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&gt; </a:t>
            </a:r>
            <a:r>
              <a:rPr lang="ru-RU" sz="28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51169" y="4095674"/>
            <a:ext cx="849063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i="1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</a:t>
            </a:r>
            <a:endParaRPr lang="en-US" sz="2000" baseline="-25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096073" y="4738737"/>
            <a:ext cx="71438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sym typeface="Symbol"/>
              </a:rPr>
              <a:t>t, c</a:t>
            </a:r>
            <a:endParaRPr lang="en-US" sz="2400" baseline="-250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/>
          </p:cNvSpPr>
          <p:nvPr>
            <p:ph type="title"/>
          </p:nvPr>
        </p:nvSpPr>
        <p:spPr bwMode="auto">
          <a:xfrm>
            <a:off x="1342762" y="214290"/>
            <a:ext cx="5229502" cy="53975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«Осциллятор </a:t>
            </a:r>
            <a:r>
              <a:rPr lang="ru-RU" sz="240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в </a:t>
            </a:r>
            <a:r>
              <a:rPr lang="ru-RU" sz="240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критическом </a:t>
            </a:r>
            <a:r>
              <a:rPr lang="ru-RU" sz="240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режиме»: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740743" y="230766"/>
            <a:ext cx="1260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=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sz="2800" baseline="-25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0" y="1327050"/>
            <a:ext cx="350043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Вид решения другой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57158" y="3500438"/>
            <a:ext cx="29289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a) 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(0)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</a:rPr>
              <a:t>= А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0;</a:t>
            </a:r>
            <a:endParaRPr lang="en-US" sz="28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964985" y="4071926"/>
          <a:ext cx="18097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2" name="Формула" r:id="rId4" imgW="23164800" imgH="6400800" progId="Equation.3">
                  <p:embed/>
                </p:oleObj>
              </mc:Choice>
              <mc:Fallback>
                <p:oleObj name="Формула" r:id="rId4" imgW="23164800" imgH="6400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985" y="4071926"/>
                        <a:ext cx="18097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71472" y="357166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lang="en-US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ru-RU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.2.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86578" y="785794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</a:t>
            </a:r>
            <a:r>
              <a:rPr lang="ru-RU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3553611" y="1214422"/>
          <a:ext cx="2947215" cy="542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3" name="Формула" r:id="rId6" imgW="34747200" imgH="6400800" progId="Equation.3">
                  <p:embed/>
                </p:oleObj>
              </mc:Choice>
              <mc:Fallback>
                <p:oleObj name="Формула" r:id="rId6" imgW="34747200" imgH="64008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3611" y="1214422"/>
                        <a:ext cx="2947215" cy="542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928802"/>
            <a:ext cx="4247885" cy="34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3"/>
          <p:cNvGrpSpPr/>
          <p:nvPr/>
        </p:nvGrpSpPr>
        <p:grpSpPr>
          <a:xfrm>
            <a:off x="1071538" y="4857760"/>
            <a:ext cx="7643866" cy="1758532"/>
            <a:chOff x="1071538" y="4857760"/>
            <a:chExt cx="7643866" cy="1758532"/>
          </a:xfrm>
        </p:grpSpPr>
        <p:grpSp>
          <p:nvGrpSpPr>
            <p:cNvPr id="2" name="Группа 24"/>
            <p:cNvGrpSpPr/>
            <p:nvPr/>
          </p:nvGrpSpPr>
          <p:grpSpPr>
            <a:xfrm>
              <a:off x="1071538" y="5214950"/>
              <a:ext cx="1452563" cy="650263"/>
              <a:chOff x="5673725" y="5088550"/>
              <a:chExt cx="1452563" cy="650263"/>
            </a:xfrm>
          </p:grpSpPr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6294750" y="5088550"/>
                <a:ext cx="428628" cy="502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eaLnBrk="0" hangingPunct="0"/>
                <a:r>
                  <a:rPr lang="en-US" sz="4000" baseline="-25000" dirty="0">
                    <a:solidFill>
                      <a:schemeClr val="bg1"/>
                    </a:solidFill>
                    <a:latin typeface="Times New Roman" pitchFamily="18" charset="0"/>
                    <a:sym typeface="Symbol"/>
                  </a:rPr>
                  <a:t></a:t>
                </a:r>
                <a:endParaRPr lang="en-US" sz="4000" baseline="-250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38922" name="Object 10"/>
              <p:cNvGraphicFramePr>
                <a:graphicFrameLocks noChangeAspect="1"/>
              </p:cNvGraphicFramePr>
              <p:nvPr/>
            </p:nvGraphicFramePr>
            <p:xfrm>
              <a:off x="5673725" y="5286375"/>
              <a:ext cx="1452563" cy="452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504" name="Формула" r:id="rId9" imgW="18592800" imgH="5791200" progId="Equation.3">
                      <p:embed/>
                    </p:oleObj>
                  </mc:Choice>
                  <mc:Fallback>
                    <p:oleObj name="Формула" r:id="rId9" imgW="18592800" imgH="5791200" progId="Equation.3">
                      <p:embed/>
                      <p:pic>
                        <p:nvPicPr>
                          <p:cNvPr id="0" name="Picture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73725" y="5286375"/>
                            <a:ext cx="1452563" cy="4524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6" name="Rectangle 4"/>
            <p:cNvSpPr>
              <a:spLocks/>
            </p:cNvSpPr>
            <p:nvPr/>
          </p:nvSpPr>
          <p:spPr bwMode="auto">
            <a:xfrm>
              <a:off x="5000628" y="5143512"/>
              <a:ext cx="3429024" cy="107157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“</a:t>
              </a:r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баллистические электроприборы</a:t>
              </a:r>
              <a:r>
                <a:rPr lang="en-US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pSp>
          <p:nvGrpSpPr>
            <p:cNvPr id="3" name="Группа 30"/>
            <p:cNvGrpSpPr/>
            <p:nvPr/>
          </p:nvGrpSpPr>
          <p:grpSpPr>
            <a:xfrm>
              <a:off x="4070138" y="4965173"/>
              <a:ext cx="1493756" cy="483271"/>
              <a:chOff x="3619500" y="5668292"/>
              <a:chExt cx="1493756" cy="483271"/>
            </a:xfrm>
          </p:grpSpPr>
          <p:graphicFrame>
            <p:nvGraphicFramePr>
              <p:cNvPr id="29" name="Object 10"/>
              <p:cNvGraphicFramePr>
                <a:graphicFrameLocks noChangeAspect="1"/>
              </p:cNvGraphicFramePr>
              <p:nvPr/>
            </p:nvGraphicFramePr>
            <p:xfrm>
              <a:off x="3619500" y="5699125"/>
              <a:ext cx="785813" cy="452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505" name="Формула" r:id="rId11" imgW="10058400" imgH="5791200" progId="Equation.3">
                      <p:embed/>
                    </p:oleObj>
                  </mc:Choice>
                  <mc:Fallback>
                    <p:oleObj name="Формула" r:id="rId11" imgW="10058400" imgH="5791200" progId="Equation.3">
                      <p:embed/>
                      <p:pic>
                        <p:nvPicPr>
                          <p:cNvPr id="0" name="Picture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9500" y="5699125"/>
                            <a:ext cx="785813" cy="4524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Прямоугольник 29"/>
              <p:cNvSpPr/>
              <p:nvPr/>
            </p:nvSpPr>
            <p:spPr>
              <a:xfrm>
                <a:off x="4327438" y="5668292"/>
                <a:ext cx="7858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1/</a:t>
                </a:r>
                <a:r>
                  <a:rPr lang="ru-RU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</a:t>
                </a:r>
                <a:endPara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3" name="Прямая со стрелкой 32"/>
            <p:cNvCxnSpPr/>
            <p:nvPr/>
          </p:nvCxnSpPr>
          <p:spPr>
            <a:xfrm rot="5400000" flipH="1" flipV="1">
              <a:off x="4333766" y="5071280"/>
              <a:ext cx="427834" cy="79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4"/>
            <p:cNvSpPr>
              <a:spLocks/>
            </p:cNvSpPr>
            <p:nvPr/>
          </p:nvSpPr>
          <p:spPr bwMode="auto">
            <a:xfrm>
              <a:off x="1571604" y="6143644"/>
              <a:ext cx="7143800" cy="47264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i="1" dirty="0">
                  <a:solidFill>
                    <a:schemeClr val="bg1"/>
                  </a:solidFill>
                  <a:latin typeface="Constantia" pitchFamily="18" charset="0"/>
                </a:rPr>
                <a:t>при </a:t>
              </a:r>
              <a:r>
                <a:rPr lang="ru-RU" sz="2400" i="1" dirty="0">
                  <a:solidFill>
                    <a:schemeClr val="bg1"/>
                  </a:solidFill>
                  <a:latin typeface="Constantia" pitchFamily="18" charset="0"/>
                  <a:sym typeface="Symbol"/>
                </a:rPr>
                <a:t> = </a:t>
              </a:r>
              <a:r>
                <a:rPr lang="ru-RU" sz="2400" i="1" baseline="-25000" dirty="0">
                  <a:solidFill>
                    <a:schemeClr val="bg1"/>
                  </a:solidFill>
                  <a:latin typeface="Constantia" pitchFamily="18" charset="0"/>
                  <a:sym typeface="Symbol"/>
                </a:rPr>
                <a:t>0</a:t>
              </a:r>
              <a:r>
                <a:rPr lang="ru-RU" sz="2400" i="1" dirty="0">
                  <a:solidFill>
                    <a:schemeClr val="bg1"/>
                  </a:solidFill>
                  <a:latin typeface="Constantia" pitchFamily="18" charset="0"/>
                  <a:sym typeface="Symbol"/>
                </a:rPr>
                <a:t>  </a:t>
              </a:r>
              <a:r>
                <a:rPr lang="ru-RU" sz="2400" i="1" dirty="0">
                  <a:solidFill>
                    <a:schemeClr val="bg1"/>
                  </a:solidFill>
                  <a:latin typeface="Constantia" pitchFamily="18" charset="0"/>
                </a:rPr>
                <a:t>минимальное «время установления» </a:t>
              </a:r>
              <a:endParaRPr lang="ru-RU" sz="2400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/>
          </p:cNvSpPr>
          <p:nvPr/>
        </p:nvSpPr>
        <p:spPr bwMode="auto">
          <a:xfrm>
            <a:off x="928662" y="1357298"/>
            <a:ext cx="6643734" cy="41434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457200" indent="-457200" eaLnBrk="0" hangingPunct="0">
              <a:buAutoNum type="arabicParenR"/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Число мод = …</a:t>
            </a:r>
          </a:p>
          <a:p>
            <a:pPr marL="457200" indent="-457200" eaLnBrk="0" hangingPunct="0">
              <a:defRPr/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2) Разная добротность мод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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спектры …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3) Энергетическая независимость мод … … искажения «гармоничности мод» … появление «гармоник»</a:t>
            </a:r>
          </a:p>
          <a:p>
            <a:pPr eaLnBrk="0" hangingPunct="0">
              <a:defRPr/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4) Большое затухание – «моды исчезают» …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7159" y="214290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3.</a:t>
            </a:r>
            <a:r>
              <a:rPr lang="en-US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7</a:t>
            </a:r>
            <a:r>
              <a:rPr lang="ru-RU" sz="2400" b="1" i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 Особенности затухающих колебаний в системе связанных осцилляторов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357209" y="571480"/>
            <a:ext cx="6643683" cy="78581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§ 1.</a:t>
            </a:r>
            <a:r>
              <a:rPr lang="ru-RU" sz="2400" b="1" i="1" dirty="0">
                <a:solidFill>
                  <a:srgbClr val="0000FF"/>
                </a:solidFill>
              </a:rPr>
              <a:t> Вынужденные  механические  колебания  при гармоническом  внешнем  воздействии</a:t>
            </a:r>
            <a:endParaRPr lang="ru-RU" sz="280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282" y="71414"/>
            <a:ext cx="71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Глава 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II</a:t>
            </a:r>
            <a:r>
              <a:rPr lang="ru-RU" sz="3200" b="1" i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. Вынужденные колебания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42910" y="1357298"/>
            <a:ext cx="63148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1.1. 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Дифференциальное  уравнение  для  вынужденных  колебаний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-71470" y="1714488"/>
            <a:ext cx="5097476" cy="4875105"/>
            <a:chOff x="-71470" y="1714488"/>
            <a:chExt cx="5097476" cy="4875105"/>
          </a:xfrm>
        </p:grpSpPr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2143116"/>
              <a:ext cx="4740286" cy="444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2"/>
            <p:cNvSpPr txBox="1">
              <a:spLocks/>
            </p:cNvSpPr>
            <p:nvPr/>
          </p:nvSpPr>
          <p:spPr bwMode="auto">
            <a:xfrm>
              <a:off x="793950" y="2173734"/>
              <a:ext cx="642942" cy="408212"/>
            </a:xfrm>
            <a:prstGeom prst="rect">
              <a:avLst/>
            </a:prstGeom>
            <a:solidFill>
              <a:srgbClr val="FFFFFF"/>
            </a:solidFill>
            <a:ln w="9525" cap="rnd">
              <a:noFill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1" u="none" strike="noStrike" kern="1200" cap="none" spc="-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man Old Style" pitchFamily="18" charset="0"/>
                  <a:ea typeface="+mj-ea"/>
                  <a:cs typeface="+mj-cs"/>
                  <a:sym typeface="Symbol"/>
                </a:rPr>
                <a:t></a:t>
              </a:r>
              <a:r>
                <a:rPr kumimoji="0" lang="en-US" sz="2400" u="none" strike="noStrike" kern="1200" cap="none" spc="-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(</a:t>
              </a:r>
              <a:r>
                <a:rPr kumimoji="0" lang="en-US" sz="2400" i="1" u="none" strike="noStrike" kern="1200" cap="none" spc="-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t</a:t>
              </a:r>
              <a:r>
                <a:rPr kumimoji="0" lang="en-US" sz="2400" u="none" strike="noStrike" kern="1200" cap="none" spc="-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  <a:sym typeface="Symbol"/>
                </a:rPr>
                <a:t>)</a:t>
              </a:r>
              <a:endParaRPr kumimoji="0" lang="ru-RU" sz="240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aphicFrame>
          <p:nvGraphicFramePr>
            <p:cNvPr id="33851" name="Object 59"/>
            <p:cNvGraphicFramePr>
              <a:graphicFrameLocks noChangeAspect="1"/>
            </p:cNvGraphicFramePr>
            <p:nvPr/>
          </p:nvGraphicFramePr>
          <p:xfrm>
            <a:off x="642910" y="2857496"/>
            <a:ext cx="500066" cy="402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4" name="Формула" r:id="rId5" imgW="7010400" imgH="5486400" progId="Equation.3">
                    <p:embed/>
                  </p:oleObj>
                </mc:Choice>
                <mc:Fallback>
                  <p:oleObj name="Формула" r:id="rId5" imgW="7010400" imgH="5486400" progId="Equation.3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10" y="2857496"/>
                          <a:ext cx="500066" cy="40272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2"/>
            <p:cNvSpPr txBox="1">
              <a:spLocks/>
            </p:cNvSpPr>
            <p:nvPr/>
          </p:nvSpPr>
          <p:spPr bwMode="auto">
            <a:xfrm>
              <a:off x="-71470" y="1714488"/>
              <a:ext cx="2267206" cy="428628"/>
            </a:xfrm>
            <a:prstGeom prst="rect">
              <a:avLst/>
            </a:prstGeom>
            <a:noFill/>
            <a:ln w="9525" cap="rnd">
              <a:noFill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rmAutofit fontScale="850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-10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ookman Old Style" pitchFamily="18" charset="0"/>
                  <a:ea typeface="+mj-ea"/>
                  <a:cs typeface="+mj-cs"/>
                </a:rPr>
                <a:t>Rem </a:t>
              </a:r>
              <a:r>
                <a:rPr kumimoji="0" lang="ru-RU" sz="2400" b="1" i="1" u="none" strike="noStrike" kern="1200" cap="none" spc="-10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ookman Old Style" pitchFamily="18" charset="0"/>
                  <a:ea typeface="+mj-ea"/>
                  <a:cs typeface="+mj-cs"/>
                </a:rPr>
                <a:t> (ещё раз) </a:t>
              </a:r>
              <a:r>
                <a:rPr lang="en-US" sz="2400" b="1" spc="-100" dirty="0" smtClean="0">
                  <a:solidFill>
                    <a:srgbClr val="00B0F0"/>
                  </a:solidFill>
                  <a:latin typeface="Bookman Old Style" pitchFamily="18" charset="0"/>
                  <a:ea typeface="+mj-ea"/>
                  <a:cs typeface="+mj-cs"/>
                </a:rPr>
                <a:t>:</a:t>
              </a:r>
              <a:endParaRPr kumimoji="0" lang="ru-RU" sz="2400" b="1" u="none" strike="noStrike" kern="1200" cap="none" spc="-1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214810" y="2285992"/>
            <a:ext cx="4967288" cy="4357718"/>
            <a:chOff x="4214810" y="2285992"/>
            <a:chExt cx="4967288" cy="4357718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5429256" y="6157956"/>
              <a:ext cx="25717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C00000"/>
                  </a:solidFill>
                </a:rPr>
                <a:t>Убыль надо восполнять </a:t>
              </a:r>
            </a:p>
          </p:txBody>
        </p:sp>
        <p:sp>
          <p:nvSpPr>
            <p:cNvPr id="68" name="Rectangle 2"/>
            <p:cNvSpPr txBox="1">
              <a:spLocks/>
            </p:cNvSpPr>
            <p:nvPr/>
          </p:nvSpPr>
          <p:spPr bwMode="auto">
            <a:xfrm>
              <a:off x="4929190" y="3671894"/>
              <a:ext cx="4000496" cy="785818"/>
            </a:xfrm>
            <a:prstGeom prst="rect">
              <a:avLst/>
            </a:prstGeom>
            <a:noFill/>
            <a:ln w="9525" cap="rnd">
              <a:noFill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1" u="none" strike="noStrike" kern="1200" cap="none" spc="-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man Old Style" pitchFamily="18" charset="0"/>
                  <a:ea typeface="+mj-ea"/>
                  <a:cs typeface="+mj-cs"/>
                </a:rPr>
                <a:t>Энергия осциллятора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1" u="none" strike="noStrike" kern="1200" cap="none" spc="-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man Old Style" pitchFamily="18" charset="0"/>
                  <a:ea typeface="+mj-ea"/>
                  <a:cs typeface="+mj-cs"/>
                </a:rPr>
                <a:t>с затуханием</a:t>
              </a:r>
            </a:p>
          </p:txBody>
        </p:sp>
        <p:graphicFrame>
          <p:nvGraphicFramePr>
            <p:cNvPr id="7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0745293"/>
                </p:ext>
              </p:extLst>
            </p:nvPr>
          </p:nvGraphicFramePr>
          <p:xfrm>
            <a:off x="5786446" y="5693368"/>
            <a:ext cx="2143140" cy="46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5" name="Equation" r:id="rId7" imgW="29565600" imgH="6400800" progId="Equation.3">
                    <p:embed/>
                  </p:oleObj>
                </mc:Choice>
                <mc:Fallback>
                  <p:oleObj name="Equation" r:id="rId7" imgW="29565600" imgH="6400800" progId="Equation.3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6446" y="5693368"/>
                          <a:ext cx="2143140" cy="464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8"/>
            <p:cNvSpPr>
              <a:spLocks/>
            </p:cNvSpPr>
            <p:nvPr/>
          </p:nvSpPr>
          <p:spPr bwMode="auto">
            <a:xfrm>
              <a:off x="7413204" y="5857914"/>
              <a:ext cx="1214446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6000" b="1" i="1" dirty="0">
                  <a:solidFill>
                    <a:srgbClr val="0070C0"/>
                  </a:solidFill>
                  <a:latin typeface="Constantia" pitchFamily="18" charset="0"/>
                </a:rPr>
                <a:t>!</a:t>
              </a:r>
            </a:p>
          </p:txBody>
        </p:sp>
        <p:sp>
          <p:nvSpPr>
            <p:cNvPr id="11" name="Штриховая стрелка вправо 10"/>
            <p:cNvSpPr/>
            <p:nvPr/>
          </p:nvSpPr>
          <p:spPr>
            <a:xfrm rot="10800000">
              <a:off x="5072066" y="4386274"/>
              <a:ext cx="982273" cy="60722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Rectangle 2"/>
            <p:cNvSpPr txBox="1">
              <a:spLocks/>
            </p:cNvSpPr>
            <p:nvPr/>
          </p:nvSpPr>
          <p:spPr bwMode="auto">
            <a:xfrm>
              <a:off x="5643570" y="2285992"/>
              <a:ext cx="3000396" cy="1285884"/>
            </a:xfrm>
            <a:prstGeom prst="rect">
              <a:avLst/>
            </a:prstGeom>
            <a:noFill/>
            <a:ln w="9525" cap="rnd">
              <a:noFill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i="1" spc="-100" dirty="0">
                  <a:solidFill>
                    <a:srgbClr val="00B0F0"/>
                  </a:solidFill>
                  <a:latin typeface="Bookman Old Style" pitchFamily="18" charset="0"/>
                  <a:ea typeface="+mj-ea"/>
                  <a:cs typeface="+mj-cs"/>
                </a:rPr>
                <a:t>Свободные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b="1" i="1" spc="-100" dirty="0">
                <a:solidFill>
                  <a:srgbClr val="00B0F0"/>
                </a:solidFill>
                <a:latin typeface="Bookman Old Style" pitchFamily="18" charset="0"/>
                <a:ea typeface="+mj-ea"/>
                <a:cs typeface="+mj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1" u="none" strike="noStrike" kern="1200" cap="none" spc="-10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ookman Old Style" pitchFamily="18" charset="0"/>
                  <a:ea typeface="+mj-ea"/>
                  <a:cs typeface="+mj-cs"/>
                </a:rPr>
                <a:t>Затухающие</a:t>
              </a: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rot="5400000">
              <a:off x="6930248" y="3000372"/>
              <a:ext cx="427834" cy="794"/>
            </a:xfrm>
            <a:prstGeom prst="straightConnector1">
              <a:avLst/>
            </a:prstGeom>
            <a:ln w="317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Штриховая стрелка вправо 17"/>
            <p:cNvSpPr/>
            <p:nvPr/>
          </p:nvSpPr>
          <p:spPr>
            <a:xfrm rot="10800000">
              <a:off x="5072067" y="2571744"/>
              <a:ext cx="982273" cy="60722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Rectangle 4"/>
            <p:cNvSpPr>
              <a:spLocks/>
            </p:cNvSpPr>
            <p:nvPr/>
          </p:nvSpPr>
          <p:spPr bwMode="auto">
            <a:xfrm>
              <a:off x="4214810" y="4957778"/>
              <a:ext cx="4967288" cy="75723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/>
              <a:r>
                <a:rPr lang="ru-RU" sz="1400" b="1" i="1" dirty="0">
                  <a:solidFill>
                    <a:srgbClr val="0000FF"/>
                  </a:solidFill>
                  <a:latin typeface="Bookman Old Style" pitchFamily="18" charset="0"/>
                </a:rPr>
                <a:t>1 - потециальная энергия</a:t>
              </a:r>
              <a:br>
                <a:rPr lang="ru-RU" sz="1400" b="1" i="1" dirty="0">
                  <a:solidFill>
                    <a:srgbClr val="0000FF"/>
                  </a:solidFill>
                  <a:latin typeface="Bookman Old Style" pitchFamily="18" charset="0"/>
                </a:rPr>
              </a:br>
              <a:r>
                <a:rPr lang="ru-RU" sz="1400" b="1" i="1" dirty="0">
                  <a:solidFill>
                    <a:srgbClr val="0000FF"/>
                  </a:solidFill>
                  <a:latin typeface="Bookman Old Style" pitchFamily="18" charset="0"/>
                </a:rPr>
                <a:t>2 - кинетическая энергия</a:t>
              </a:r>
              <a:br>
                <a:rPr lang="ru-RU" sz="1400" b="1" i="1" dirty="0">
                  <a:solidFill>
                    <a:srgbClr val="0000FF"/>
                  </a:solidFill>
                  <a:latin typeface="Bookman Old Style" pitchFamily="18" charset="0"/>
                </a:rPr>
              </a:br>
              <a:r>
                <a:rPr lang="ru-RU" sz="1400" b="1" i="1" dirty="0">
                  <a:solidFill>
                    <a:srgbClr val="0000FF"/>
                  </a:solidFill>
                  <a:latin typeface="Bookman Old Style" pitchFamily="18" charset="0"/>
                </a:rPr>
                <a:t>3 - Полная энергия осциллятора с затуханием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4134</TotalTime>
  <Words>521</Words>
  <Application>Microsoft Office PowerPoint</Application>
  <PresentationFormat>Экран (4:3)</PresentationFormat>
  <Paragraphs>116</Paragraphs>
  <Slides>13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Bookman Old Style</vt:lpstr>
      <vt:lpstr>Calibri</vt:lpstr>
      <vt:lpstr>Constantia</vt:lpstr>
      <vt:lpstr>Lucida Calligraphy</vt:lpstr>
      <vt:lpstr>Monotype Corsiva</vt:lpstr>
      <vt:lpstr>Symbol</vt:lpstr>
      <vt:lpstr>Times New Roman</vt:lpstr>
      <vt:lpstr>Wingdings</vt:lpstr>
      <vt:lpstr>Wingdings 2</vt:lpstr>
      <vt:lpstr>Бумажная</vt:lpstr>
      <vt:lpstr>Точечный рисунок</vt:lpstr>
      <vt:lpstr>Формула</vt:lpstr>
      <vt:lpstr>Equation</vt:lpstr>
      <vt:lpstr>Лекция 4. Вынужденные колебания</vt:lpstr>
      <vt:lpstr>Презентация PowerPoint</vt:lpstr>
      <vt:lpstr>Презентация PowerPoint</vt:lpstr>
      <vt:lpstr>Большое затухание: </vt:lpstr>
      <vt:lpstr>Презентация PowerPoint</vt:lpstr>
      <vt:lpstr>Большое затухание:</vt:lpstr>
      <vt:lpstr>«Осциллятор в критическом режиме»: </vt:lpstr>
      <vt:lpstr>Презентация PowerPoint</vt:lpstr>
      <vt:lpstr>§ 1. Вынужденные  механические  колебания  при гармоническом  внешнем  воздействии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268</cp:revision>
  <dcterms:created xsi:type="dcterms:W3CDTF">2010-10-03T06:36:32Z</dcterms:created>
  <dcterms:modified xsi:type="dcterms:W3CDTF">2023-09-22T06:27:35Z</dcterms:modified>
</cp:coreProperties>
</file>