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316" r:id="rId2"/>
    <p:sldId id="369" r:id="rId3"/>
    <p:sldId id="370" r:id="rId4"/>
    <p:sldId id="371" r:id="rId5"/>
    <p:sldId id="372" r:id="rId6"/>
    <p:sldId id="374" r:id="rId7"/>
    <p:sldId id="373" r:id="rId8"/>
    <p:sldId id="377" r:id="rId9"/>
    <p:sldId id="375" r:id="rId10"/>
    <p:sldId id="376" r:id="rId11"/>
    <p:sldId id="364" r:id="rId12"/>
    <p:sldId id="365" r:id="rId13"/>
    <p:sldId id="366" r:id="rId14"/>
    <p:sldId id="367" r:id="rId15"/>
    <p:sldId id="363" r:id="rId16"/>
    <p:sldId id="368" r:id="rId17"/>
    <p:sldId id="378" r:id="rId18"/>
    <p:sldId id="350" r:id="rId19"/>
    <p:sldId id="338" r:id="rId20"/>
    <p:sldId id="334" r:id="rId21"/>
    <p:sldId id="339" r:id="rId22"/>
    <p:sldId id="340" r:id="rId23"/>
    <p:sldId id="341" r:id="rId24"/>
    <p:sldId id="342" r:id="rId25"/>
    <p:sldId id="343" r:id="rId26"/>
    <p:sldId id="379" r:id="rId27"/>
    <p:sldId id="380" r:id="rId28"/>
    <p:sldId id="357" r:id="rId29"/>
    <p:sldId id="358" r:id="rId30"/>
    <p:sldId id="359" r:id="rId31"/>
    <p:sldId id="360" r:id="rId32"/>
    <p:sldId id="361" r:id="rId33"/>
    <p:sldId id="362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63" autoAdjust="0"/>
    <p:restoredTop sz="97552" autoAdjust="0"/>
  </p:normalViewPr>
  <p:slideViewPr>
    <p:cSldViewPr>
      <p:cViewPr varScale="1">
        <p:scale>
          <a:sx n="70" d="100"/>
          <a:sy n="70" d="100"/>
        </p:scale>
        <p:origin x="145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image" Target="../media/image50.wmf"/><Relationship Id="rId7" Type="http://schemas.openxmlformats.org/officeDocument/2006/relationships/image" Target="../media/image54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6" Type="http://schemas.openxmlformats.org/officeDocument/2006/relationships/image" Target="../media/image53.wmf"/><Relationship Id="rId11" Type="http://schemas.openxmlformats.org/officeDocument/2006/relationships/image" Target="../media/image58.wmf"/><Relationship Id="rId5" Type="http://schemas.openxmlformats.org/officeDocument/2006/relationships/image" Target="../media/image52.wmf"/><Relationship Id="rId10" Type="http://schemas.openxmlformats.org/officeDocument/2006/relationships/image" Target="../media/image57.wmf"/><Relationship Id="rId4" Type="http://schemas.openxmlformats.org/officeDocument/2006/relationships/image" Target="../media/image51.wmf"/><Relationship Id="rId9" Type="http://schemas.openxmlformats.org/officeDocument/2006/relationships/image" Target="../media/image56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image" Target="../media/image60.wmf"/><Relationship Id="rId7" Type="http://schemas.openxmlformats.org/officeDocument/2006/relationships/image" Target="../media/image64.wmf"/><Relationship Id="rId12" Type="http://schemas.openxmlformats.org/officeDocument/2006/relationships/image" Target="../media/image69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3.wmf"/><Relationship Id="rId11" Type="http://schemas.openxmlformats.org/officeDocument/2006/relationships/image" Target="../media/image68.wmf"/><Relationship Id="rId5" Type="http://schemas.openxmlformats.org/officeDocument/2006/relationships/image" Target="../media/image62.wmf"/><Relationship Id="rId10" Type="http://schemas.openxmlformats.org/officeDocument/2006/relationships/image" Target="../media/image67.wmf"/><Relationship Id="rId4" Type="http://schemas.openxmlformats.org/officeDocument/2006/relationships/image" Target="../media/image61.wmf"/><Relationship Id="rId9" Type="http://schemas.openxmlformats.org/officeDocument/2006/relationships/image" Target="../media/image6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image" Target="../media/image82.wmf"/><Relationship Id="rId7" Type="http://schemas.openxmlformats.org/officeDocument/2006/relationships/image" Target="../media/image86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6" Type="http://schemas.openxmlformats.org/officeDocument/2006/relationships/image" Target="../media/image85.wmf"/><Relationship Id="rId5" Type="http://schemas.openxmlformats.org/officeDocument/2006/relationships/image" Target="../media/image84.wmf"/><Relationship Id="rId4" Type="http://schemas.openxmlformats.org/officeDocument/2006/relationships/image" Target="../media/image83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3" Type="http://schemas.openxmlformats.org/officeDocument/2006/relationships/image" Target="../media/image93.wmf"/><Relationship Id="rId7" Type="http://schemas.openxmlformats.org/officeDocument/2006/relationships/image" Target="../media/image97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Relationship Id="rId6" Type="http://schemas.openxmlformats.org/officeDocument/2006/relationships/image" Target="../media/image96.wmf"/><Relationship Id="rId5" Type="http://schemas.openxmlformats.org/officeDocument/2006/relationships/image" Target="../media/image95.wmf"/><Relationship Id="rId4" Type="http://schemas.openxmlformats.org/officeDocument/2006/relationships/image" Target="../media/image94.wmf"/><Relationship Id="rId9" Type="http://schemas.openxmlformats.org/officeDocument/2006/relationships/image" Target="../media/image99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7" Type="http://schemas.openxmlformats.org/officeDocument/2006/relationships/image" Target="../media/image107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Relationship Id="rId6" Type="http://schemas.openxmlformats.org/officeDocument/2006/relationships/image" Target="../media/image106.wmf"/><Relationship Id="rId5" Type="http://schemas.openxmlformats.org/officeDocument/2006/relationships/image" Target="../media/image105.wmf"/><Relationship Id="rId4" Type="http://schemas.openxmlformats.org/officeDocument/2006/relationships/image" Target="../media/image10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4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1.wmf"/><Relationship Id="rId7" Type="http://schemas.openxmlformats.org/officeDocument/2006/relationships/image" Target="../media/image34.wmf"/><Relationship Id="rId2" Type="http://schemas.openxmlformats.org/officeDocument/2006/relationships/image" Target="../media/image30.wmf"/><Relationship Id="rId1" Type="http://schemas.openxmlformats.org/officeDocument/2006/relationships/image" Target="../media/image18.wmf"/><Relationship Id="rId6" Type="http://schemas.openxmlformats.org/officeDocument/2006/relationships/image" Target="../media/image19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Relationship Id="rId9" Type="http://schemas.openxmlformats.org/officeDocument/2006/relationships/image" Target="../media/image3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6" Type="http://schemas.openxmlformats.org/officeDocument/2006/relationships/image" Target="../media/image43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fld id="{9439AC75-63D4-4D1D-B31F-D9D646985849}" type="datetimeFigureOut">
              <a:rPr lang="ru-RU"/>
              <a:pPr>
                <a:defRPr/>
              </a:pPr>
              <a:t>22.09.2023</a:t>
            </a:fld>
            <a:endParaRPr lang="ru-RU" dirty="0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fld id="{749080D5-27C5-4E78-9F1F-A7EB4C0309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73558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93724-16E6-4A05-B692-955000221DEA}" type="datetime1">
              <a:rPr lang="ru-RU"/>
              <a:pPr>
                <a:defRPr/>
              </a:pPr>
              <a:t>22.09.2023</a:t>
            </a:fld>
            <a:endParaRPr lang="ru-RU" dirty="0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C6DD0-F98F-4403-B870-F7005C6F47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77B5C-FB5C-4A18-B568-807A159056B6}" type="datetime1">
              <a:rPr lang="ru-RU"/>
              <a:pPr>
                <a:defRPr/>
              </a:pPr>
              <a:t>22.09.2023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59E25-2FA7-4932-B50C-01341CBFD52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1E8CF-3B9F-4E5A-B85D-30977B35D433}" type="datetime1">
              <a:rPr lang="ru-RU"/>
              <a:pPr>
                <a:defRPr/>
              </a:pPr>
              <a:t>22.09.2023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20901-9014-4ABB-BCEF-90DE0DDB96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678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678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BEB0A-7C85-4859-A785-D9D6A458696D}" type="datetime1">
              <a:rPr lang="ru-RU"/>
              <a:pPr>
                <a:defRPr/>
              </a:pPr>
              <a:t>22.09.2023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FEB7-8AE4-42E8-BCAC-3738C88DE48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678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4038600" cy="2262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862388"/>
            <a:ext cx="4038600" cy="2263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1A005-CCE2-4F06-915F-A169B0EB401A}" type="datetime1">
              <a:rPr lang="ru-RU"/>
              <a:pPr>
                <a:defRPr/>
              </a:pPr>
              <a:t>22.09.2023</a:t>
            </a:fld>
            <a:endParaRPr lang="ru-RU" dirty="0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680FE-CA13-4C32-A43F-61ABED0D94A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152400"/>
            <a:ext cx="8229600" cy="59737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5791200" y="6203950"/>
            <a:ext cx="2590800" cy="3841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25B9655-7C4C-43C4-802C-CC06053B7CA5}" type="datetime1">
              <a:rPr lang="ru-RU"/>
              <a:pPr>
                <a:defRPr/>
              </a:pPr>
              <a:t>22.09.2023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133600" y="6203950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10575" y="6181725"/>
            <a:ext cx="609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E8DD72-340D-4047-8BFC-40570200F7B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37893-EA67-499C-8086-8D03B51A04CB}" type="datetime1">
              <a:rPr lang="ru-RU"/>
              <a:pPr>
                <a:defRPr/>
              </a:pPr>
              <a:t>22.09.2023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B9C8C-3B46-4353-BD17-72B84BC43B6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63ADA-DA72-4A38-997D-06B32CA55BB9}" type="datetime1">
              <a:rPr lang="ru-RU"/>
              <a:pPr>
                <a:defRPr/>
              </a:pPr>
              <a:t>22.09.2023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AF4F5-DA75-4C38-99A1-9F44E53479C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22A95-0EBE-4453-B0F0-AEBAB8F0885D}" type="datetime1">
              <a:rPr lang="ru-RU"/>
              <a:pPr>
                <a:defRPr/>
              </a:pPr>
              <a:t>22.09.2023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32266-D6E0-493E-8963-19F96139CE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99390-7617-427F-B731-378323885C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1613F-68FE-44CE-B060-2EF3B6EA6F11}" type="datetime1">
              <a:rPr lang="ru-RU"/>
              <a:pPr>
                <a:defRPr/>
              </a:pPr>
              <a:t>22.09.2023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ACADA-5864-436F-BACA-CA9949EF2EE9}" type="datetime1">
              <a:rPr lang="ru-RU"/>
              <a:pPr>
                <a:defRPr/>
              </a:pPr>
              <a:t>22.09.2023</a:t>
            </a:fld>
            <a:endParaRPr lang="ru-RU" dirty="0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53449-6A7C-4F0E-BFA0-43CBB9A284B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B61E7-9FD4-414B-A760-FEAB87D51ACD}" type="datetime1">
              <a:rPr lang="ru-RU"/>
              <a:pPr>
                <a:defRPr/>
              </a:pPr>
              <a:t>22.09.2023</a:t>
            </a:fld>
            <a:endParaRPr lang="ru-RU" dirty="0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04808-BB83-45C5-836D-D746938FE3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F1561-D5C1-4378-8C07-37ADA1E9621F}" type="datetime1">
              <a:rPr lang="ru-RU"/>
              <a:pPr>
                <a:defRPr/>
              </a:pPr>
              <a:t>22.09.2023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8EC03-EF8D-4374-BB6B-2DDC782F6A6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6E972-9EB5-489C-9120-CF5057CCCD72}" type="datetime1">
              <a:rPr lang="ru-RU"/>
              <a:pPr>
                <a:defRPr/>
              </a:pPr>
              <a:t>22.09.2023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E3A50-8572-42C2-AD0A-00B3DFDA4F7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FD82783D-2C90-4B6B-A21E-F5887784152F}" type="datetime1">
              <a:rPr lang="ru-RU"/>
              <a:pPr>
                <a:defRPr/>
              </a:pPr>
              <a:t>22.09.2023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19475D80-6FBA-4ABC-8A87-5F75A08F52A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12" r:id="rId2"/>
    <p:sldLayoutId id="2147483724" r:id="rId3"/>
    <p:sldLayoutId id="2147483713" r:id="rId4"/>
    <p:sldLayoutId id="2147483725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33.wmf"/><Relationship Id="rId18" Type="http://schemas.openxmlformats.org/officeDocument/2006/relationships/oleObject" Target="../embeddings/oleObject30.bin"/><Relationship Id="rId3" Type="http://schemas.openxmlformats.org/officeDocument/2006/relationships/image" Target="../media/image2.jpeg"/><Relationship Id="rId21" Type="http://schemas.openxmlformats.org/officeDocument/2006/relationships/image" Target="../media/image36.wmf"/><Relationship Id="rId7" Type="http://schemas.openxmlformats.org/officeDocument/2006/relationships/image" Target="../media/image30.wmf"/><Relationship Id="rId12" Type="http://schemas.openxmlformats.org/officeDocument/2006/relationships/oleObject" Target="../embeddings/oleObject27.bin"/><Relationship Id="rId17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9.bin"/><Relationship Id="rId20" Type="http://schemas.openxmlformats.org/officeDocument/2006/relationships/oleObject" Target="../embeddings/oleObject31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32.wmf"/><Relationship Id="rId5" Type="http://schemas.openxmlformats.org/officeDocument/2006/relationships/image" Target="../media/image18.wmf"/><Relationship Id="rId15" Type="http://schemas.openxmlformats.org/officeDocument/2006/relationships/image" Target="../media/image19.wmf"/><Relationship Id="rId10" Type="http://schemas.openxmlformats.org/officeDocument/2006/relationships/oleObject" Target="../embeddings/oleObject26.bin"/><Relationship Id="rId19" Type="http://schemas.openxmlformats.org/officeDocument/2006/relationships/image" Target="../media/image35.wmf"/><Relationship Id="rId4" Type="http://schemas.openxmlformats.org/officeDocument/2006/relationships/oleObject" Target="../embeddings/oleObject23.bin"/><Relationship Id="rId9" Type="http://schemas.openxmlformats.org/officeDocument/2006/relationships/image" Target="../media/image31.wmf"/><Relationship Id="rId14" Type="http://schemas.openxmlformats.org/officeDocument/2006/relationships/oleObject" Target="../embeddings/oleObject28.bin"/><Relationship Id="rId22" Type="http://schemas.openxmlformats.org/officeDocument/2006/relationships/image" Target="../media/image3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13" Type="http://schemas.openxmlformats.org/officeDocument/2006/relationships/image" Target="../media/image42.wmf"/><Relationship Id="rId3" Type="http://schemas.openxmlformats.org/officeDocument/2006/relationships/image" Target="../media/image2.jpeg"/><Relationship Id="rId7" Type="http://schemas.openxmlformats.org/officeDocument/2006/relationships/image" Target="../media/image39.wmf"/><Relationship Id="rId12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41.wmf"/><Relationship Id="rId5" Type="http://schemas.openxmlformats.org/officeDocument/2006/relationships/image" Target="../media/image38.wmf"/><Relationship Id="rId15" Type="http://schemas.openxmlformats.org/officeDocument/2006/relationships/image" Target="../media/image43.wmf"/><Relationship Id="rId10" Type="http://schemas.openxmlformats.org/officeDocument/2006/relationships/oleObject" Target="../embeddings/oleObject35.bin"/><Relationship Id="rId4" Type="http://schemas.openxmlformats.org/officeDocument/2006/relationships/oleObject" Target="../embeddings/oleObject32.bin"/><Relationship Id="rId9" Type="http://schemas.openxmlformats.org/officeDocument/2006/relationships/image" Target="../media/image40.wmf"/><Relationship Id="rId14" Type="http://schemas.openxmlformats.org/officeDocument/2006/relationships/oleObject" Target="../embeddings/oleObject37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image" Target="../media/image2.jpeg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44.wmf"/><Relationship Id="rId10" Type="http://schemas.openxmlformats.org/officeDocument/2006/relationships/image" Target="../media/image47.png"/><Relationship Id="rId4" Type="http://schemas.openxmlformats.org/officeDocument/2006/relationships/oleObject" Target="../embeddings/oleObject38.bin"/><Relationship Id="rId9" Type="http://schemas.openxmlformats.org/officeDocument/2006/relationships/image" Target="../media/image46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13" Type="http://schemas.openxmlformats.org/officeDocument/2006/relationships/image" Target="../media/image52.wmf"/><Relationship Id="rId18" Type="http://schemas.openxmlformats.org/officeDocument/2006/relationships/oleObject" Target="../embeddings/oleObject48.bin"/><Relationship Id="rId26" Type="http://schemas.openxmlformats.org/officeDocument/2006/relationships/oleObject" Target="../embeddings/oleObject52.bin"/><Relationship Id="rId3" Type="http://schemas.openxmlformats.org/officeDocument/2006/relationships/image" Target="../media/image2.jpeg"/><Relationship Id="rId21" Type="http://schemas.openxmlformats.org/officeDocument/2006/relationships/image" Target="../media/image56.wmf"/><Relationship Id="rId7" Type="http://schemas.openxmlformats.org/officeDocument/2006/relationships/image" Target="../media/image49.wmf"/><Relationship Id="rId12" Type="http://schemas.openxmlformats.org/officeDocument/2006/relationships/oleObject" Target="../embeddings/oleObject45.bin"/><Relationship Id="rId17" Type="http://schemas.openxmlformats.org/officeDocument/2006/relationships/image" Target="../media/image54.wmf"/><Relationship Id="rId25" Type="http://schemas.openxmlformats.org/officeDocument/2006/relationships/image" Target="../media/image58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47.bin"/><Relationship Id="rId20" Type="http://schemas.openxmlformats.org/officeDocument/2006/relationships/oleObject" Target="../embeddings/oleObject49.bin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51.wmf"/><Relationship Id="rId24" Type="http://schemas.openxmlformats.org/officeDocument/2006/relationships/oleObject" Target="../embeddings/oleObject51.bin"/><Relationship Id="rId5" Type="http://schemas.openxmlformats.org/officeDocument/2006/relationships/image" Target="../media/image48.wmf"/><Relationship Id="rId15" Type="http://schemas.openxmlformats.org/officeDocument/2006/relationships/image" Target="../media/image53.wmf"/><Relationship Id="rId23" Type="http://schemas.openxmlformats.org/officeDocument/2006/relationships/image" Target="../media/image57.wmf"/><Relationship Id="rId10" Type="http://schemas.openxmlformats.org/officeDocument/2006/relationships/oleObject" Target="../embeddings/oleObject44.bin"/><Relationship Id="rId19" Type="http://schemas.openxmlformats.org/officeDocument/2006/relationships/image" Target="../media/image55.wmf"/><Relationship Id="rId4" Type="http://schemas.openxmlformats.org/officeDocument/2006/relationships/oleObject" Target="../embeddings/oleObject41.bin"/><Relationship Id="rId9" Type="http://schemas.openxmlformats.org/officeDocument/2006/relationships/image" Target="../media/image50.wmf"/><Relationship Id="rId14" Type="http://schemas.openxmlformats.org/officeDocument/2006/relationships/oleObject" Target="../embeddings/oleObject46.bin"/><Relationship Id="rId22" Type="http://schemas.openxmlformats.org/officeDocument/2006/relationships/oleObject" Target="../embeddings/oleObject50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13" Type="http://schemas.openxmlformats.org/officeDocument/2006/relationships/image" Target="../media/image62.wmf"/><Relationship Id="rId18" Type="http://schemas.openxmlformats.org/officeDocument/2006/relationships/oleObject" Target="../embeddings/oleObject60.bin"/><Relationship Id="rId26" Type="http://schemas.openxmlformats.org/officeDocument/2006/relationships/oleObject" Target="../embeddings/oleObject64.bin"/><Relationship Id="rId3" Type="http://schemas.openxmlformats.org/officeDocument/2006/relationships/image" Target="../media/image2.jpeg"/><Relationship Id="rId21" Type="http://schemas.openxmlformats.org/officeDocument/2006/relationships/image" Target="../media/image66.wmf"/><Relationship Id="rId7" Type="http://schemas.openxmlformats.org/officeDocument/2006/relationships/image" Target="../media/image59.wmf"/><Relationship Id="rId12" Type="http://schemas.openxmlformats.org/officeDocument/2006/relationships/oleObject" Target="../embeddings/oleObject57.bin"/><Relationship Id="rId17" Type="http://schemas.openxmlformats.org/officeDocument/2006/relationships/image" Target="../media/image64.wmf"/><Relationship Id="rId25" Type="http://schemas.openxmlformats.org/officeDocument/2006/relationships/image" Target="../media/image68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59.bin"/><Relationship Id="rId20" Type="http://schemas.openxmlformats.org/officeDocument/2006/relationships/oleObject" Target="../embeddings/oleObject61.bin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54.bin"/><Relationship Id="rId11" Type="http://schemas.openxmlformats.org/officeDocument/2006/relationships/image" Target="../media/image61.wmf"/><Relationship Id="rId24" Type="http://schemas.openxmlformats.org/officeDocument/2006/relationships/oleObject" Target="../embeddings/oleObject63.bin"/><Relationship Id="rId5" Type="http://schemas.openxmlformats.org/officeDocument/2006/relationships/image" Target="../media/image58.wmf"/><Relationship Id="rId15" Type="http://schemas.openxmlformats.org/officeDocument/2006/relationships/image" Target="../media/image63.wmf"/><Relationship Id="rId23" Type="http://schemas.openxmlformats.org/officeDocument/2006/relationships/image" Target="../media/image67.wmf"/><Relationship Id="rId28" Type="http://schemas.openxmlformats.org/officeDocument/2006/relationships/image" Target="../media/image37.gif"/><Relationship Id="rId10" Type="http://schemas.openxmlformats.org/officeDocument/2006/relationships/oleObject" Target="../embeddings/oleObject56.bin"/><Relationship Id="rId19" Type="http://schemas.openxmlformats.org/officeDocument/2006/relationships/image" Target="../media/image65.wmf"/><Relationship Id="rId4" Type="http://schemas.openxmlformats.org/officeDocument/2006/relationships/oleObject" Target="../embeddings/oleObject53.bin"/><Relationship Id="rId9" Type="http://schemas.openxmlformats.org/officeDocument/2006/relationships/image" Target="../media/image60.wmf"/><Relationship Id="rId14" Type="http://schemas.openxmlformats.org/officeDocument/2006/relationships/oleObject" Target="../embeddings/oleObject58.bin"/><Relationship Id="rId22" Type="http://schemas.openxmlformats.org/officeDocument/2006/relationships/oleObject" Target="../embeddings/oleObject62.bin"/><Relationship Id="rId27" Type="http://schemas.openxmlformats.org/officeDocument/2006/relationships/image" Target="../media/image6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66.bin"/><Relationship Id="rId5" Type="http://schemas.openxmlformats.org/officeDocument/2006/relationships/image" Target="../media/image70.wmf"/><Relationship Id="rId4" Type="http://schemas.openxmlformats.org/officeDocument/2006/relationships/oleObject" Target="../embeddings/oleObject65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1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.jpeg"/><Relationship Id="rId7" Type="http://schemas.openxmlformats.org/officeDocument/2006/relationships/image" Target="../media/image7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68.bin"/><Relationship Id="rId5" Type="http://schemas.openxmlformats.org/officeDocument/2006/relationships/image" Target="../media/image73.wmf"/><Relationship Id="rId4" Type="http://schemas.openxmlformats.org/officeDocument/2006/relationships/oleObject" Target="../embeddings/oleObject67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8.wmf"/><Relationship Id="rId3" Type="http://schemas.openxmlformats.org/officeDocument/2006/relationships/image" Target="../media/image2.jpeg"/><Relationship Id="rId7" Type="http://schemas.openxmlformats.org/officeDocument/2006/relationships/image" Target="../media/image5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8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7.wmf"/><Relationship Id="rId5" Type="http://schemas.openxmlformats.org/officeDocument/2006/relationships/image" Target="../media/image4.wmf"/><Relationship Id="rId15" Type="http://schemas.openxmlformats.org/officeDocument/2006/relationships/image" Target="../media/image9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6.wmf"/><Relationship Id="rId14" Type="http://schemas.openxmlformats.org/officeDocument/2006/relationships/oleObject" Target="../embeddings/oleObject7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7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70.bin"/><Relationship Id="rId5" Type="http://schemas.openxmlformats.org/officeDocument/2006/relationships/image" Target="../media/image76.wmf"/><Relationship Id="rId4" Type="http://schemas.openxmlformats.org/officeDocument/2006/relationships/oleObject" Target="../embeddings/oleObject69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3" Type="http://schemas.openxmlformats.org/officeDocument/2006/relationships/image" Target="../media/image2.jpeg"/><Relationship Id="rId7" Type="http://schemas.openxmlformats.org/officeDocument/2006/relationships/oleObject" Target="../embeddings/oleObject7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71.bin"/><Relationship Id="rId4" Type="http://schemas.openxmlformats.org/officeDocument/2006/relationships/image" Target="../media/image37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5.bin"/><Relationship Id="rId13" Type="http://schemas.openxmlformats.org/officeDocument/2006/relationships/image" Target="../media/image84.wmf"/><Relationship Id="rId18" Type="http://schemas.openxmlformats.org/officeDocument/2006/relationships/oleObject" Target="../embeddings/oleObject80.bin"/><Relationship Id="rId3" Type="http://schemas.openxmlformats.org/officeDocument/2006/relationships/image" Target="../media/image2.jpeg"/><Relationship Id="rId7" Type="http://schemas.openxmlformats.org/officeDocument/2006/relationships/image" Target="../media/image81.wmf"/><Relationship Id="rId12" Type="http://schemas.openxmlformats.org/officeDocument/2006/relationships/oleObject" Target="../embeddings/oleObject77.bin"/><Relationship Id="rId17" Type="http://schemas.openxmlformats.org/officeDocument/2006/relationships/image" Target="../media/image86.wmf"/><Relationship Id="rId2" Type="http://schemas.openxmlformats.org/officeDocument/2006/relationships/slideLayout" Target="../slideLayouts/slideLayout14.xml"/><Relationship Id="rId16" Type="http://schemas.openxmlformats.org/officeDocument/2006/relationships/oleObject" Target="../embeddings/oleObject79.bin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74.bin"/><Relationship Id="rId11" Type="http://schemas.openxmlformats.org/officeDocument/2006/relationships/image" Target="../media/image83.wmf"/><Relationship Id="rId5" Type="http://schemas.openxmlformats.org/officeDocument/2006/relationships/image" Target="../media/image80.wmf"/><Relationship Id="rId15" Type="http://schemas.openxmlformats.org/officeDocument/2006/relationships/image" Target="../media/image85.wmf"/><Relationship Id="rId10" Type="http://schemas.openxmlformats.org/officeDocument/2006/relationships/oleObject" Target="../embeddings/oleObject76.bin"/><Relationship Id="rId19" Type="http://schemas.openxmlformats.org/officeDocument/2006/relationships/image" Target="../media/image87.wmf"/><Relationship Id="rId4" Type="http://schemas.openxmlformats.org/officeDocument/2006/relationships/oleObject" Target="../embeddings/oleObject73.bin"/><Relationship Id="rId9" Type="http://schemas.openxmlformats.org/officeDocument/2006/relationships/image" Target="../media/image82.wmf"/><Relationship Id="rId14" Type="http://schemas.openxmlformats.org/officeDocument/2006/relationships/oleObject" Target="../embeddings/oleObject78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3.bin"/><Relationship Id="rId3" Type="http://schemas.openxmlformats.org/officeDocument/2006/relationships/image" Target="../media/image2.jpeg"/><Relationship Id="rId7" Type="http://schemas.openxmlformats.org/officeDocument/2006/relationships/image" Target="../media/image89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82.bin"/><Relationship Id="rId5" Type="http://schemas.openxmlformats.org/officeDocument/2006/relationships/image" Target="../media/image88.wmf"/><Relationship Id="rId4" Type="http://schemas.openxmlformats.org/officeDocument/2006/relationships/oleObject" Target="../embeddings/oleObject81.bin"/><Relationship Id="rId9" Type="http://schemas.openxmlformats.org/officeDocument/2006/relationships/image" Target="../media/image90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6.bin"/><Relationship Id="rId13" Type="http://schemas.openxmlformats.org/officeDocument/2006/relationships/image" Target="../media/image95.wmf"/><Relationship Id="rId18" Type="http://schemas.openxmlformats.org/officeDocument/2006/relationships/oleObject" Target="../embeddings/oleObject91.bin"/><Relationship Id="rId3" Type="http://schemas.openxmlformats.org/officeDocument/2006/relationships/image" Target="../media/image2.jpeg"/><Relationship Id="rId21" Type="http://schemas.openxmlformats.org/officeDocument/2006/relationships/image" Target="../media/image99.wmf"/><Relationship Id="rId7" Type="http://schemas.openxmlformats.org/officeDocument/2006/relationships/image" Target="../media/image92.wmf"/><Relationship Id="rId12" Type="http://schemas.openxmlformats.org/officeDocument/2006/relationships/oleObject" Target="../embeddings/oleObject88.bin"/><Relationship Id="rId17" Type="http://schemas.openxmlformats.org/officeDocument/2006/relationships/image" Target="../media/image97.wmf"/><Relationship Id="rId2" Type="http://schemas.openxmlformats.org/officeDocument/2006/relationships/slideLayout" Target="../slideLayouts/slideLayout14.xml"/><Relationship Id="rId16" Type="http://schemas.openxmlformats.org/officeDocument/2006/relationships/oleObject" Target="../embeddings/oleObject90.bin"/><Relationship Id="rId20" Type="http://schemas.openxmlformats.org/officeDocument/2006/relationships/oleObject" Target="../embeddings/oleObject92.bin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85.bin"/><Relationship Id="rId11" Type="http://schemas.openxmlformats.org/officeDocument/2006/relationships/image" Target="../media/image94.wmf"/><Relationship Id="rId5" Type="http://schemas.openxmlformats.org/officeDocument/2006/relationships/image" Target="../media/image91.wmf"/><Relationship Id="rId15" Type="http://schemas.openxmlformats.org/officeDocument/2006/relationships/image" Target="../media/image96.wmf"/><Relationship Id="rId10" Type="http://schemas.openxmlformats.org/officeDocument/2006/relationships/oleObject" Target="../embeddings/oleObject87.bin"/><Relationship Id="rId19" Type="http://schemas.openxmlformats.org/officeDocument/2006/relationships/image" Target="../media/image98.wmf"/><Relationship Id="rId4" Type="http://schemas.openxmlformats.org/officeDocument/2006/relationships/oleObject" Target="../embeddings/oleObject84.bin"/><Relationship Id="rId9" Type="http://schemas.openxmlformats.org/officeDocument/2006/relationships/image" Target="../media/image93.wmf"/><Relationship Id="rId14" Type="http://schemas.openxmlformats.org/officeDocument/2006/relationships/oleObject" Target="../embeddings/oleObject89.bin"/><Relationship Id="rId22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13" Type="http://schemas.openxmlformats.org/officeDocument/2006/relationships/oleObject" Target="../embeddings/oleObject97.bin"/><Relationship Id="rId18" Type="http://schemas.openxmlformats.org/officeDocument/2006/relationships/image" Target="../media/image107.wmf"/><Relationship Id="rId3" Type="http://schemas.openxmlformats.org/officeDocument/2006/relationships/image" Target="../media/image2.jpeg"/><Relationship Id="rId7" Type="http://schemas.openxmlformats.org/officeDocument/2006/relationships/oleObject" Target="../embeddings/oleObject94.bin"/><Relationship Id="rId12" Type="http://schemas.openxmlformats.org/officeDocument/2006/relationships/image" Target="../media/image104.wmf"/><Relationship Id="rId17" Type="http://schemas.openxmlformats.org/officeDocument/2006/relationships/oleObject" Target="../embeddings/oleObject99.bin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06.wmf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08.png"/><Relationship Id="rId11" Type="http://schemas.openxmlformats.org/officeDocument/2006/relationships/oleObject" Target="../embeddings/oleObject96.bin"/><Relationship Id="rId5" Type="http://schemas.openxmlformats.org/officeDocument/2006/relationships/image" Target="../media/image101.wmf"/><Relationship Id="rId15" Type="http://schemas.openxmlformats.org/officeDocument/2006/relationships/oleObject" Target="../embeddings/oleObject98.bin"/><Relationship Id="rId10" Type="http://schemas.openxmlformats.org/officeDocument/2006/relationships/image" Target="../media/image103.wmf"/><Relationship Id="rId4" Type="http://schemas.openxmlformats.org/officeDocument/2006/relationships/oleObject" Target="../embeddings/oleObject93.bin"/><Relationship Id="rId9" Type="http://schemas.openxmlformats.org/officeDocument/2006/relationships/oleObject" Target="../embeddings/oleObject95.bin"/><Relationship Id="rId14" Type="http://schemas.openxmlformats.org/officeDocument/2006/relationships/image" Target="../media/image105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2.jpeg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14.wmf"/><Relationship Id="rId5" Type="http://schemas.openxmlformats.org/officeDocument/2006/relationships/image" Target="../media/image11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13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18.wmf"/><Relationship Id="rId3" Type="http://schemas.openxmlformats.org/officeDocument/2006/relationships/image" Target="../media/image2.jpeg"/><Relationship Id="rId7" Type="http://schemas.openxmlformats.org/officeDocument/2006/relationships/image" Target="../media/image15.wmf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17.wmf"/><Relationship Id="rId5" Type="http://schemas.openxmlformats.org/officeDocument/2006/relationships/image" Target="../media/image14.wmf"/><Relationship Id="rId15" Type="http://schemas.openxmlformats.org/officeDocument/2006/relationships/image" Target="../media/image19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16.wmf"/><Relationship Id="rId14" Type="http://schemas.openxmlformats.org/officeDocument/2006/relationships/oleObject" Target="../embeddings/oleObject18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image" Target="../media/image2.jpeg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22.wmf"/><Relationship Id="rId4" Type="http://schemas.openxmlformats.org/officeDocument/2006/relationships/image" Target="../media/image23.png"/><Relationship Id="rId9" Type="http://schemas.openxmlformats.org/officeDocument/2006/relationships/oleObject" Target="../embeddings/oleObject2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5.png"/><Relationship Id="rId5" Type="http://schemas.openxmlformats.org/officeDocument/2006/relationships/image" Target="../media/image24.wmf"/><Relationship Id="rId4" Type="http://schemas.openxmlformats.org/officeDocument/2006/relationships/oleObject" Target="../embeddings/oleObject2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https://forum.cxem.net/applications/core/interface/imageproxy/imageproxy.php?img=https://c.radikal.ru/c09/1810/4d/fc72fc0020d6.gif&amp;key=3a6821a18395999b308c20f98703c361a8b0c6b9afd6762d693b7ee4795bc9e0" TargetMode="External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5" name="Rectangle 5"/>
          <p:cNvSpPr>
            <a:spLocks noGrp="1"/>
          </p:cNvSpPr>
          <p:nvPr>
            <p:ph type="title" idx="4294967295"/>
          </p:nvPr>
        </p:nvSpPr>
        <p:spPr bwMode="auto">
          <a:xfrm>
            <a:off x="457200" y="152400"/>
            <a:ext cx="8229600" cy="900113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380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Лекция </a:t>
            </a:r>
            <a:r>
              <a:rPr lang="ru-RU" sz="38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5</a:t>
            </a:r>
            <a:r>
              <a:rPr lang="ru-RU" sz="380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. </a:t>
            </a:r>
            <a:r>
              <a:rPr lang="ru-RU" sz="380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Резонанс.</a:t>
            </a:r>
            <a:br>
              <a:rPr lang="ru-RU" sz="380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sz="240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Мощность при вынужденных</a:t>
            </a:r>
            <a:r>
              <a:rPr lang="ru-RU" sz="24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колебаниях</a:t>
            </a:r>
            <a:endParaRPr lang="ru-RU" sz="240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1026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827088" y="1125538"/>
          <a:ext cx="7632700" cy="547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Точечный рисунок" r:id="rId3" imgW="5695238" imgH="4266667" progId="PBrush">
                  <p:embed/>
                </p:oleObj>
              </mc:Choice>
              <mc:Fallback>
                <p:oleObj name="Точечный рисунок" r:id="rId3" imgW="5695238" imgH="4266667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125538"/>
                        <a:ext cx="7632700" cy="547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CCECFF"/>
                                </a:gs>
                                <a:gs pos="50000">
                                  <a:srgbClr val="FFFFFF"/>
                                </a:gs>
                                <a:gs pos="100000">
                                  <a:srgbClr val="CCECFF"/>
                                </a:gs>
                              </a:gsLst>
                              <a:lin ang="27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4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571472" y="428604"/>
            <a:ext cx="48577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Ещё раз (ввиду важности):</a:t>
            </a:r>
          </a:p>
        </p:txBody>
      </p:sp>
      <p:sp>
        <p:nvSpPr>
          <p:cNvPr id="18" name="Rectangle 8"/>
          <p:cNvSpPr>
            <a:spLocks/>
          </p:cNvSpPr>
          <p:nvPr/>
        </p:nvSpPr>
        <p:spPr bwMode="auto">
          <a:xfrm>
            <a:off x="7786710" y="5500702"/>
            <a:ext cx="928694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6000" b="1" i="1" dirty="0">
                <a:solidFill>
                  <a:srgbClr val="0070C0"/>
                </a:solidFill>
                <a:latin typeface="Constantia" pitchFamily="18" charset="0"/>
              </a:rPr>
              <a:t>!!</a:t>
            </a:r>
          </a:p>
        </p:txBody>
      </p:sp>
      <p:sp>
        <p:nvSpPr>
          <p:cNvPr id="68" name="TextBox 6"/>
          <p:cNvSpPr txBox="1">
            <a:spLocks noChangeArrowheads="1"/>
          </p:cNvSpPr>
          <p:nvPr/>
        </p:nvSpPr>
        <p:spPr bwMode="auto">
          <a:xfrm>
            <a:off x="2142492" y="1154602"/>
            <a:ext cx="52990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B0F0"/>
                </a:solidFill>
                <a:latin typeface="+mj-lt"/>
              </a:rPr>
              <a:t>Зависимость с экстремумом !!</a:t>
            </a:r>
            <a:endParaRPr lang="ru-RU" sz="2400" b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9" name="Rectangle 8"/>
          <p:cNvSpPr>
            <a:spLocks/>
          </p:cNvSpPr>
          <p:nvPr/>
        </p:nvSpPr>
        <p:spPr bwMode="auto">
          <a:xfrm>
            <a:off x="2110282" y="5583082"/>
            <a:ext cx="785818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6000" b="1" i="1" dirty="0">
                <a:solidFill>
                  <a:srgbClr val="0070C0"/>
                </a:solidFill>
                <a:latin typeface="Constantia" pitchFamily="18" charset="0"/>
              </a:rPr>
              <a:t>?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3929058" y="3643314"/>
            <a:ext cx="21643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,   а при </a:t>
            </a:r>
            <a:r>
              <a:rPr lang="ru-RU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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&lt;&lt;</a:t>
            </a:r>
            <a:r>
              <a:rPr lang="ru-RU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</a:t>
            </a:r>
            <a:r>
              <a:rPr lang="ru-RU" sz="24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: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8924" name="Object 12"/>
          <p:cNvGraphicFramePr>
            <a:graphicFrameLocks noChangeAspect="1"/>
          </p:cNvGraphicFramePr>
          <p:nvPr/>
        </p:nvGraphicFramePr>
        <p:xfrm>
          <a:off x="5189553" y="475328"/>
          <a:ext cx="1525587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92" name="Формула" r:id="rId4" imgW="20726400" imgH="5791200" progId="Equation.3">
                  <p:embed/>
                </p:oleObj>
              </mc:Choice>
              <mc:Fallback>
                <p:oleObj name="Формула" r:id="rId4" imgW="20726400" imgH="579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9553" y="475328"/>
                        <a:ext cx="1525587" cy="427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Штриховая стрелка вправо 50"/>
          <p:cNvSpPr/>
          <p:nvPr/>
        </p:nvSpPr>
        <p:spPr>
          <a:xfrm rot="5400000" flipV="1">
            <a:off x="3161099" y="4625586"/>
            <a:ext cx="428628" cy="46434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8136" name="Object 8"/>
          <p:cNvGraphicFramePr>
            <a:graphicFrameLocks noChangeAspect="1"/>
          </p:cNvGraphicFramePr>
          <p:nvPr/>
        </p:nvGraphicFramePr>
        <p:xfrm>
          <a:off x="1785938" y="3429000"/>
          <a:ext cx="1770062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93" name="Формула" r:id="rId6" imgW="22555200" imgH="11887200" progId="Equation.3">
                  <p:embed/>
                </p:oleObj>
              </mc:Choice>
              <mc:Fallback>
                <p:oleObj name="Формула" r:id="rId6" imgW="22555200" imgH="1188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38" y="3429000"/>
                        <a:ext cx="1770062" cy="928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8" name="Object 10"/>
          <p:cNvGraphicFramePr>
            <a:graphicFrameLocks noChangeAspect="1"/>
          </p:cNvGraphicFramePr>
          <p:nvPr/>
        </p:nvGraphicFramePr>
        <p:xfrm>
          <a:off x="5456238" y="2928938"/>
          <a:ext cx="171450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94" name="Формула" r:id="rId8" imgW="29260800" imgH="7620000" progId="Equation.3">
                  <p:embed/>
                </p:oleObj>
              </mc:Choice>
              <mc:Fallback>
                <p:oleObj name="Формула" r:id="rId8" imgW="29260800" imgH="7620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6238" y="2928938"/>
                        <a:ext cx="1714500" cy="45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Выгнутая влево стрелка 39"/>
          <p:cNvSpPr/>
          <p:nvPr/>
        </p:nvSpPr>
        <p:spPr>
          <a:xfrm rot="16963907">
            <a:off x="4718540" y="2665813"/>
            <a:ext cx="304937" cy="1423057"/>
          </a:xfrm>
          <a:prstGeom prst="curvedRightArrow">
            <a:avLst>
              <a:gd name="adj1" fmla="val 25000"/>
              <a:gd name="adj2" fmla="val 79851"/>
              <a:gd name="adj3" fmla="val 440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48141" name="Object 13"/>
          <p:cNvGraphicFramePr>
            <a:graphicFrameLocks noChangeAspect="1"/>
          </p:cNvGraphicFramePr>
          <p:nvPr/>
        </p:nvGraphicFramePr>
        <p:xfrm>
          <a:off x="4500562" y="4286256"/>
          <a:ext cx="2147888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95" name="Формула" r:id="rId10" imgW="39928800" imgH="11582400" progId="Equation.3">
                  <p:embed/>
                </p:oleObj>
              </mc:Choice>
              <mc:Fallback>
                <p:oleObj name="Формула" r:id="rId10" imgW="39928800" imgH="115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2" y="4286256"/>
                        <a:ext cx="2147888" cy="628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45" name="Rectangle 17"/>
          <p:cNvSpPr>
            <a:spLocks noChangeArrowheads="1"/>
          </p:cNvSpPr>
          <p:nvPr/>
        </p:nvSpPr>
        <p:spPr bwMode="auto">
          <a:xfrm>
            <a:off x="0" y="981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.	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146" name="Rectangle 18"/>
          <p:cNvSpPr>
            <a:spLocks noChangeArrowheads="1"/>
          </p:cNvSpPr>
          <p:nvPr/>
        </p:nvSpPr>
        <p:spPr bwMode="auto">
          <a:xfrm>
            <a:off x="0" y="1476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;	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147" name="Rectangle 19"/>
          <p:cNvSpPr>
            <a:spLocks noChangeArrowheads="1"/>
          </p:cNvSpPr>
          <p:nvPr/>
        </p:nvSpPr>
        <p:spPr bwMode="auto">
          <a:xfrm>
            <a:off x="0" y="1962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.	</a:t>
            </a:r>
            <a:r>
              <a:rPr kumimoji="0" lang="ru-RU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8148" name="Object 20"/>
          <p:cNvGraphicFramePr>
            <a:graphicFrameLocks noChangeAspect="1"/>
          </p:cNvGraphicFramePr>
          <p:nvPr/>
        </p:nvGraphicFramePr>
        <p:xfrm>
          <a:off x="6434138" y="3429000"/>
          <a:ext cx="1793875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96" name="Формула" r:id="rId12" imgW="22860000" imgH="11887200" progId="Equation.3">
                  <p:embed/>
                </p:oleObj>
              </mc:Choice>
              <mc:Fallback>
                <p:oleObj name="Формула" r:id="rId12" imgW="22860000" imgH="1188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4138" y="3429000"/>
                        <a:ext cx="1793875" cy="928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51" name="Object 23"/>
          <p:cNvGraphicFramePr>
            <a:graphicFrameLocks noChangeAspect="1"/>
          </p:cNvGraphicFramePr>
          <p:nvPr/>
        </p:nvGraphicFramePr>
        <p:xfrm>
          <a:off x="1285852" y="4588484"/>
          <a:ext cx="1133472" cy="622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97" name="Формула" r:id="rId14" imgW="21640800" imgH="11887200" progId="Equation.3">
                  <p:embed/>
                </p:oleObj>
              </mc:Choice>
              <mc:Fallback>
                <p:oleObj name="Формула" r:id="rId14" imgW="21640800" imgH="1188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52" y="4588484"/>
                        <a:ext cx="1133472" cy="62202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extBox 6"/>
          <p:cNvSpPr txBox="1">
            <a:spLocks noChangeArrowheads="1"/>
          </p:cNvSpPr>
          <p:nvPr/>
        </p:nvSpPr>
        <p:spPr bwMode="auto">
          <a:xfrm>
            <a:off x="142844" y="4643446"/>
            <a:ext cx="12144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Rem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: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48153" name="Object 25"/>
          <p:cNvGraphicFramePr>
            <a:graphicFrameLocks noChangeAspect="1"/>
          </p:cNvGraphicFramePr>
          <p:nvPr/>
        </p:nvGraphicFramePr>
        <p:xfrm>
          <a:off x="70330" y="5500702"/>
          <a:ext cx="1818902" cy="642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98" name="Формула" r:id="rId16" imgW="27736800" imgH="9753600" progId="Equation.3">
                  <p:embed/>
                </p:oleObj>
              </mc:Choice>
              <mc:Fallback>
                <p:oleObj name="Формула" r:id="rId16" imgW="27736800" imgH="9753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30" y="5500702"/>
                        <a:ext cx="1818902" cy="6429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55" name="Object 27"/>
          <p:cNvGraphicFramePr>
            <a:graphicFrameLocks noChangeAspect="1"/>
          </p:cNvGraphicFramePr>
          <p:nvPr/>
        </p:nvGraphicFramePr>
        <p:xfrm>
          <a:off x="3143240" y="5453978"/>
          <a:ext cx="1287126" cy="850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99" name="Формула" r:id="rId18" imgW="18592800" imgH="12192000" progId="Equation.3">
                  <p:embed/>
                </p:oleObj>
              </mc:Choice>
              <mc:Fallback>
                <p:oleObj name="Формула" r:id="rId18" imgW="18592800" imgH="12192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40" y="5453978"/>
                        <a:ext cx="1287126" cy="8509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Rectangle 8"/>
          <p:cNvSpPr>
            <a:spLocks/>
          </p:cNvSpPr>
          <p:nvPr/>
        </p:nvSpPr>
        <p:spPr bwMode="auto">
          <a:xfrm>
            <a:off x="4714876" y="5506236"/>
            <a:ext cx="1214446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b="1" i="1" dirty="0">
                <a:solidFill>
                  <a:srgbClr val="0070C0"/>
                </a:solidFill>
                <a:latin typeface="Constantia" pitchFamily="18" charset="0"/>
              </a:rPr>
              <a:t>А ещё</a:t>
            </a:r>
            <a:r>
              <a:rPr lang="ru-RU" sz="6000" b="1" i="1" dirty="0">
                <a:solidFill>
                  <a:srgbClr val="0070C0"/>
                </a:solidFill>
                <a:latin typeface="Constantia" pitchFamily="18" charset="0"/>
              </a:rPr>
              <a:t>?</a:t>
            </a:r>
          </a:p>
        </p:txBody>
      </p:sp>
      <p:graphicFrame>
        <p:nvGraphicFramePr>
          <p:cNvPr id="48157" name="Object 29"/>
          <p:cNvGraphicFramePr>
            <a:graphicFrameLocks noChangeAspect="1"/>
          </p:cNvGraphicFramePr>
          <p:nvPr/>
        </p:nvGraphicFramePr>
        <p:xfrm>
          <a:off x="6143636" y="5429264"/>
          <a:ext cx="1285852" cy="863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00" name="Формула" r:id="rId20" imgW="16764000" imgH="11277600" progId="Equation.3">
                  <p:embed/>
                </p:oleObj>
              </mc:Choice>
              <mc:Fallback>
                <p:oleObj name="Формула" r:id="rId20" imgW="16764000" imgH="11277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36" y="5429264"/>
                        <a:ext cx="1285852" cy="8631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Овал 63"/>
          <p:cNvSpPr/>
          <p:nvPr/>
        </p:nvSpPr>
        <p:spPr>
          <a:xfrm>
            <a:off x="2928926" y="5396312"/>
            <a:ext cx="1838208" cy="1000132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Овал 66"/>
          <p:cNvSpPr/>
          <p:nvPr/>
        </p:nvSpPr>
        <p:spPr>
          <a:xfrm>
            <a:off x="5915550" y="5357826"/>
            <a:ext cx="1838208" cy="1071570"/>
          </a:xfrm>
          <a:prstGeom prst="ellipse">
            <a:avLst/>
          </a:prstGeom>
          <a:noFill/>
          <a:ln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1928794" y="6215082"/>
            <a:ext cx="14287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sym typeface="Symbol" pitchFamily="18" charset="2"/>
              </a:rPr>
              <a:t>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= 2</a:t>
            </a:r>
            <a:r>
              <a:rPr lang="ru-RU" sz="2400" b="1" i="1" dirty="0">
                <a:solidFill>
                  <a:srgbClr val="FF0000"/>
                </a:solidFill>
                <a:sym typeface="Symbol"/>
              </a:rPr>
              <a:t></a:t>
            </a:r>
            <a:endParaRPr lang="ru-RU" sz="2400" b="1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39" name="Выгнутая влево стрелка 38"/>
          <p:cNvSpPr/>
          <p:nvPr/>
        </p:nvSpPr>
        <p:spPr>
          <a:xfrm rot="16200000">
            <a:off x="3698939" y="4218200"/>
            <a:ext cx="304937" cy="4727331"/>
          </a:xfrm>
          <a:prstGeom prst="curvedRightArrow">
            <a:avLst>
              <a:gd name="adj1" fmla="val 25000"/>
              <a:gd name="adj2" fmla="val 79851"/>
              <a:gd name="adj3" fmla="val 440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Rectangle 30"/>
          <p:cNvSpPr>
            <a:spLocks noChangeArrowheads="1"/>
          </p:cNvSpPr>
          <p:nvPr/>
        </p:nvSpPr>
        <p:spPr bwMode="auto">
          <a:xfrm>
            <a:off x="0" y="1780278"/>
            <a:ext cx="878684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Blip>
                <a:blip r:embed="rId22"/>
              </a:buBlip>
              <a:tabLst/>
            </a:pPr>
            <a:r>
              <a:rPr lang="ru-RU" b="1" dirty="0">
                <a:solidFill>
                  <a:srgbClr val="FF6600"/>
                </a:solidFill>
                <a:latin typeface="+mj-lt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ru-RU" b="1" i="1" u="dbl" strike="noStrike" cap="none" normalizeH="0" dirty="0">
                <a:ln>
                  <a:noFill/>
                </a:ln>
                <a:solidFill>
                  <a:srgbClr val="FF66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Опр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.)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C00000"/>
                </a:solidFill>
                <a:latin typeface="+mn-lt"/>
                <a:cs typeface="Arial" pitchFamily="34" charset="0"/>
              </a:rPr>
              <a:t>Резонанс</a:t>
            </a:r>
            <a:r>
              <a:rPr lang="ru-RU" i="1" dirty="0">
                <a:solidFill>
                  <a:srgbClr val="0000FF"/>
                </a:solidFill>
                <a:latin typeface="+mj-lt"/>
              </a:rPr>
              <a:t> – явление, которое состоит в том, что амплитуда вынужденных колебаний оказывается максимальной при частоте внешнего воздействия, близкой к собственной частоте колебательной системы</a:t>
            </a:r>
          </a:p>
        </p:txBody>
      </p:sp>
      <p:sp>
        <p:nvSpPr>
          <p:cNvPr id="41" name="Rectangle 30"/>
          <p:cNvSpPr>
            <a:spLocks noChangeArrowheads="1"/>
          </p:cNvSpPr>
          <p:nvPr/>
        </p:nvSpPr>
        <p:spPr bwMode="auto">
          <a:xfrm>
            <a:off x="3500430" y="5000636"/>
            <a:ext cx="35004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Blip>
                <a:blip r:embed="rId22"/>
              </a:buBlip>
              <a:tabLst/>
            </a:pPr>
            <a:r>
              <a:rPr lang="ru-RU" b="1" dirty="0">
                <a:solidFill>
                  <a:srgbClr val="FF6600"/>
                </a:solidFill>
                <a:latin typeface="+mj-lt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ru-RU" b="1" i="1" u="dbl" strike="noStrike" cap="none" normalizeH="0" dirty="0">
                <a:ln>
                  <a:noFill/>
                </a:ln>
                <a:solidFill>
                  <a:srgbClr val="FF66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Опр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.)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Добротность</a:t>
            </a:r>
            <a:r>
              <a:rPr lang="ru-RU" i="1" dirty="0">
                <a:solidFill>
                  <a:srgbClr val="0000FF"/>
                </a:solidFill>
                <a:latin typeface="+mj-lt"/>
              </a:rPr>
              <a:t>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785302" y="5614870"/>
            <a:ext cx="7143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=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Q</a:t>
            </a:r>
            <a:endParaRPr lang="ru-RU" sz="2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65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714876" y="2285992"/>
            <a:ext cx="36433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амплитуда «скорости»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8" name="TextBox 6"/>
          <p:cNvSpPr txBox="1">
            <a:spLocks noChangeArrowheads="1"/>
          </p:cNvSpPr>
          <p:nvPr/>
        </p:nvSpPr>
        <p:spPr bwMode="auto">
          <a:xfrm>
            <a:off x="1857356" y="857232"/>
            <a:ext cx="62151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/>
            <a:r>
              <a:rPr lang="en-US" sz="2400" b="1" i="1" dirty="0">
                <a:solidFill>
                  <a:srgbClr val="00B0F0"/>
                </a:solidFill>
                <a:latin typeface="+mj-lt"/>
              </a:rPr>
              <a:t>“</a:t>
            </a:r>
            <a:r>
              <a:rPr lang="ru-RU" sz="2400" b="1" i="1" dirty="0">
                <a:solidFill>
                  <a:srgbClr val="00B0F0"/>
                </a:solidFill>
                <a:latin typeface="+mj-lt"/>
              </a:rPr>
              <a:t>Урожай</a:t>
            </a:r>
            <a:r>
              <a:rPr lang="en-US" sz="2400" b="1" i="1" dirty="0">
                <a:solidFill>
                  <a:srgbClr val="00B0F0"/>
                </a:solidFill>
                <a:latin typeface="+mj-lt"/>
              </a:rPr>
              <a:t>”</a:t>
            </a:r>
            <a:r>
              <a:rPr lang="ru-RU" sz="2400" b="1" i="1" dirty="0">
                <a:solidFill>
                  <a:srgbClr val="00B0F0"/>
                </a:solidFill>
                <a:latin typeface="+mj-lt"/>
              </a:rPr>
              <a:t> продолжаем собирать </a:t>
            </a:r>
            <a:r>
              <a:rPr lang="ru-RU" sz="2400" b="1" dirty="0">
                <a:solidFill>
                  <a:srgbClr val="00B0F0"/>
                </a:solidFill>
                <a:latin typeface="+mj-lt"/>
              </a:rPr>
              <a:t>:</a:t>
            </a:r>
          </a:p>
        </p:txBody>
      </p:sp>
      <p:sp>
        <p:nvSpPr>
          <p:cNvPr id="59" name="Овал 58"/>
          <p:cNvSpPr/>
          <p:nvPr/>
        </p:nvSpPr>
        <p:spPr>
          <a:xfrm>
            <a:off x="1214414" y="3143248"/>
            <a:ext cx="5286412" cy="1428760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" name="Text Box 20"/>
          <p:cNvSpPr txBox="1">
            <a:spLocks noChangeArrowheads="1"/>
          </p:cNvSpPr>
          <p:nvPr/>
        </p:nvSpPr>
        <p:spPr bwMode="auto">
          <a:xfrm>
            <a:off x="1500166" y="5072074"/>
            <a:ext cx="2928958" cy="50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kumimoji="0" lang="ru-RU" sz="2800" b="0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В чём разница</a:t>
            </a:r>
          </a:p>
        </p:txBody>
      </p:sp>
      <p:sp>
        <p:nvSpPr>
          <p:cNvPr id="69" name="Rectangle 8"/>
          <p:cNvSpPr>
            <a:spLocks/>
          </p:cNvSpPr>
          <p:nvPr/>
        </p:nvSpPr>
        <p:spPr bwMode="auto">
          <a:xfrm>
            <a:off x="4000496" y="4882474"/>
            <a:ext cx="1214446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6000" b="1" i="1" dirty="0">
                <a:solidFill>
                  <a:srgbClr val="0070C0"/>
                </a:solidFill>
                <a:latin typeface="Constantia" pitchFamily="18" charset="0"/>
              </a:rPr>
              <a:t>?</a:t>
            </a: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225259"/>
            <a:ext cx="52795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800100" algn="l"/>
              </a:tabLst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5. Резонанс «скорости»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      )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9161" name="Object 9"/>
          <p:cNvGraphicFramePr>
            <a:graphicFrameLocks noChangeAspect="1"/>
          </p:cNvGraphicFramePr>
          <p:nvPr/>
        </p:nvGraphicFramePr>
        <p:xfrm>
          <a:off x="2214546" y="1571612"/>
          <a:ext cx="3443133" cy="400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88" name="Формула" r:id="rId4" imgW="55168800" imgH="6400800" progId="Equation.3">
                  <p:embed/>
                </p:oleObj>
              </mc:Choice>
              <mc:Fallback>
                <p:oleObj name="Формула" r:id="rId4" imgW="55168800" imgH="6400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4546" y="1571612"/>
                        <a:ext cx="3443133" cy="4000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60" name="Object 8"/>
          <p:cNvGraphicFramePr>
            <a:graphicFrameLocks noChangeAspect="1"/>
          </p:cNvGraphicFramePr>
          <p:nvPr/>
        </p:nvGraphicFramePr>
        <p:xfrm>
          <a:off x="6572264" y="1643050"/>
          <a:ext cx="1285884" cy="345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89" name="Формула" r:id="rId6" imgW="21336000" imgH="5791200" progId="Equation.3">
                  <p:embed/>
                </p:oleObj>
              </mc:Choice>
              <mc:Fallback>
                <p:oleObj name="Формула" r:id="rId6" imgW="21336000" imgH="5791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64" y="1643050"/>
                        <a:ext cx="1285884" cy="3456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9" name="Object 7"/>
          <p:cNvGraphicFramePr>
            <a:graphicFrameLocks noChangeAspect="1"/>
          </p:cNvGraphicFramePr>
          <p:nvPr/>
        </p:nvGraphicFramePr>
        <p:xfrm>
          <a:off x="5892174" y="2786058"/>
          <a:ext cx="2537478" cy="428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90" name="Формула" r:id="rId8" imgW="33832800" imgH="5791200" progId="Equation.3">
                  <p:embed/>
                </p:oleObj>
              </mc:Choice>
              <mc:Fallback>
                <p:oleObj name="Формула" r:id="rId8" imgW="33832800" imgH="579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2174" y="2786058"/>
                        <a:ext cx="2537478" cy="4286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8" name="Object 6"/>
          <p:cNvGraphicFramePr>
            <a:graphicFrameLocks noChangeAspect="1"/>
          </p:cNvGraphicFramePr>
          <p:nvPr/>
        </p:nvGraphicFramePr>
        <p:xfrm>
          <a:off x="1928794" y="3429000"/>
          <a:ext cx="4096202" cy="928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91" name="Формула" r:id="rId10" imgW="56388000" imgH="12801600" progId="Equation.3">
                  <p:embed/>
                </p:oleObj>
              </mc:Choice>
              <mc:Fallback>
                <p:oleObj name="Формула" r:id="rId10" imgW="56388000" imgH="12801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794" y="3429000"/>
                        <a:ext cx="4096202" cy="9286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2190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Выгнутая влево стрелка 37"/>
          <p:cNvSpPr/>
          <p:nvPr/>
        </p:nvSpPr>
        <p:spPr>
          <a:xfrm rot="16200000">
            <a:off x="4873149" y="391747"/>
            <a:ext cx="304937" cy="3521921"/>
          </a:xfrm>
          <a:prstGeom prst="curvedRightArrow">
            <a:avLst>
              <a:gd name="adj1" fmla="val 25000"/>
              <a:gd name="adj2" fmla="val 79851"/>
              <a:gd name="adj3" fmla="val 440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Выгнутая влево стрелка 38"/>
          <p:cNvSpPr/>
          <p:nvPr/>
        </p:nvSpPr>
        <p:spPr>
          <a:xfrm rot="3675284" flipH="1">
            <a:off x="7025701" y="3078191"/>
            <a:ext cx="304937" cy="1866708"/>
          </a:xfrm>
          <a:prstGeom prst="curvedRightArrow">
            <a:avLst>
              <a:gd name="adj1" fmla="val 25000"/>
              <a:gd name="adj2" fmla="val 79851"/>
              <a:gd name="adj3" fmla="val 440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0" name="TextBox 6"/>
          <p:cNvSpPr txBox="1">
            <a:spLocks noChangeArrowheads="1"/>
          </p:cNvSpPr>
          <p:nvPr/>
        </p:nvSpPr>
        <p:spPr bwMode="auto">
          <a:xfrm>
            <a:off x="5286380" y="5072074"/>
            <a:ext cx="21431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lvl="0" indent="-457200" algn="ctr">
              <a:buAutoNum type="arabicParenR"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“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из нуля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”;</a:t>
            </a:r>
          </a:p>
        </p:txBody>
      </p:sp>
      <p:graphicFrame>
        <p:nvGraphicFramePr>
          <p:cNvPr id="49167" name="Object 15"/>
          <p:cNvGraphicFramePr>
            <a:graphicFrameLocks noChangeAspect="1"/>
          </p:cNvGraphicFramePr>
          <p:nvPr/>
        </p:nvGraphicFramePr>
        <p:xfrm>
          <a:off x="6151563" y="5661028"/>
          <a:ext cx="982662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92" name="Формула" r:id="rId12" imgW="16764000" imgH="7010400" progId="Equation.3">
                  <p:embed/>
                </p:oleObj>
              </mc:Choice>
              <mc:Fallback>
                <p:oleObj name="Формула" r:id="rId12" imgW="16764000" imgH="70104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1563" y="5661028"/>
                        <a:ext cx="982662" cy="414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6"/>
          <p:cNvSpPr txBox="1">
            <a:spLocks noChangeArrowheads="1"/>
          </p:cNvSpPr>
          <p:nvPr/>
        </p:nvSpPr>
        <p:spPr bwMode="auto">
          <a:xfrm>
            <a:off x="5143504" y="5610541"/>
            <a:ext cx="8572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lvl="0" indent="-457200"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2) </a:t>
            </a:r>
          </a:p>
        </p:txBody>
      </p:sp>
      <p:graphicFrame>
        <p:nvGraphicFramePr>
          <p:cNvPr id="49168" name="Object 16"/>
          <p:cNvGraphicFramePr>
            <a:graphicFrameLocks noChangeAspect="1"/>
          </p:cNvGraphicFramePr>
          <p:nvPr/>
        </p:nvGraphicFramePr>
        <p:xfrm>
          <a:off x="4643438" y="261252"/>
          <a:ext cx="252413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93" name="Формула" r:id="rId14" imgW="3352800" imgH="6096000" progId="Equation.3">
                  <p:embed/>
                </p:oleObj>
              </mc:Choice>
              <mc:Fallback>
                <p:oleObj name="Формула" r:id="rId14" imgW="3352800" imgH="60960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261252"/>
                        <a:ext cx="252413" cy="455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3786182" y="928670"/>
            <a:ext cx="36433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мгновенная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6910" name="Rectangle 4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6912" name="Rectangle 4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6914" name="Rectangle 5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6916" name="Rectangle 5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8" name="TextBox 6"/>
          <p:cNvSpPr txBox="1">
            <a:spLocks noChangeArrowheads="1"/>
          </p:cNvSpPr>
          <p:nvPr/>
        </p:nvSpPr>
        <p:spPr bwMode="auto">
          <a:xfrm>
            <a:off x="-285784" y="2500306"/>
            <a:ext cx="25003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/>
            <a:r>
              <a:rPr lang="ru-RU" b="1" i="1" dirty="0">
                <a:solidFill>
                  <a:srgbClr val="00B0F0"/>
                </a:solidFill>
                <a:latin typeface="+mj-lt"/>
              </a:rPr>
              <a:t>для </a:t>
            </a:r>
            <a:r>
              <a:rPr lang="en-US" b="1" i="1" dirty="0" smtClean="0">
                <a:solidFill>
                  <a:srgbClr val="00B0F0"/>
                </a:solidFill>
                <a:latin typeface="+mj-lt"/>
              </a:rPr>
              <a:t> </a:t>
            </a:r>
            <a:r>
              <a:rPr lang="ru-RU" b="1" i="1" dirty="0" smtClean="0">
                <a:solidFill>
                  <a:srgbClr val="00B0F0"/>
                </a:solidFill>
                <a:latin typeface="+mj-lt"/>
              </a:rPr>
              <a:t>данной </a:t>
            </a:r>
            <a:r>
              <a:rPr lang="ru-RU" b="1" i="1" dirty="0">
                <a:solidFill>
                  <a:srgbClr val="00B0F0"/>
                </a:solidFill>
                <a:latin typeface="+mj-lt"/>
              </a:rPr>
              <a:t>частоты </a:t>
            </a:r>
            <a:r>
              <a:rPr lang="en-US" b="1" i="1" dirty="0" smtClean="0">
                <a:solidFill>
                  <a:srgbClr val="00B0F0"/>
                </a:solidFill>
                <a:latin typeface="+mj-lt"/>
              </a:rPr>
              <a:t> </a:t>
            </a:r>
            <a:r>
              <a:rPr lang="ru-RU" b="1" dirty="0" smtClean="0">
                <a:solidFill>
                  <a:srgbClr val="00B0F0"/>
                </a:solidFill>
                <a:latin typeface="+mj-lt"/>
                <a:sym typeface="Symbol"/>
              </a:rPr>
              <a:t></a:t>
            </a:r>
            <a:r>
              <a:rPr lang="ru-RU" b="1" dirty="0">
                <a:solidFill>
                  <a:srgbClr val="00B0F0"/>
                </a:solidFill>
                <a:latin typeface="+mj-lt"/>
              </a:rPr>
              <a:t>:</a:t>
            </a: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9" name="Rectangle 8"/>
          <p:cNvSpPr>
            <a:spLocks/>
          </p:cNvSpPr>
          <p:nvPr/>
        </p:nvSpPr>
        <p:spPr bwMode="auto">
          <a:xfrm>
            <a:off x="6715140" y="785794"/>
            <a:ext cx="642942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6000" b="1" i="1" dirty="0">
                <a:solidFill>
                  <a:srgbClr val="0070C0"/>
                </a:solidFill>
                <a:latin typeface="Constantia" pitchFamily="18" charset="0"/>
              </a:rPr>
              <a:t>!</a:t>
            </a: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-285784" y="142852"/>
            <a:ext cx="92155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algn="just">
              <a:buFontTx/>
              <a:buAutoNum type="arabicPeriod"/>
              <a:tabLst>
                <a:tab pos="800100" algn="l"/>
              </a:tabLst>
            </a:pPr>
            <a:r>
              <a:rPr lang="en-US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6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b="1" dirty="0">
                <a:solidFill>
                  <a:srgbClr val="C00000"/>
                </a:solidFill>
              </a:rPr>
              <a:t>Мощность, затрачиваемая для поддержания вынужденных колебаний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0185" name="Object 9"/>
          <p:cNvGraphicFramePr>
            <a:graphicFrameLocks noChangeAspect="1"/>
          </p:cNvGraphicFramePr>
          <p:nvPr/>
        </p:nvGraphicFramePr>
        <p:xfrm>
          <a:off x="928662" y="857232"/>
          <a:ext cx="2362381" cy="500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9" name="Формула" r:id="rId4" imgW="31394400" imgH="6705600" progId="Equation.3">
                  <p:embed/>
                </p:oleObj>
              </mc:Choice>
              <mc:Fallback>
                <p:oleObj name="Формула" r:id="rId4" imgW="31394400" imgH="6705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62" y="857232"/>
                        <a:ext cx="2362381" cy="5000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1" name="Штриховая стрелка вправо 40"/>
          <p:cNvSpPr/>
          <p:nvPr/>
        </p:nvSpPr>
        <p:spPr>
          <a:xfrm rot="10800000" flipV="1">
            <a:off x="3725606" y="938656"/>
            <a:ext cx="428628" cy="46434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0190" name="Object 9"/>
          <p:cNvGraphicFramePr>
            <a:graphicFrameLocks noChangeAspect="1"/>
          </p:cNvGraphicFramePr>
          <p:nvPr/>
        </p:nvGraphicFramePr>
        <p:xfrm>
          <a:off x="203200" y="1701800"/>
          <a:ext cx="49911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0" name="Формула" r:id="rId6" imgW="79248000" imgH="5791200" progId="Equation.3">
                  <p:embed/>
                </p:oleObj>
              </mc:Choice>
              <mc:Fallback>
                <p:oleObj name="Формула" r:id="rId6" imgW="79248000" imgH="5791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" y="1701800"/>
                        <a:ext cx="49911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91" name="Object 9"/>
          <p:cNvGraphicFramePr>
            <a:graphicFrameLocks noChangeAspect="1"/>
          </p:cNvGraphicFramePr>
          <p:nvPr/>
        </p:nvGraphicFramePr>
        <p:xfrm>
          <a:off x="3228965" y="2143116"/>
          <a:ext cx="5272125" cy="642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1" name="Формула" r:id="rId8" imgW="86258400" imgH="10668000" progId="Equation.3">
                  <p:embed/>
                </p:oleObj>
              </mc:Choice>
              <mc:Fallback>
                <p:oleObj name="Формула" r:id="rId8" imgW="86258400" imgH="10668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8965" y="2143116"/>
                        <a:ext cx="5272125" cy="6429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6"/>
          <p:cNvSpPr txBox="1">
            <a:spLocks noChangeArrowheads="1"/>
          </p:cNvSpPr>
          <p:nvPr/>
        </p:nvSpPr>
        <p:spPr bwMode="auto">
          <a:xfrm>
            <a:off x="5072066" y="1612802"/>
            <a:ext cx="36433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{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 “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сила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”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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 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“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скорость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”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}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4857752" y="2714620"/>
            <a:ext cx="2071702" cy="1588"/>
          </a:xfrm>
          <a:prstGeom prst="line">
            <a:avLst/>
          </a:prstGeom>
          <a:ln w="38100" cmpd="dbl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6"/>
          <p:cNvSpPr txBox="1">
            <a:spLocks noChangeArrowheads="1"/>
          </p:cNvSpPr>
          <p:nvPr/>
        </p:nvSpPr>
        <p:spPr bwMode="auto">
          <a:xfrm>
            <a:off x="4357686" y="2857496"/>
            <a:ext cx="27146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ru-RU" sz="1200" b="1" i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гармоническая  функция  времени </a:t>
            </a:r>
          </a:p>
          <a:p>
            <a:pPr lvl="0" algn="ctr"/>
            <a:r>
              <a:rPr lang="ru-RU" sz="1200" b="1" i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с  частотой  </a:t>
            </a:r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  <a:sym typeface="Symbol"/>
              </a:rPr>
              <a:t></a:t>
            </a:r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endParaRPr lang="ru-RU" sz="12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7215206" y="2714620"/>
            <a:ext cx="1143008" cy="1588"/>
          </a:xfrm>
          <a:prstGeom prst="line">
            <a:avLst/>
          </a:prstGeom>
          <a:ln w="38100" cmpd="dbl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6"/>
          <p:cNvSpPr txBox="1">
            <a:spLocks noChangeArrowheads="1"/>
          </p:cNvSpPr>
          <p:nvPr/>
        </p:nvSpPr>
        <p:spPr bwMode="auto">
          <a:xfrm>
            <a:off x="6929454" y="2667896"/>
            <a:ext cx="1785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константа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!!</a:t>
            </a:r>
          </a:p>
        </p:txBody>
      </p:sp>
      <p:pic>
        <p:nvPicPr>
          <p:cNvPr id="50192" name="Picture 1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3014" y="3286124"/>
            <a:ext cx="6766448" cy="3114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Выгнутая влево стрелка 49"/>
          <p:cNvSpPr/>
          <p:nvPr/>
        </p:nvSpPr>
        <p:spPr>
          <a:xfrm rot="2155305" flipH="1">
            <a:off x="7971538" y="2966183"/>
            <a:ext cx="467790" cy="2553875"/>
          </a:xfrm>
          <a:prstGeom prst="curvedRightArrow">
            <a:avLst>
              <a:gd name="adj1" fmla="val 25000"/>
              <a:gd name="adj2" fmla="val 79851"/>
              <a:gd name="adj3" fmla="val 440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48984" y="2428868"/>
            <a:ext cx="2357422" cy="857256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Rectangle 8"/>
          <p:cNvSpPr>
            <a:spLocks/>
          </p:cNvSpPr>
          <p:nvPr/>
        </p:nvSpPr>
        <p:spPr bwMode="auto">
          <a:xfrm>
            <a:off x="1741022" y="2539076"/>
            <a:ext cx="642942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6000" b="1" i="1" dirty="0">
                <a:solidFill>
                  <a:srgbClr val="0070C0"/>
                </a:solidFill>
                <a:latin typeface="Constantia" pitchFamily="18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"/>
          <p:cNvSpPr txBox="1">
            <a:spLocks noChangeArrowheads="1"/>
          </p:cNvSpPr>
          <p:nvPr/>
        </p:nvSpPr>
        <p:spPr bwMode="auto">
          <a:xfrm>
            <a:off x="6286512" y="4884619"/>
            <a:ext cx="7143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/>
            <a:r>
              <a:rPr lang="ru-RU" sz="3600" b="1" dirty="0">
                <a:solidFill>
                  <a:srgbClr val="0000FF"/>
                </a:solidFill>
                <a:latin typeface="+mj-lt"/>
                <a:sym typeface="Symbol"/>
              </a:rPr>
              <a:t></a:t>
            </a:r>
            <a:endParaRPr lang="ru-RU" sz="36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69" name="Rectangle 8"/>
          <p:cNvSpPr>
            <a:spLocks/>
          </p:cNvSpPr>
          <p:nvPr/>
        </p:nvSpPr>
        <p:spPr bwMode="auto">
          <a:xfrm>
            <a:off x="8143900" y="2071700"/>
            <a:ext cx="928694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6000" b="1" i="1" dirty="0">
                <a:solidFill>
                  <a:srgbClr val="0070C0"/>
                </a:solidFill>
                <a:latin typeface="Constantia" pitchFamily="18" charset="0"/>
              </a:rPr>
              <a:t>!</a:t>
            </a: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285720" y="285728"/>
            <a:ext cx="792961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algn="just">
              <a:tabLst>
                <a:tab pos="800100" algn="l"/>
              </a:tabLst>
            </a:pPr>
            <a:r>
              <a:rPr lang="en-US" b="1" dirty="0">
                <a:solidFill>
                  <a:srgbClr val="C00000"/>
                </a:solidFill>
              </a:rPr>
              <a:t>“</a:t>
            </a:r>
            <a:r>
              <a:rPr lang="ru-RU" b="1" dirty="0">
                <a:solidFill>
                  <a:srgbClr val="C00000"/>
                </a:solidFill>
              </a:rPr>
              <a:t>Источник</a:t>
            </a:r>
            <a:r>
              <a:rPr lang="en-US" b="1" dirty="0">
                <a:solidFill>
                  <a:srgbClr val="C00000"/>
                </a:solidFill>
              </a:rPr>
              <a:t>”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(</a:t>
            </a:r>
            <a:r>
              <a:rPr lang="ru-RU" b="1" dirty="0">
                <a:solidFill>
                  <a:srgbClr val="C00000"/>
                </a:solidFill>
              </a:rPr>
              <a:t>сила </a:t>
            </a:r>
            <a:r>
              <a:rPr lang="en-US" b="1" dirty="0">
                <a:solidFill>
                  <a:srgbClr val="C00000"/>
                </a:solidFill>
              </a:rPr>
              <a:t>/ </a:t>
            </a:r>
            <a:r>
              <a:rPr lang="ru-RU" b="1" dirty="0">
                <a:solidFill>
                  <a:srgbClr val="C00000"/>
                </a:solidFill>
              </a:rPr>
              <a:t>генератор) передаёт осциллятору в единицу времени энергию: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Штриховая стрелка вправо 40"/>
          <p:cNvSpPr/>
          <p:nvPr/>
        </p:nvSpPr>
        <p:spPr>
          <a:xfrm rot="10800000" flipV="1">
            <a:off x="4572000" y="2224562"/>
            <a:ext cx="428628" cy="46434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TextBox 6"/>
          <p:cNvSpPr txBox="1">
            <a:spLocks noChangeArrowheads="1"/>
          </p:cNvSpPr>
          <p:nvPr/>
        </p:nvSpPr>
        <p:spPr bwMode="auto">
          <a:xfrm>
            <a:off x="5072066" y="2214576"/>
            <a:ext cx="27860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“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необратимо</a:t>
            </a:r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”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6" name="TextBox 6"/>
          <p:cNvSpPr txBox="1">
            <a:spLocks noChangeArrowheads="1"/>
          </p:cNvSpPr>
          <p:nvPr/>
        </p:nvSpPr>
        <p:spPr bwMode="auto">
          <a:xfrm>
            <a:off x="6715140" y="2857496"/>
            <a:ext cx="20002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“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Амплитуда поглощения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”</a:t>
            </a:r>
            <a:endParaRPr lang="ru-RU" sz="20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51205" name="Object 5"/>
          <p:cNvGraphicFramePr>
            <a:graphicFrameLocks noChangeAspect="1"/>
          </p:cNvGraphicFramePr>
          <p:nvPr/>
        </p:nvGraphicFramePr>
        <p:xfrm>
          <a:off x="3500430" y="785794"/>
          <a:ext cx="2532063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07" name="Формула" r:id="rId4" imgW="32004000" imgH="11887200" progId="Equation.3">
                  <p:embed/>
                </p:oleObj>
              </mc:Choice>
              <mc:Fallback>
                <p:oleObj name="Формула" r:id="rId4" imgW="32004000" imgH="11887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0430" y="785794"/>
                        <a:ext cx="2532063" cy="938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Правая фигурная скобка 35"/>
          <p:cNvSpPr/>
          <p:nvPr/>
        </p:nvSpPr>
        <p:spPr>
          <a:xfrm rot="10800000" flipH="1">
            <a:off x="4071934" y="1785925"/>
            <a:ext cx="285752" cy="1357322"/>
          </a:xfrm>
          <a:prstGeom prst="rightBrace">
            <a:avLst>
              <a:gd name="adj1" fmla="val 33702"/>
              <a:gd name="adj2" fmla="val 50000"/>
            </a:avLst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1212" name="Object 12"/>
          <p:cNvGraphicFramePr>
            <a:graphicFrameLocks noChangeAspect="1"/>
          </p:cNvGraphicFramePr>
          <p:nvPr/>
        </p:nvGraphicFramePr>
        <p:xfrm>
          <a:off x="4357686" y="2786058"/>
          <a:ext cx="2286016" cy="505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08" name="Формула" r:id="rId6" imgW="25908000" imgH="5791200" progId="Equation.3">
                  <p:embed/>
                </p:oleObj>
              </mc:Choice>
              <mc:Fallback>
                <p:oleObj name="Формула" r:id="rId6" imgW="25908000" imgH="5791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7686" y="2786058"/>
                        <a:ext cx="2286016" cy="5057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4" name="Object 14"/>
          <p:cNvGraphicFramePr>
            <a:graphicFrameLocks noChangeAspect="1"/>
          </p:cNvGraphicFramePr>
          <p:nvPr/>
        </p:nvGraphicFramePr>
        <p:xfrm>
          <a:off x="3507326" y="4102790"/>
          <a:ext cx="2451305" cy="714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09" name="Формула" r:id="rId8" imgW="38709600" imgH="11277600" progId="Equation.3">
                  <p:embed/>
                </p:oleObj>
              </mc:Choice>
              <mc:Fallback>
                <p:oleObj name="Формула" r:id="rId8" imgW="38709600" imgH="112776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7326" y="4102790"/>
                        <a:ext cx="2451305" cy="7143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6" name="Object 16"/>
          <p:cNvGraphicFramePr>
            <a:graphicFrameLocks noChangeAspect="1"/>
          </p:cNvGraphicFramePr>
          <p:nvPr/>
        </p:nvGraphicFramePr>
        <p:xfrm>
          <a:off x="410316" y="4058170"/>
          <a:ext cx="2654722" cy="610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10" name="Формула" r:id="rId10" imgW="35661600" imgH="8229600" progId="Equation.3">
                  <p:embed/>
                </p:oleObj>
              </mc:Choice>
              <mc:Fallback>
                <p:oleObj name="Формула" r:id="rId10" imgW="35661600" imgH="82296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316" y="4058170"/>
                        <a:ext cx="2654722" cy="6106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7" name="Object 17"/>
          <p:cNvGraphicFramePr>
            <a:graphicFrameLocks noChangeAspect="1"/>
          </p:cNvGraphicFramePr>
          <p:nvPr/>
        </p:nvGraphicFramePr>
        <p:xfrm>
          <a:off x="7123446" y="4933964"/>
          <a:ext cx="1877710" cy="638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11" name="Формула" r:id="rId12" imgW="35052000" imgH="11887200" progId="Equation.3">
                  <p:embed/>
                </p:oleObj>
              </mc:Choice>
              <mc:Fallback>
                <p:oleObj name="Формула" r:id="rId12" imgW="35052000" imgH="118872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3446" y="4933964"/>
                        <a:ext cx="1877710" cy="6381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0" y="1400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Правая фигурная скобка 50"/>
          <p:cNvSpPr/>
          <p:nvPr/>
        </p:nvSpPr>
        <p:spPr>
          <a:xfrm rot="10800000" flipH="1">
            <a:off x="8572528" y="3998399"/>
            <a:ext cx="214314" cy="785818"/>
          </a:xfrm>
          <a:prstGeom prst="rightBrace">
            <a:avLst>
              <a:gd name="adj1" fmla="val 33702"/>
              <a:gd name="adj2" fmla="val 50000"/>
            </a:avLst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Правая фигурная скобка 51"/>
          <p:cNvSpPr/>
          <p:nvPr/>
        </p:nvSpPr>
        <p:spPr>
          <a:xfrm flipH="1">
            <a:off x="3214678" y="3998399"/>
            <a:ext cx="214314" cy="785818"/>
          </a:xfrm>
          <a:prstGeom prst="rightBrace">
            <a:avLst>
              <a:gd name="adj1" fmla="val 33702"/>
              <a:gd name="adj2" fmla="val 50000"/>
            </a:avLst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Штриховая стрелка вправо 61"/>
          <p:cNvSpPr/>
          <p:nvPr/>
        </p:nvSpPr>
        <p:spPr>
          <a:xfrm rot="5400000" flipV="1">
            <a:off x="7992094" y="6081137"/>
            <a:ext cx="625084" cy="46434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TextBox 6"/>
          <p:cNvSpPr txBox="1">
            <a:spLocks noChangeArrowheads="1"/>
          </p:cNvSpPr>
          <p:nvPr/>
        </p:nvSpPr>
        <p:spPr bwMode="auto">
          <a:xfrm>
            <a:off x="785786" y="3426896"/>
            <a:ext cx="61436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solidFill>
                  <a:srgbClr val="00B0F0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Как</a:t>
            </a:r>
            <a:r>
              <a:rPr lang="ru-RU" sz="2000" b="1" i="1" dirty="0">
                <a:solidFill>
                  <a:srgbClr val="00B0F0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              </a:t>
            </a:r>
            <a:r>
              <a:rPr lang="ru-RU" sz="2400" b="1" i="1" u="sng" dirty="0">
                <a:solidFill>
                  <a:srgbClr val="00B0F0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зависит  от  частоты </a:t>
            </a:r>
            <a:r>
              <a:rPr lang="en-US" sz="2400" b="1" i="1" u="sng" dirty="0">
                <a:solidFill>
                  <a:srgbClr val="00B0F0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400" b="1" u="sng" dirty="0">
                <a:solidFill>
                  <a:srgbClr val="00B0F0"/>
                </a:solidFill>
                <a:latin typeface="Times New Roman" pitchFamily="18" charset="0"/>
                <a:cs typeface="Arial" pitchFamily="34" charset="0"/>
                <a:sym typeface="Symbol"/>
              </a:rPr>
              <a:t></a:t>
            </a:r>
            <a:r>
              <a:rPr lang="ru-RU" sz="2000" b="1" i="1" u="sng" dirty="0">
                <a:solidFill>
                  <a:srgbClr val="00B0F0"/>
                </a:solidFill>
                <a:latin typeface="Times New Roman" pitchFamily="18" charset="0"/>
                <a:cs typeface="Arial" pitchFamily="34" charset="0"/>
                <a:sym typeface="Symbol"/>
              </a:rPr>
              <a:t> </a:t>
            </a:r>
            <a:r>
              <a:rPr lang="ru-RU" sz="3200" b="1" dirty="0">
                <a:solidFill>
                  <a:srgbClr val="00B0F0"/>
                </a:solidFill>
                <a:latin typeface="+mj-lt"/>
                <a:cs typeface="Arial" pitchFamily="34" charset="0"/>
                <a:sym typeface="Symbol"/>
              </a:rPr>
              <a:t>?</a:t>
            </a:r>
            <a:endParaRPr lang="ru-RU" sz="3200" b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53" name="Выгнутая влево стрелка 52"/>
          <p:cNvSpPr/>
          <p:nvPr/>
        </p:nvSpPr>
        <p:spPr>
          <a:xfrm rot="2792434">
            <a:off x="389591" y="3311008"/>
            <a:ext cx="292356" cy="1199187"/>
          </a:xfrm>
          <a:prstGeom prst="curvedRightArrow">
            <a:avLst>
              <a:gd name="adj1" fmla="val 25000"/>
              <a:gd name="adj2" fmla="val 79851"/>
              <a:gd name="adj3" fmla="val 440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51228" name="Object 28"/>
          <p:cNvGraphicFramePr>
            <a:graphicFrameLocks noChangeAspect="1"/>
          </p:cNvGraphicFramePr>
          <p:nvPr/>
        </p:nvGraphicFramePr>
        <p:xfrm>
          <a:off x="71406" y="5214950"/>
          <a:ext cx="3482187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12" name="Формула" r:id="rId14" imgW="65227200" imgH="6096000" progId="Equation.3">
                  <p:embed/>
                </p:oleObj>
              </mc:Choice>
              <mc:Fallback>
                <p:oleObj name="Формула" r:id="rId14" imgW="65227200" imgH="60960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06" y="5214950"/>
                        <a:ext cx="3482187" cy="325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6" name="Прямая соединительная линия 55"/>
          <p:cNvCxnSpPr/>
          <p:nvPr/>
        </p:nvCxnSpPr>
        <p:spPr>
          <a:xfrm>
            <a:off x="1714480" y="5572140"/>
            <a:ext cx="500066" cy="1588"/>
          </a:xfrm>
          <a:prstGeom prst="line">
            <a:avLst/>
          </a:prstGeom>
          <a:ln w="31750" cmpd="dbl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6"/>
          <p:cNvSpPr txBox="1">
            <a:spLocks noChangeArrowheads="1"/>
          </p:cNvSpPr>
          <p:nvPr/>
        </p:nvSpPr>
        <p:spPr bwMode="auto">
          <a:xfrm>
            <a:off x="1593614" y="5572140"/>
            <a:ext cx="7143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solidFill>
                  <a:srgbClr val="0000FF"/>
                </a:solidFill>
                <a:latin typeface="Times New Roman" pitchFamily="18" charset="0"/>
                <a:cs typeface="Arial" pitchFamily="34" charset="0"/>
                <a:sym typeface="Symbol"/>
              </a:rPr>
              <a:t> </a:t>
            </a:r>
            <a:r>
              <a:rPr lang="en-US" sz="1600" dirty="0">
                <a:solidFill>
                  <a:srgbClr val="0000FF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Times New Roman" pitchFamily="18" charset="0"/>
                <a:cs typeface="Arial" pitchFamily="34" charset="0"/>
                <a:sym typeface="Symbol"/>
              </a:rPr>
              <a:t></a:t>
            </a:r>
            <a:endParaRPr lang="ru-RU" sz="1600" dirty="0">
              <a:solidFill>
                <a:srgbClr val="0000FF"/>
              </a:solidFill>
              <a:latin typeface="+mj-lt"/>
            </a:endParaRPr>
          </a:p>
        </p:txBody>
      </p:sp>
      <p:graphicFrame>
        <p:nvGraphicFramePr>
          <p:cNvPr id="3" name="Object 29"/>
          <p:cNvGraphicFramePr>
            <a:graphicFrameLocks noChangeAspect="1"/>
          </p:cNvGraphicFramePr>
          <p:nvPr/>
        </p:nvGraphicFramePr>
        <p:xfrm>
          <a:off x="6124153" y="4110739"/>
          <a:ext cx="2234061" cy="706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13" name="Формула" r:id="rId16" imgW="35661600" imgH="11277600" progId="Equation.3">
                  <p:embed/>
                </p:oleObj>
              </mc:Choice>
              <mc:Fallback>
                <p:oleObj name="Формула" r:id="rId16" imgW="35661600" imgH="112776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4153" y="4110739"/>
                        <a:ext cx="2234061" cy="7064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8382" name="Object 14"/>
          <p:cNvGraphicFramePr>
            <a:graphicFrameLocks noChangeAspect="1"/>
          </p:cNvGraphicFramePr>
          <p:nvPr/>
        </p:nvGraphicFramePr>
        <p:xfrm>
          <a:off x="1994824" y="3574454"/>
          <a:ext cx="428596" cy="41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14" name="Формула" r:id="rId18" imgW="228501" imgH="215806" progId="Equation.3">
                  <p:embed/>
                </p:oleObj>
              </mc:Choice>
              <mc:Fallback>
                <p:oleObj name="Формула" r:id="rId18" imgW="228501" imgH="215806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4824" y="3574454"/>
                        <a:ext cx="428596" cy="410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4" name="Группа 43"/>
          <p:cNvGrpSpPr/>
          <p:nvPr/>
        </p:nvGrpSpPr>
        <p:grpSpPr>
          <a:xfrm>
            <a:off x="0" y="2621172"/>
            <a:ext cx="3174724" cy="441332"/>
            <a:chOff x="0" y="2621172"/>
            <a:chExt cx="3174724" cy="441332"/>
          </a:xfrm>
        </p:grpSpPr>
        <p:sp>
          <p:nvSpPr>
            <p:cNvPr id="66" name="TextBox 6"/>
            <p:cNvSpPr txBox="1">
              <a:spLocks noChangeArrowheads="1"/>
            </p:cNvSpPr>
            <p:nvPr/>
          </p:nvSpPr>
          <p:spPr bwMode="auto">
            <a:xfrm>
              <a:off x="0" y="2643182"/>
              <a:ext cx="192882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000" i="1" dirty="0">
                  <a:solidFill>
                    <a:srgbClr val="C00000"/>
                  </a:solidFill>
                  <a:latin typeface="Times New Roman" pitchFamily="18" charset="0"/>
                  <a:cs typeface="Arial" pitchFamily="34" charset="0"/>
                  <a:sym typeface="Symbol" pitchFamily="18" charset="2"/>
                </a:rPr>
                <a:t>за  период</a:t>
              </a:r>
              <a:r>
                <a:rPr lang="ru-RU" sz="2000" dirty="0">
                  <a:solidFill>
                    <a:srgbClr val="C00000"/>
                  </a:solidFill>
                  <a:latin typeface="Times New Roman" pitchFamily="18" charset="0"/>
                  <a:cs typeface="Arial" pitchFamily="34" charset="0"/>
                  <a:sym typeface="Symbol" pitchFamily="18" charset="2"/>
                </a:rPr>
                <a:t>:</a:t>
              </a:r>
              <a:endParaRPr lang="ru-RU" sz="2000" dirty="0">
                <a:solidFill>
                  <a:srgbClr val="C00000"/>
                </a:solidFill>
                <a:latin typeface="+mj-lt"/>
              </a:endParaRPr>
            </a:p>
          </p:txBody>
        </p:sp>
        <p:graphicFrame>
          <p:nvGraphicFramePr>
            <p:cNvPr id="58384" name="Object 16"/>
            <p:cNvGraphicFramePr>
              <a:graphicFrameLocks noChangeAspect="1"/>
            </p:cNvGraphicFramePr>
            <p:nvPr/>
          </p:nvGraphicFramePr>
          <p:xfrm>
            <a:off x="1643042" y="2621172"/>
            <a:ext cx="1531682" cy="4413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515" name="Формула" r:id="rId20" imgW="749160" imgH="215640" progId="Equation.3">
                    <p:embed/>
                  </p:oleObj>
                </mc:Choice>
                <mc:Fallback>
                  <p:oleObj name="Формула" r:id="rId20" imgW="749160" imgH="215640" progId="Equation.3">
                    <p:embed/>
                    <p:pic>
                      <p:nvPicPr>
                        <p:cNvPr id="0" name="Picture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43042" y="2621172"/>
                          <a:ext cx="1531682" cy="44133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2" name="Группа 41"/>
          <p:cNvGrpSpPr/>
          <p:nvPr/>
        </p:nvGrpSpPr>
        <p:grpSpPr>
          <a:xfrm>
            <a:off x="896901" y="1714488"/>
            <a:ext cx="2889281" cy="682640"/>
            <a:chOff x="896901" y="1714488"/>
            <a:chExt cx="2889281" cy="682640"/>
          </a:xfrm>
        </p:grpSpPr>
        <p:sp>
          <p:nvSpPr>
            <p:cNvPr id="47" name="Овал 46"/>
            <p:cNvSpPr/>
            <p:nvPr/>
          </p:nvSpPr>
          <p:spPr>
            <a:xfrm>
              <a:off x="2422470" y="1787466"/>
              <a:ext cx="1363712" cy="500066"/>
            </a:xfrm>
            <a:prstGeom prst="ellipse">
              <a:avLst/>
            </a:prstGeom>
            <a:noFill/>
            <a:ln>
              <a:solidFill>
                <a:srgbClr val="0000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aphicFrame>
          <p:nvGraphicFramePr>
            <p:cNvPr id="58385" name="Object 17"/>
            <p:cNvGraphicFramePr>
              <a:graphicFrameLocks noChangeAspect="1"/>
            </p:cNvGraphicFramePr>
            <p:nvPr/>
          </p:nvGraphicFramePr>
          <p:xfrm>
            <a:off x="896901" y="1714488"/>
            <a:ext cx="2625539" cy="6826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516" name="Формула" r:id="rId22" imgW="1269720" imgH="330120" progId="Equation.3">
                    <p:embed/>
                  </p:oleObj>
                </mc:Choice>
                <mc:Fallback>
                  <p:oleObj name="Формула" r:id="rId22" imgW="1269720" imgH="330120" progId="Equation.3">
                    <p:embed/>
                    <p:pic>
                      <p:nvPicPr>
                        <p:cNvPr id="0" name="Picture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6901" y="1714488"/>
                          <a:ext cx="2625539" cy="6826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5" name="Группа 44"/>
          <p:cNvGrpSpPr/>
          <p:nvPr/>
        </p:nvGrpSpPr>
        <p:grpSpPr>
          <a:xfrm>
            <a:off x="2500298" y="5429264"/>
            <a:ext cx="4643470" cy="1357322"/>
            <a:chOff x="2500298" y="5429264"/>
            <a:chExt cx="4643470" cy="1357322"/>
          </a:xfrm>
        </p:grpSpPr>
        <p:grpSp>
          <p:nvGrpSpPr>
            <p:cNvPr id="4" name="Группа 66"/>
            <p:cNvGrpSpPr/>
            <p:nvPr/>
          </p:nvGrpSpPr>
          <p:grpSpPr>
            <a:xfrm>
              <a:off x="2500298" y="5484226"/>
              <a:ext cx="4643470" cy="1302360"/>
              <a:chOff x="2500298" y="5484226"/>
              <a:chExt cx="4643470" cy="1302360"/>
            </a:xfrm>
          </p:grpSpPr>
          <p:graphicFrame>
            <p:nvGraphicFramePr>
              <p:cNvPr id="51225" name="Object 25"/>
              <p:cNvGraphicFramePr>
                <a:graphicFrameLocks noChangeAspect="1"/>
              </p:cNvGraphicFramePr>
              <p:nvPr/>
            </p:nvGraphicFramePr>
            <p:xfrm>
              <a:off x="4368677" y="5719782"/>
              <a:ext cx="2703642" cy="7810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8517" name="Формула" r:id="rId24" imgW="41148000" imgH="11887200" progId="Equation.3">
                      <p:embed/>
                    </p:oleObj>
                  </mc:Choice>
                  <mc:Fallback>
                    <p:oleObj name="Формула" r:id="rId24" imgW="41148000" imgH="11887200" progId="Equation.3">
                      <p:embed/>
                      <p:pic>
                        <p:nvPicPr>
                          <p:cNvPr id="0" name="Picture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68677" y="5719782"/>
                            <a:ext cx="2703642" cy="78105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9" name="TextBox 6"/>
              <p:cNvSpPr txBox="1">
                <a:spLocks noChangeArrowheads="1"/>
              </p:cNvSpPr>
              <p:nvPr/>
            </p:nvSpPr>
            <p:spPr bwMode="auto">
              <a:xfrm>
                <a:off x="3571868" y="5733554"/>
                <a:ext cx="714380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lvl="1" algn="ctr"/>
                <a:r>
                  <a:rPr lang="ru-RU" sz="3600" b="1" dirty="0">
                    <a:solidFill>
                      <a:srgbClr val="0000FF"/>
                    </a:solidFill>
                    <a:latin typeface="+mj-lt"/>
                    <a:sym typeface="Symbol"/>
                  </a:rPr>
                  <a:t></a:t>
                </a:r>
                <a:endParaRPr lang="ru-RU" sz="3600" b="1" dirty="0">
                  <a:solidFill>
                    <a:srgbClr val="0000FF"/>
                  </a:solidFill>
                  <a:latin typeface="+mj-lt"/>
                </a:endParaRPr>
              </a:p>
            </p:txBody>
          </p:sp>
          <p:sp>
            <p:nvSpPr>
              <p:cNvPr id="60" name="Овал 59"/>
              <p:cNvSpPr/>
              <p:nvPr/>
            </p:nvSpPr>
            <p:spPr>
              <a:xfrm>
                <a:off x="2500298" y="5484226"/>
                <a:ext cx="4643470" cy="1302360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cxnSp>
          <p:nvCxnSpPr>
            <p:cNvPr id="55" name="Прямая со стрелкой 54"/>
            <p:cNvCxnSpPr/>
            <p:nvPr/>
          </p:nvCxnSpPr>
          <p:spPr>
            <a:xfrm>
              <a:off x="3714744" y="5429264"/>
              <a:ext cx="3357586" cy="1588"/>
            </a:xfrm>
            <a:prstGeom prst="straightConnector1">
              <a:avLst/>
            </a:prstGeom>
            <a:ln w="34925"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8386" name="Object 18"/>
            <p:cNvGraphicFramePr>
              <a:graphicFrameLocks noChangeAspect="1"/>
            </p:cNvGraphicFramePr>
            <p:nvPr/>
          </p:nvGraphicFramePr>
          <p:xfrm>
            <a:off x="3286116" y="5752428"/>
            <a:ext cx="714380" cy="6826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518" name="Формула" r:id="rId26" imgW="228501" imgH="215806" progId="Equation.3">
                    <p:embed/>
                  </p:oleObj>
                </mc:Choice>
                <mc:Fallback>
                  <p:oleObj name="Формула" r:id="rId26" imgW="228501" imgH="215806" progId="Equation.3">
                    <p:embed/>
                    <p:pic>
                      <p:nvPicPr>
                        <p:cNvPr id="0" name="Picture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86116" y="5752428"/>
                          <a:ext cx="714380" cy="68263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5" name="Object 25"/>
          <p:cNvGraphicFramePr>
            <a:graphicFrameLocks noChangeAspect="1"/>
          </p:cNvGraphicFramePr>
          <p:nvPr/>
        </p:nvGraphicFramePr>
        <p:xfrm>
          <a:off x="500034" y="857232"/>
          <a:ext cx="3461996" cy="1000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26" name="Формула" r:id="rId4" imgW="41148000" imgH="11887200" progId="Equation.3">
                  <p:embed/>
                </p:oleObj>
              </mc:Choice>
              <mc:Fallback>
                <p:oleObj name="Формула" r:id="rId4" imgW="41148000" imgH="11887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34" y="857232"/>
                        <a:ext cx="3461996" cy="10001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285720" y="142852"/>
            <a:ext cx="87154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1.7*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</a:rPr>
              <a:t>  “</a:t>
            </a:r>
            <a:r>
              <a:rPr lang="ru-RU" sz="2400" b="1" i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Лоренцева</a:t>
            </a: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”</a:t>
            </a:r>
            <a:r>
              <a:rPr lang="ru-RU" sz="2400" i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 </a:t>
            </a:r>
            <a:r>
              <a:rPr lang="ru-RU" sz="2400" b="1" i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функция  формы  линии  </a:t>
            </a: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(</a:t>
            </a:r>
            <a:r>
              <a:rPr lang="ru-RU" sz="2400" b="1" i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поглощения</a:t>
            </a: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)</a:t>
            </a:r>
          </a:p>
          <a:p>
            <a:r>
              <a:rPr lang="en-US" sz="1600" b="1" i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                                                   </a:t>
            </a:r>
            <a:r>
              <a:rPr lang="ru-RU" sz="1600" b="1" i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             </a:t>
            </a:r>
            <a:r>
              <a:rPr lang="en-US" sz="1600" i="1" dirty="0">
                <a:solidFill>
                  <a:schemeClr val="bg1"/>
                </a:solidFill>
                <a:latin typeface="+mn-lt"/>
              </a:rPr>
              <a:t>(</a:t>
            </a:r>
            <a:r>
              <a:rPr lang="ru-RU" sz="1600" i="1" dirty="0">
                <a:solidFill>
                  <a:schemeClr val="bg1"/>
                </a:solidFill>
                <a:latin typeface="+mn-lt"/>
              </a:rPr>
              <a:t>в  спектроскопии</a:t>
            </a:r>
            <a:r>
              <a:rPr lang="en-US" sz="1600" i="1" dirty="0">
                <a:solidFill>
                  <a:schemeClr val="bg1"/>
                </a:solidFill>
                <a:latin typeface="+mn-lt"/>
              </a:rPr>
              <a:t>)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3" name="TextBox 6"/>
          <p:cNvSpPr txBox="1">
            <a:spLocks noChangeArrowheads="1"/>
          </p:cNvSpPr>
          <p:nvPr/>
        </p:nvSpPr>
        <p:spPr bwMode="auto">
          <a:xfrm>
            <a:off x="3308356" y="1000108"/>
            <a:ext cx="52149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1)              ,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52242" name="Object 18"/>
          <p:cNvGraphicFramePr>
            <a:graphicFrameLocks noChangeAspect="1"/>
          </p:cNvGraphicFramePr>
          <p:nvPr/>
        </p:nvGraphicFramePr>
        <p:xfrm>
          <a:off x="5594372" y="1000108"/>
          <a:ext cx="959116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27" name="Формула" r:id="rId6" imgW="12801600" imgH="6400800" progId="Equation.3">
                  <p:embed/>
                </p:oleObj>
              </mc:Choice>
              <mc:Fallback>
                <p:oleObj name="Формула" r:id="rId6" imgW="12801600" imgH="6400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4372" y="1000108"/>
                        <a:ext cx="959116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43" name="Object 25"/>
          <p:cNvGraphicFramePr>
            <a:graphicFrameLocks noChangeAspect="1"/>
          </p:cNvGraphicFramePr>
          <p:nvPr/>
        </p:nvGraphicFramePr>
        <p:xfrm>
          <a:off x="7089802" y="1012812"/>
          <a:ext cx="1411288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28" name="Формула" r:id="rId8" imgW="16764000" imgH="5791200" progId="Equation.3">
                  <p:embed/>
                </p:oleObj>
              </mc:Choice>
              <mc:Fallback>
                <p:oleObj name="Формула" r:id="rId8" imgW="16764000" imgH="579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9802" y="1012812"/>
                        <a:ext cx="1411288" cy="487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TextBox 6"/>
          <p:cNvSpPr txBox="1">
            <a:spLocks noChangeArrowheads="1"/>
          </p:cNvSpPr>
          <p:nvPr/>
        </p:nvSpPr>
        <p:spPr bwMode="auto">
          <a:xfrm>
            <a:off x="3379794" y="1689689"/>
            <a:ext cx="52149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2)                    ,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58" name="Object 25"/>
          <p:cNvGraphicFramePr>
            <a:graphicFrameLocks noChangeAspect="1"/>
          </p:cNvGraphicFramePr>
          <p:nvPr/>
        </p:nvGraphicFramePr>
        <p:xfrm>
          <a:off x="7086620" y="1655749"/>
          <a:ext cx="1719262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29" name="Формула" r:id="rId10" imgW="20421600" imgH="5791200" progId="Equation.3">
                  <p:embed/>
                </p:oleObj>
              </mc:Choice>
              <mc:Fallback>
                <p:oleObj name="Формула" r:id="rId10" imgW="20421600" imgH="5791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20" y="1655749"/>
                        <a:ext cx="1719262" cy="487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TextBox 6"/>
          <p:cNvSpPr txBox="1">
            <a:spLocks noChangeArrowheads="1"/>
          </p:cNvSpPr>
          <p:nvPr/>
        </p:nvSpPr>
        <p:spPr bwMode="auto">
          <a:xfrm>
            <a:off x="3379794" y="2357430"/>
            <a:ext cx="52149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3)                        ,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64" name="Object 25"/>
          <p:cNvGraphicFramePr>
            <a:graphicFrameLocks noChangeAspect="1"/>
          </p:cNvGraphicFramePr>
          <p:nvPr/>
        </p:nvGraphicFramePr>
        <p:xfrm>
          <a:off x="7185055" y="2370124"/>
          <a:ext cx="1744663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30" name="Формула" r:id="rId12" imgW="20726400" imgH="5791200" progId="Equation.3">
                  <p:embed/>
                </p:oleObj>
              </mc:Choice>
              <mc:Fallback>
                <p:oleObj name="Формула" r:id="rId12" imgW="20726400" imgH="57912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5055" y="2370124"/>
                        <a:ext cx="1744663" cy="487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48" name="Object 24"/>
          <p:cNvGraphicFramePr>
            <a:graphicFrameLocks noChangeAspect="1"/>
          </p:cNvGraphicFramePr>
          <p:nvPr/>
        </p:nvGraphicFramePr>
        <p:xfrm>
          <a:off x="5451496" y="1700199"/>
          <a:ext cx="1389062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31" name="Формула" r:id="rId14" imgW="20116800" imgH="6400800" progId="Equation.3">
                  <p:embed/>
                </p:oleObj>
              </mc:Choice>
              <mc:Fallback>
                <p:oleObj name="Формула" r:id="rId14" imgW="20116800" imgH="64008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1496" y="1700199"/>
                        <a:ext cx="1389062" cy="442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49" name="Object 25"/>
          <p:cNvGraphicFramePr>
            <a:graphicFrameLocks noChangeAspect="1"/>
          </p:cNvGraphicFramePr>
          <p:nvPr/>
        </p:nvGraphicFramePr>
        <p:xfrm>
          <a:off x="5329266" y="2357424"/>
          <a:ext cx="1538287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32" name="Формула" r:id="rId16" imgW="22250400" imgH="6400800" progId="Equation.3">
                  <p:embed/>
                </p:oleObj>
              </mc:Choice>
              <mc:Fallback>
                <p:oleObj name="Формула" r:id="rId16" imgW="22250400" imgH="64008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9266" y="2357424"/>
                        <a:ext cx="1538287" cy="442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Box 6"/>
          <p:cNvSpPr txBox="1">
            <a:spLocks noChangeArrowheads="1"/>
          </p:cNvSpPr>
          <p:nvPr/>
        </p:nvSpPr>
        <p:spPr bwMode="auto">
          <a:xfrm>
            <a:off x="3308356" y="3071820"/>
            <a:ext cx="52149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4)                        ,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66" name="Object 25"/>
          <p:cNvGraphicFramePr>
            <a:graphicFrameLocks noChangeAspect="1"/>
          </p:cNvGraphicFramePr>
          <p:nvPr/>
        </p:nvGraphicFramePr>
        <p:xfrm>
          <a:off x="7151718" y="3084499"/>
          <a:ext cx="1666875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33" name="Формула" r:id="rId18" imgW="19812000" imgH="5791200" progId="Equation.3">
                  <p:embed/>
                </p:oleObj>
              </mc:Choice>
              <mc:Fallback>
                <p:oleObj name="Формула" r:id="rId18" imgW="19812000" imgH="57912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1718" y="3084499"/>
                        <a:ext cx="1666875" cy="487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25"/>
          <p:cNvGraphicFramePr>
            <a:graphicFrameLocks noChangeAspect="1"/>
          </p:cNvGraphicFramePr>
          <p:nvPr/>
        </p:nvGraphicFramePr>
        <p:xfrm>
          <a:off x="5267353" y="3071799"/>
          <a:ext cx="1517650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34" name="Формула" r:id="rId20" imgW="21945600" imgH="6400800" progId="Equation.3">
                  <p:embed/>
                </p:oleObj>
              </mc:Choice>
              <mc:Fallback>
                <p:oleObj name="Формула" r:id="rId20" imgW="21945600" imgH="64008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7353" y="3071799"/>
                        <a:ext cx="1517650" cy="442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Группа 44"/>
          <p:cNvGrpSpPr/>
          <p:nvPr/>
        </p:nvGrpSpPr>
        <p:grpSpPr>
          <a:xfrm>
            <a:off x="169863" y="2071678"/>
            <a:ext cx="6045211" cy="4500361"/>
            <a:chOff x="169863" y="2071678"/>
            <a:chExt cx="6045211" cy="4500361"/>
          </a:xfrm>
        </p:grpSpPr>
        <p:grpSp>
          <p:nvGrpSpPr>
            <p:cNvPr id="3" name="Group 28"/>
            <p:cNvGrpSpPr>
              <a:grpSpLocks/>
            </p:cNvGrpSpPr>
            <p:nvPr/>
          </p:nvGrpSpPr>
          <p:grpSpPr bwMode="auto">
            <a:xfrm>
              <a:off x="169863" y="2071678"/>
              <a:ext cx="6045211" cy="4500361"/>
              <a:chOff x="-598" y="4565"/>
              <a:chExt cx="7157" cy="4207"/>
            </a:xfrm>
          </p:grpSpPr>
          <p:sp>
            <p:nvSpPr>
              <p:cNvPr id="52253" name="Freeform 29"/>
              <p:cNvSpPr>
                <a:spLocks/>
              </p:cNvSpPr>
              <p:nvPr/>
            </p:nvSpPr>
            <p:spPr bwMode="auto">
              <a:xfrm>
                <a:off x="311" y="5063"/>
                <a:ext cx="5851" cy="3096"/>
              </a:xfrm>
              <a:custGeom>
                <a:avLst/>
                <a:gdLst/>
                <a:ahLst/>
                <a:cxnLst>
                  <a:cxn ang="0">
                    <a:pos x="55" y="954"/>
                  </a:cxn>
                  <a:cxn ang="0">
                    <a:pos x="165" y="954"/>
                  </a:cxn>
                  <a:cxn ang="0">
                    <a:pos x="278" y="952"/>
                  </a:cxn>
                  <a:cxn ang="0">
                    <a:pos x="388" y="952"/>
                  </a:cxn>
                  <a:cxn ang="0">
                    <a:pos x="498" y="952"/>
                  </a:cxn>
                  <a:cxn ang="0">
                    <a:pos x="611" y="951"/>
                  </a:cxn>
                  <a:cxn ang="0">
                    <a:pos x="721" y="951"/>
                  </a:cxn>
                  <a:cxn ang="0">
                    <a:pos x="831" y="949"/>
                  </a:cxn>
                  <a:cxn ang="0">
                    <a:pos x="944" y="949"/>
                  </a:cxn>
                  <a:cxn ang="0">
                    <a:pos x="1054" y="948"/>
                  </a:cxn>
                  <a:cxn ang="0">
                    <a:pos x="1164" y="948"/>
                  </a:cxn>
                  <a:cxn ang="0">
                    <a:pos x="1277" y="947"/>
                  </a:cxn>
                  <a:cxn ang="0">
                    <a:pos x="1387" y="945"/>
                  </a:cxn>
                  <a:cxn ang="0">
                    <a:pos x="1497" y="943"/>
                  </a:cxn>
                  <a:cxn ang="0">
                    <a:pos x="1610" y="941"/>
                  </a:cxn>
                  <a:cxn ang="0">
                    <a:pos x="1720" y="937"/>
                  </a:cxn>
                  <a:cxn ang="0">
                    <a:pos x="1830" y="933"/>
                  </a:cxn>
                  <a:cxn ang="0">
                    <a:pos x="1943" y="926"/>
                  </a:cxn>
                  <a:cxn ang="0">
                    <a:pos x="2053" y="917"/>
                  </a:cxn>
                  <a:cxn ang="0">
                    <a:pos x="2162" y="902"/>
                  </a:cxn>
                  <a:cxn ang="0">
                    <a:pos x="2275" y="877"/>
                  </a:cxn>
                  <a:cxn ang="0">
                    <a:pos x="2385" y="828"/>
                  </a:cxn>
                  <a:cxn ang="0">
                    <a:pos x="2495" y="720"/>
                  </a:cxn>
                  <a:cxn ang="0">
                    <a:pos x="2608" y="455"/>
                  </a:cxn>
                  <a:cxn ang="0">
                    <a:pos x="2718" y="0"/>
                  </a:cxn>
                  <a:cxn ang="0">
                    <a:pos x="2828" y="250"/>
                  </a:cxn>
                  <a:cxn ang="0">
                    <a:pos x="2941" y="634"/>
                  </a:cxn>
                  <a:cxn ang="0">
                    <a:pos x="3051" y="792"/>
                  </a:cxn>
                  <a:cxn ang="0">
                    <a:pos x="3161" y="859"/>
                  </a:cxn>
                  <a:cxn ang="0">
                    <a:pos x="3274" y="892"/>
                  </a:cxn>
                  <a:cxn ang="0">
                    <a:pos x="3384" y="910"/>
                  </a:cxn>
                  <a:cxn ang="0">
                    <a:pos x="3494" y="923"/>
                  </a:cxn>
                  <a:cxn ang="0">
                    <a:pos x="3607" y="930"/>
                  </a:cxn>
                  <a:cxn ang="0">
                    <a:pos x="3717" y="936"/>
                  </a:cxn>
                  <a:cxn ang="0">
                    <a:pos x="3827" y="938"/>
                  </a:cxn>
                  <a:cxn ang="0">
                    <a:pos x="3937" y="941"/>
                  </a:cxn>
                  <a:cxn ang="0">
                    <a:pos x="4050" y="944"/>
                  </a:cxn>
                  <a:cxn ang="0">
                    <a:pos x="4160" y="945"/>
                  </a:cxn>
                  <a:cxn ang="0">
                    <a:pos x="4270" y="947"/>
                  </a:cxn>
                  <a:cxn ang="0">
                    <a:pos x="4383" y="947"/>
                  </a:cxn>
                  <a:cxn ang="0">
                    <a:pos x="4492" y="948"/>
                  </a:cxn>
                  <a:cxn ang="0">
                    <a:pos x="4602" y="948"/>
                  </a:cxn>
                  <a:cxn ang="0">
                    <a:pos x="4715" y="949"/>
                  </a:cxn>
                  <a:cxn ang="0">
                    <a:pos x="4825" y="949"/>
                  </a:cxn>
                  <a:cxn ang="0">
                    <a:pos x="4935" y="949"/>
                  </a:cxn>
                  <a:cxn ang="0">
                    <a:pos x="5048" y="951"/>
                  </a:cxn>
                  <a:cxn ang="0">
                    <a:pos x="5158" y="951"/>
                  </a:cxn>
                  <a:cxn ang="0">
                    <a:pos x="5268" y="951"/>
                  </a:cxn>
                  <a:cxn ang="0">
                    <a:pos x="5381" y="951"/>
                  </a:cxn>
                  <a:cxn ang="0">
                    <a:pos x="5491" y="951"/>
                  </a:cxn>
                </a:cxnLst>
                <a:rect l="0" t="0" r="r" b="b"/>
                <a:pathLst>
                  <a:path w="5491" h="954">
                    <a:moveTo>
                      <a:pt x="0" y="954"/>
                    </a:moveTo>
                    <a:lnTo>
                      <a:pt x="55" y="954"/>
                    </a:lnTo>
                    <a:lnTo>
                      <a:pt x="110" y="954"/>
                    </a:lnTo>
                    <a:lnTo>
                      <a:pt x="165" y="954"/>
                    </a:lnTo>
                    <a:lnTo>
                      <a:pt x="223" y="952"/>
                    </a:lnTo>
                    <a:lnTo>
                      <a:pt x="278" y="952"/>
                    </a:lnTo>
                    <a:lnTo>
                      <a:pt x="333" y="952"/>
                    </a:lnTo>
                    <a:lnTo>
                      <a:pt x="388" y="952"/>
                    </a:lnTo>
                    <a:lnTo>
                      <a:pt x="443" y="952"/>
                    </a:lnTo>
                    <a:lnTo>
                      <a:pt x="498" y="952"/>
                    </a:lnTo>
                    <a:lnTo>
                      <a:pt x="556" y="951"/>
                    </a:lnTo>
                    <a:lnTo>
                      <a:pt x="611" y="951"/>
                    </a:lnTo>
                    <a:lnTo>
                      <a:pt x="666" y="951"/>
                    </a:lnTo>
                    <a:lnTo>
                      <a:pt x="721" y="951"/>
                    </a:lnTo>
                    <a:lnTo>
                      <a:pt x="776" y="951"/>
                    </a:lnTo>
                    <a:lnTo>
                      <a:pt x="831" y="949"/>
                    </a:lnTo>
                    <a:lnTo>
                      <a:pt x="889" y="949"/>
                    </a:lnTo>
                    <a:lnTo>
                      <a:pt x="944" y="949"/>
                    </a:lnTo>
                    <a:lnTo>
                      <a:pt x="999" y="949"/>
                    </a:lnTo>
                    <a:lnTo>
                      <a:pt x="1054" y="948"/>
                    </a:lnTo>
                    <a:lnTo>
                      <a:pt x="1109" y="948"/>
                    </a:lnTo>
                    <a:lnTo>
                      <a:pt x="1164" y="948"/>
                    </a:lnTo>
                    <a:lnTo>
                      <a:pt x="1222" y="947"/>
                    </a:lnTo>
                    <a:lnTo>
                      <a:pt x="1277" y="947"/>
                    </a:lnTo>
                    <a:lnTo>
                      <a:pt x="1332" y="945"/>
                    </a:lnTo>
                    <a:lnTo>
                      <a:pt x="1387" y="945"/>
                    </a:lnTo>
                    <a:lnTo>
                      <a:pt x="1442" y="944"/>
                    </a:lnTo>
                    <a:lnTo>
                      <a:pt x="1497" y="943"/>
                    </a:lnTo>
                    <a:lnTo>
                      <a:pt x="1555" y="941"/>
                    </a:lnTo>
                    <a:lnTo>
                      <a:pt x="1610" y="941"/>
                    </a:lnTo>
                    <a:lnTo>
                      <a:pt x="1665" y="938"/>
                    </a:lnTo>
                    <a:lnTo>
                      <a:pt x="1720" y="937"/>
                    </a:lnTo>
                    <a:lnTo>
                      <a:pt x="1775" y="936"/>
                    </a:lnTo>
                    <a:lnTo>
                      <a:pt x="1830" y="933"/>
                    </a:lnTo>
                    <a:lnTo>
                      <a:pt x="1885" y="930"/>
                    </a:lnTo>
                    <a:lnTo>
                      <a:pt x="1943" y="926"/>
                    </a:lnTo>
                    <a:lnTo>
                      <a:pt x="1998" y="922"/>
                    </a:lnTo>
                    <a:lnTo>
                      <a:pt x="2053" y="917"/>
                    </a:lnTo>
                    <a:lnTo>
                      <a:pt x="2107" y="910"/>
                    </a:lnTo>
                    <a:lnTo>
                      <a:pt x="2162" y="902"/>
                    </a:lnTo>
                    <a:lnTo>
                      <a:pt x="2217" y="891"/>
                    </a:lnTo>
                    <a:lnTo>
                      <a:pt x="2275" y="877"/>
                    </a:lnTo>
                    <a:lnTo>
                      <a:pt x="2330" y="856"/>
                    </a:lnTo>
                    <a:lnTo>
                      <a:pt x="2385" y="828"/>
                    </a:lnTo>
                    <a:lnTo>
                      <a:pt x="2440" y="785"/>
                    </a:lnTo>
                    <a:lnTo>
                      <a:pt x="2495" y="720"/>
                    </a:lnTo>
                    <a:lnTo>
                      <a:pt x="2550" y="618"/>
                    </a:lnTo>
                    <a:lnTo>
                      <a:pt x="2608" y="455"/>
                    </a:lnTo>
                    <a:lnTo>
                      <a:pt x="2663" y="218"/>
                    </a:lnTo>
                    <a:lnTo>
                      <a:pt x="2718" y="0"/>
                    </a:lnTo>
                    <a:lnTo>
                      <a:pt x="2773" y="18"/>
                    </a:lnTo>
                    <a:lnTo>
                      <a:pt x="2828" y="250"/>
                    </a:lnTo>
                    <a:lnTo>
                      <a:pt x="2883" y="479"/>
                    </a:lnTo>
                    <a:lnTo>
                      <a:pt x="2941" y="634"/>
                    </a:lnTo>
                    <a:lnTo>
                      <a:pt x="2996" y="730"/>
                    </a:lnTo>
                    <a:lnTo>
                      <a:pt x="3051" y="792"/>
                    </a:lnTo>
                    <a:lnTo>
                      <a:pt x="3106" y="832"/>
                    </a:lnTo>
                    <a:lnTo>
                      <a:pt x="3161" y="859"/>
                    </a:lnTo>
                    <a:lnTo>
                      <a:pt x="3216" y="878"/>
                    </a:lnTo>
                    <a:lnTo>
                      <a:pt x="3274" y="892"/>
                    </a:lnTo>
                    <a:lnTo>
                      <a:pt x="3329" y="903"/>
                    </a:lnTo>
                    <a:lnTo>
                      <a:pt x="3384" y="910"/>
                    </a:lnTo>
                    <a:lnTo>
                      <a:pt x="3439" y="917"/>
                    </a:lnTo>
                    <a:lnTo>
                      <a:pt x="3494" y="923"/>
                    </a:lnTo>
                    <a:lnTo>
                      <a:pt x="3549" y="927"/>
                    </a:lnTo>
                    <a:lnTo>
                      <a:pt x="3607" y="930"/>
                    </a:lnTo>
                    <a:lnTo>
                      <a:pt x="3662" y="933"/>
                    </a:lnTo>
                    <a:lnTo>
                      <a:pt x="3717" y="936"/>
                    </a:lnTo>
                    <a:lnTo>
                      <a:pt x="3772" y="937"/>
                    </a:lnTo>
                    <a:lnTo>
                      <a:pt x="3827" y="938"/>
                    </a:lnTo>
                    <a:lnTo>
                      <a:pt x="3882" y="940"/>
                    </a:lnTo>
                    <a:lnTo>
                      <a:pt x="3937" y="941"/>
                    </a:lnTo>
                    <a:lnTo>
                      <a:pt x="3995" y="943"/>
                    </a:lnTo>
                    <a:lnTo>
                      <a:pt x="4050" y="944"/>
                    </a:lnTo>
                    <a:lnTo>
                      <a:pt x="4105" y="944"/>
                    </a:lnTo>
                    <a:lnTo>
                      <a:pt x="4160" y="945"/>
                    </a:lnTo>
                    <a:lnTo>
                      <a:pt x="4215" y="945"/>
                    </a:lnTo>
                    <a:lnTo>
                      <a:pt x="4270" y="947"/>
                    </a:lnTo>
                    <a:lnTo>
                      <a:pt x="4328" y="947"/>
                    </a:lnTo>
                    <a:lnTo>
                      <a:pt x="4383" y="947"/>
                    </a:lnTo>
                    <a:lnTo>
                      <a:pt x="4438" y="948"/>
                    </a:lnTo>
                    <a:lnTo>
                      <a:pt x="4492" y="948"/>
                    </a:lnTo>
                    <a:lnTo>
                      <a:pt x="4547" y="948"/>
                    </a:lnTo>
                    <a:lnTo>
                      <a:pt x="4602" y="948"/>
                    </a:lnTo>
                    <a:lnTo>
                      <a:pt x="4660" y="949"/>
                    </a:lnTo>
                    <a:lnTo>
                      <a:pt x="4715" y="949"/>
                    </a:lnTo>
                    <a:lnTo>
                      <a:pt x="4770" y="949"/>
                    </a:lnTo>
                    <a:lnTo>
                      <a:pt x="4825" y="949"/>
                    </a:lnTo>
                    <a:lnTo>
                      <a:pt x="4880" y="949"/>
                    </a:lnTo>
                    <a:lnTo>
                      <a:pt x="4935" y="949"/>
                    </a:lnTo>
                    <a:lnTo>
                      <a:pt x="4993" y="951"/>
                    </a:lnTo>
                    <a:lnTo>
                      <a:pt x="5048" y="951"/>
                    </a:lnTo>
                    <a:lnTo>
                      <a:pt x="5103" y="951"/>
                    </a:lnTo>
                    <a:lnTo>
                      <a:pt x="5158" y="951"/>
                    </a:lnTo>
                    <a:lnTo>
                      <a:pt x="5213" y="951"/>
                    </a:lnTo>
                    <a:lnTo>
                      <a:pt x="5268" y="951"/>
                    </a:lnTo>
                    <a:lnTo>
                      <a:pt x="5326" y="951"/>
                    </a:lnTo>
                    <a:lnTo>
                      <a:pt x="5381" y="951"/>
                    </a:lnTo>
                    <a:lnTo>
                      <a:pt x="5436" y="951"/>
                    </a:lnTo>
                    <a:lnTo>
                      <a:pt x="5491" y="951"/>
                    </a:lnTo>
                  </a:path>
                </a:pathLst>
              </a:custGeom>
              <a:noFill/>
              <a:ln w="254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254" name="Line 30"/>
              <p:cNvSpPr>
                <a:spLocks noChangeShapeType="1"/>
              </p:cNvSpPr>
              <p:nvPr/>
            </p:nvSpPr>
            <p:spPr bwMode="auto">
              <a:xfrm flipV="1">
                <a:off x="311" y="8160"/>
                <a:ext cx="6248" cy="1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headEnd/>
                <a:tailEnd type="triangle" w="lg" len="lg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255" name="Line 31"/>
              <p:cNvSpPr>
                <a:spLocks noChangeShapeType="1"/>
              </p:cNvSpPr>
              <p:nvPr/>
            </p:nvSpPr>
            <p:spPr bwMode="auto">
              <a:xfrm rot="16200000" flipV="1">
                <a:off x="-1423" y="6434"/>
                <a:ext cx="3470" cy="1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headEnd/>
                <a:tailEnd type="triangle" w="lg" len="lg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256" name="Text Box 32"/>
              <p:cNvSpPr txBox="1">
                <a:spLocks noChangeArrowheads="1"/>
              </p:cNvSpPr>
              <p:nvPr/>
            </p:nvSpPr>
            <p:spPr bwMode="auto">
              <a:xfrm>
                <a:off x="-598" y="6034"/>
                <a:ext cx="1070" cy="10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257" name="Text Box 33"/>
              <p:cNvSpPr txBox="1">
                <a:spLocks noChangeArrowheads="1"/>
              </p:cNvSpPr>
              <p:nvPr/>
            </p:nvSpPr>
            <p:spPr bwMode="auto">
              <a:xfrm>
                <a:off x="-548" y="4565"/>
                <a:ext cx="788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259" name="Text Box 35"/>
              <p:cNvSpPr txBox="1">
                <a:spLocks noChangeArrowheads="1"/>
              </p:cNvSpPr>
              <p:nvPr/>
            </p:nvSpPr>
            <p:spPr bwMode="auto">
              <a:xfrm>
                <a:off x="2952" y="8254"/>
                <a:ext cx="926" cy="5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1" i="0" u="none" strike="noStrike" cap="none" normalizeH="0" baseline="0" dirty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</a:t>
                </a:r>
                <a:r>
                  <a:rPr kumimoji="0" lang="ru-RU" sz="2400" b="1" i="1" u="none" strike="noStrike" cap="none" normalizeH="0" baseline="-25000" dirty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рез</a:t>
                </a:r>
                <a:endParaRPr kumimoji="0" lang="ru-RU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260" name="Line 36"/>
              <p:cNvSpPr>
                <a:spLocks noChangeShapeType="1"/>
              </p:cNvSpPr>
              <p:nvPr/>
            </p:nvSpPr>
            <p:spPr bwMode="auto">
              <a:xfrm>
                <a:off x="3232" y="5034"/>
                <a:ext cx="1" cy="3240"/>
              </a:xfrm>
              <a:prstGeom prst="line">
                <a:avLst/>
              </a:prstGeom>
              <a:noFill/>
              <a:ln w="15875">
                <a:solidFill>
                  <a:srgbClr val="993300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261" name="Line 37"/>
              <p:cNvSpPr>
                <a:spLocks noChangeShapeType="1"/>
              </p:cNvSpPr>
              <p:nvPr/>
            </p:nvSpPr>
            <p:spPr bwMode="auto">
              <a:xfrm>
                <a:off x="3092" y="6594"/>
                <a:ext cx="28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sm" len="sm"/>
                <a:tailEnd type="triangle" w="sm" len="sm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262" name="Text Box 38"/>
              <p:cNvSpPr txBox="1">
                <a:spLocks noChangeArrowheads="1"/>
              </p:cNvSpPr>
              <p:nvPr/>
            </p:nvSpPr>
            <p:spPr bwMode="auto">
              <a:xfrm>
                <a:off x="3497" y="6394"/>
                <a:ext cx="1455" cy="4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</a:t>
                </a:r>
                <a:r>
                  <a:rPr kumimoji="0" lang="ru-RU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 </a:t>
                </a:r>
                <a:r>
                  <a:rPr lang="ru-RU" dirty="0">
                    <a:solidFill>
                      <a:schemeClr val="bg1"/>
                    </a:solidFill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=</a:t>
                </a:r>
                <a:r>
                  <a:rPr kumimoji="0" lang="ru-RU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2</a:t>
                </a:r>
                <a:r>
                  <a:rPr kumimoji="0" lang="ru-RU" sz="1800" b="0" i="1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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264" name="Line 40"/>
              <p:cNvSpPr>
                <a:spLocks noChangeShapeType="1"/>
              </p:cNvSpPr>
              <p:nvPr/>
            </p:nvSpPr>
            <p:spPr bwMode="auto">
              <a:xfrm>
                <a:off x="265" y="6600"/>
                <a:ext cx="2835" cy="1"/>
              </a:xfrm>
              <a:prstGeom prst="line">
                <a:avLst/>
              </a:prstGeom>
              <a:noFill/>
              <a:ln w="15875">
                <a:solidFill>
                  <a:srgbClr val="FF00FF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aphicFrame>
          <p:nvGraphicFramePr>
            <p:cNvPr id="52265" name="Object 41"/>
            <p:cNvGraphicFramePr>
              <a:graphicFrameLocks noChangeAspect="1"/>
            </p:cNvGraphicFramePr>
            <p:nvPr/>
          </p:nvGraphicFramePr>
          <p:xfrm>
            <a:off x="285720" y="2285992"/>
            <a:ext cx="571472" cy="5714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535" name="Формула" r:id="rId22" imgW="7620000" imgH="7620000" progId="Equation.3">
                    <p:embed/>
                  </p:oleObj>
                </mc:Choice>
                <mc:Fallback>
                  <p:oleObj name="Формула" r:id="rId22" imgW="7620000" imgH="7620000" progId="Equation.3">
                    <p:embed/>
                    <p:pic>
                      <p:nvPicPr>
                        <p:cNvPr id="0" name="Picture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5720" y="2285992"/>
                          <a:ext cx="571472" cy="5714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267" name="Object 43"/>
            <p:cNvGraphicFramePr>
              <a:graphicFrameLocks noChangeAspect="1"/>
            </p:cNvGraphicFramePr>
            <p:nvPr/>
          </p:nvGraphicFramePr>
          <p:xfrm>
            <a:off x="211578" y="3838448"/>
            <a:ext cx="642910" cy="6964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536" name="Формула" r:id="rId24" imgW="10972800" imgH="11887200" progId="Equation.3">
                    <p:embed/>
                  </p:oleObj>
                </mc:Choice>
                <mc:Fallback>
                  <p:oleObj name="Формула" r:id="rId24" imgW="10972800" imgH="11887200" progId="Equation.3">
                    <p:embed/>
                    <p:pic>
                      <p:nvPicPr>
                        <p:cNvPr id="0" name="Picture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1578" y="3838448"/>
                          <a:ext cx="642910" cy="69648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 Box 35"/>
            <p:cNvSpPr txBox="1">
              <a:spLocks noChangeArrowheads="1"/>
            </p:cNvSpPr>
            <p:nvPr/>
          </p:nvSpPr>
          <p:spPr bwMode="auto">
            <a:xfrm>
              <a:off x="5575798" y="5877198"/>
              <a:ext cx="567838" cy="642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Arial" pitchFamily="34" charset="0"/>
                  <a:sym typeface="Symbol" pitchFamily="18" charset="2"/>
                </a:rPr>
                <a:t></a:t>
              </a:r>
              <a:endParaRPr kumimoji="0" lang="ru-RU" sz="3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Text Box 35"/>
            <p:cNvSpPr txBox="1">
              <a:spLocks noChangeArrowheads="1"/>
            </p:cNvSpPr>
            <p:nvPr/>
          </p:nvSpPr>
          <p:spPr bwMode="auto">
            <a:xfrm>
              <a:off x="521918" y="5786455"/>
              <a:ext cx="500066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Arial" pitchFamily="34" charset="0"/>
                  <a:sym typeface="Symbol" pitchFamily="18" charset="2"/>
                </a:rPr>
                <a:t>0</a:t>
              </a:r>
              <a:endParaRPr kumimoji="0" lang="ru-RU" sz="2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Группа 43"/>
          <p:cNvGrpSpPr/>
          <p:nvPr/>
        </p:nvGrpSpPr>
        <p:grpSpPr>
          <a:xfrm>
            <a:off x="6643702" y="4643446"/>
            <a:ext cx="2071702" cy="1285884"/>
            <a:chOff x="6643702" y="4643446"/>
            <a:chExt cx="2071702" cy="1285884"/>
          </a:xfrm>
        </p:grpSpPr>
        <p:graphicFrame>
          <p:nvGraphicFramePr>
            <p:cNvPr id="52269" name="Object 45"/>
            <p:cNvGraphicFramePr>
              <a:graphicFrameLocks noChangeAspect="1"/>
            </p:cNvGraphicFramePr>
            <p:nvPr/>
          </p:nvGraphicFramePr>
          <p:xfrm>
            <a:off x="7000892" y="4714884"/>
            <a:ext cx="1285884" cy="9693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537" name="Формула" r:id="rId26" imgW="14935200" imgH="11277600" progId="Equation.3">
                    <p:embed/>
                  </p:oleObj>
                </mc:Choice>
                <mc:Fallback>
                  <p:oleObj name="Формула" r:id="rId26" imgW="14935200" imgH="11277600" progId="Equation.3">
                    <p:embed/>
                    <p:pic>
                      <p:nvPicPr>
                        <p:cNvPr id="0" name="Picture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00892" y="4714884"/>
                          <a:ext cx="1285884" cy="96935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271" name="AutoShape 47"/>
            <p:cNvSpPr>
              <a:spLocks noChangeArrowheads="1"/>
            </p:cNvSpPr>
            <p:nvPr/>
          </p:nvSpPr>
          <p:spPr bwMode="auto">
            <a:xfrm>
              <a:off x="6643702" y="4643446"/>
              <a:ext cx="2071702" cy="1285884"/>
            </a:xfrm>
            <a:prstGeom prst="foldedCorner">
              <a:avLst>
                <a:gd name="adj" fmla="val 20889"/>
              </a:avLst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3" name="Rectangle 30"/>
          <p:cNvSpPr>
            <a:spLocks noChangeArrowheads="1"/>
          </p:cNvSpPr>
          <p:nvPr/>
        </p:nvSpPr>
        <p:spPr bwMode="auto">
          <a:xfrm>
            <a:off x="5072066" y="4000504"/>
            <a:ext cx="35004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Blip>
                <a:blip r:embed="rId28"/>
              </a:buBlip>
              <a:tabLst/>
            </a:pPr>
            <a:r>
              <a:rPr lang="ru-RU" b="1" dirty="0">
                <a:solidFill>
                  <a:srgbClr val="FF6600"/>
                </a:solidFill>
                <a:latin typeface="+mj-lt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ru-RU" b="1" i="1" u="dbl" strike="noStrike" cap="none" normalizeH="0" dirty="0">
                <a:ln>
                  <a:noFill/>
                </a:ln>
                <a:solidFill>
                  <a:srgbClr val="FF66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Опр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.)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Добротность</a:t>
            </a:r>
            <a:r>
              <a:rPr lang="ru-RU" i="1" dirty="0">
                <a:solidFill>
                  <a:srgbClr val="0000FF"/>
                </a:solidFill>
                <a:latin typeface="+mj-lt"/>
              </a:rPr>
              <a:t> </a:t>
            </a:r>
          </a:p>
        </p:txBody>
      </p:sp>
      <p:sp>
        <p:nvSpPr>
          <p:cNvPr id="41" name="Rectangle 30"/>
          <p:cNvSpPr>
            <a:spLocks noChangeArrowheads="1"/>
          </p:cNvSpPr>
          <p:nvPr/>
        </p:nvSpPr>
        <p:spPr bwMode="auto">
          <a:xfrm>
            <a:off x="5286380" y="3643314"/>
            <a:ext cx="17145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tabLst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Ещё раз:</a:t>
            </a:r>
            <a:r>
              <a:rPr lang="ru-RU" i="1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E528B-9A98-43FF-BDAC-591168B6A38C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sp>
        <p:nvSpPr>
          <p:cNvPr id="99330" name="Rectangle 2"/>
          <p:cNvSpPr>
            <a:spLocks/>
          </p:cNvSpPr>
          <p:nvPr/>
        </p:nvSpPr>
        <p:spPr bwMode="auto">
          <a:xfrm>
            <a:off x="1357290" y="66655"/>
            <a:ext cx="5929354" cy="933453"/>
          </a:xfrm>
          <a:prstGeom prst="rect">
            <a:avLst/>
          </a:prstGeom>
          <a:noFill/>
          <a:ln w="9525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2800" b="1" i="1" dirty="0">
                <a:solidFill>
                  <a:srgbClr val="FF0000"/>
                </a:solidFill>
                <a:latin typeface="Bookman Old Style" pitchFamily="18" charset="0"/>
              </a:rPr>
              <a:t>Амплитудные  и  фазовые </a:t>
            </a:r>
          </a:p>
          <a:p>
            <a:pPr algn="ctr" eaLnBrk="0" hangingPunct="0"/>
            <a:r>
              <a:rPr lang="ru-RU" sz="2800" b="1" i="1" dirty="0">
                <a:solidFill>
                  <a:srgbClr val="FF0000"/>
                </a:solidFill>
                <a:latin typeface="Bookman Old Style" pitchFamily="18" charset="0"/>
              </a:rPr>
              <a:t>резонансные  зависимости </a:t>
            </a:r>
          </a:p>
        </p:txBody>
      </p:sp>
      <p:sp>
        <p:nvSpPr>
          <p:cNvPr id="53344" name="Rectangle 9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2" name="Группа 103"/>
          <p:cNvGrpSpPr/>
          <p:nvPr/>
        </p:nvGrpSpPr>
        <p:grpSpPr>
          <a:xfrm>
            <a:off x="1214414" y="1214422"/>
            <a:ext cx="6156988" cy="5429288"/>
            <a:chOff x="1214414" y="928670"/>
            <a:chExt cx="6156988" cy="5429288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1214414" y="928670"/>
              <a:ext cx="6156988" cy="5429288"/>
              <a:chOff x="2673" y="3352"/>
              <a:chExt cx="7068" cy="5859"/>
            </a:xfrm>
          </p:grpSpPr>
          <p:sp>
            <p:nvSpPr>
              <p:cNvPr id="53251" name="Rectangle 3"/>
              <p:cNvSpPr>
                <a:spLocks noChangeArrowheads="1"/>
              </p:cNvSpPr>
              <p:nvPr/>
            </p:nvSpPr>
            <p:spPr bwMode="auto">
              <a:xfrm>
                <a:off x="3638" y="5231"/>
                <a:ext cx="5089" cy="162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52" name="Line 4"/>
              <p:cNvSpPr>
                <a:spLocks noChangeShapeType="1"/>
              </p:cNvSpPr>
              <p:nvPr/>
            </p:nvSpPr>
            <p:spPr bwMode="auto">
              <a:xfrm flipV="1">
                <a:off x="3638" y="6782"/>
                <a:ext cx="0" cy="71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53" name="Line 5"/>
              <p:cNvSpPr>
                <a:spLocks noChangeShapeType="1"/>
              </p:cNvSpPr>
              <p:nvPr/>
            </p:nvSpPr>
            <p:spPr bwMode="auto">
              <a:xfrm flipV="1">
                <a:off x="3954" y="6816"/>
                <a:ext cx="0" cy="37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54" name="Line 6"/>
              <p:cNvSpPr>
                <a:spLocks noChangeShapeType="1"/>
              </p:cNvSpPr>
              <p:nvPr/>
            </p:nvSpPr>
            <p:spPr bwMode="auto">
              <a:xfrm flipV="1">
                <a:off x="4275" y="6782"/>
                <a:ext cx="0" cy="71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55" name="Line 7"/>
              <p:cNvSpPr>
                <a:spLocks noChangeShapeType="1"/>
              </p:cNvSpPr>
              <p:nvPr/>
            </p:nvSpPr>
            <p:spPr bwMode="auto">
              <a:xfrm flipV="1">
                <a:off x="4591" y="6816"/>
                <a:ext cx="0" cy="37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56" name="Line 8"/>
              <p:cNvSpPr>
                <a:spLocks noChangeShapeType="1"/>
              </p:cNvSpPr>
              <p:nvPr/>
            </p:nvSpPr>
            <p:spPr bwMode="auto">
              <a:xfrm flipV="1">
                <a:off x="4912" y="6782"/>
                <a:ext cx="0" cy="71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57" name="Line 9"/>
              <p:cNvSpPr>
                <a:spLocks noChangeShapeType="1"/>
              </p:cNvSpPr>
              <p:nvPr/>
            </p:nvSpPr>
            <p:spPr bwMode="auto">
              <a:xfrm flipV="1">
                <a:off x="5228" y="6816"/>
                <a:ext cx="0" cy="37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58" name="Line 10"/>
              <p:cNvSpPr>
                <a:spLocks noChangeShapeType="1"/>
              </p:cNvSpPr>
              <p:nvPr/>
            </p:nvSpPr>
            <p:spPr bwMode="auto">
              <a:xfrm flipV="1">
                <a:off x="5548" y="6782"/>
                <a:ext cx="0" cy="71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59" name="Line 11"/>
              <p:cNvSpPr>
                <a:spLocks noChangeShapeType="1"/>
              </p:cNvSpPr>
              <p:nvPr/>
            </p:nvSpPr>
            <p:spPr bwMode="auto">
              <a:xfrm flipV="1">
                <a:off x="5864" y="6816"/>
                <a:ext cx="0" cy="37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60" name="Line 12"/>
              <p:cNvSpPr>
                <a:spLocks noChangeShapeType="1"/>
              </p:cNvSpPr>
              <p:nvPr/>
            </p:nvSpPr>
            <p:spPr bwMode="auto">
              <a:xfrm flipV="1">
                <a:off x="6817" y="6782"/>
                <a:ext cx="0" cy="71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61" name="Line 13"/>
              <p:cNvSpPr>
                <a:spLocks noChangeShapeType="1"/>
              </p:cNvSpPr>
              <p:nvPr/>
            </p:nvSpPr>
            <p:spPr bwMode="auto">
              <a:xfrm flipV="1">
                <a:off x="7138" y="6816"/>
                <a:ext cx="0" cy="37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62" name="Line 14"/>
              <p:cNvSpPr>
                <a:spLocks noChangeShapeType="1"/>
              </p:cNvSpPr>
              <p:nvPr/>
            </p:nvSpPr>
            <p:spPr bwMode="auto">
              <a:xfrm flipV="1">
                <a:off x="7453" y="6782"/>
                <a:ext cx="0" cy="71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63" name="Line 15"/>
              <p:cNvSpPr>
                <a:spLocks noChangeShapeType="1"/>
              </p:cNvSpPr>
              <p:nvPr/>
            </p:nvSpPr>
            <p:spPr bwMode="auto">
              <a:xfrm flipV="1">
                <a:off x="7774" y="6816"/>
                <a:ext cx="0" cy="37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64" name="Line 16"/>
              <p:cNvSpPr>
                <a:spLocks noChangeShapeType="1"/>
              </p:cNvSpPr>
              <p:nvPr/>
            </p:nvSpPr>
            <p:spPr bwMode="auto">
              <a:xfrm flipV="1">
                <a:off x="8090" y="6782"/>
                <a:ext cx="0" cy="71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65" name="Line 17"/>
              <p:cNvSpPr>
                <a:spLocks noChangeShapeType="1"/>
              </p:cNvSpPr>
              <p:nvPr/>
            </p:nvSpPr>
            <p:spPr bwMode="auto">
              <a:xfrm flipV="1">
                <a:off x="8411" y="6816"/>
                <a:ext cx="0" cy="37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66" name="Line 18"/>
              <p:cNvSpPr>
                <a:spLocks noChangeShapeType="1"/>
              </p:cNvSpPr>
              <p:nvPr/>
            </p:nvSpPr>
            <p:spPr bwMode="auto">
              <a:xfrm>
                <a:off x="3638" y="6853"/>
                <a:ext cx="5089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67" name="Line 19"/>
              <p:cNvSpPr>
                <a:spLocks noChangeShapeType="1"/>
              </p:cNvSpPr>
              <p:nvPr/>
            </p:nvSpPr>
            <p:spPr bwMode="auto">
              <a:xfrm>
                <a:off x="3638" y="6853"/>
                <a:ext cx="5089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68" name="Line 20"/>
              <p:cNvSpPr>
                <a:spLocks noChangeShapeType="1"/>
              </p:cNvSpPr>
              <p:nvPr/>
            </p:nvSpPr>
            <p:spPr bwMode="auto">
              <a:xfrm>
                <a:off x="3638" y="6853"/>
                <a:ext cx="99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69" name="Line 21"/>
              <p:cNvSpPr>
                <a:spLocks noChangeShapeType="1"/>
              </p:cNvSpPr>
              <p:nvPr/>
            </p:nvSpPr>
            <p:spPr bwMode="auto">
              <a:xfrm>
                <a:off x="3638" y="6651"/>
                <a:ext cx="52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70" name="Line 22"/>
              <p:cNvSpPr>
                <a:spLocks noChangeShapeType="1"/>
              </p:cNvSpPr>
              <p:nvPr/>
            </p:nvSpPr>
            <p:spPr bwMode="auto">
              <a:xfrm>
                <a:off x="3638" y="6446"/>
                <a:ext cx="99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71" name="Line 23"/>
              <p:cNvSpPr>
                <a:spLocks noChangeShapeType="1"/>
              </p:cNvSpPr>
              <p:nvPr/>
            </p:nvSpPr>
            <p:spPr bwMode="auto">
              <a:xfrm>
                <a:off x="3638" y="6245"/>
                <a:ext cx="52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72" name="Line 24"/>
              <p:cNvSpPr>
                <a:spLocks noChangeShapeType="1"/>
              </p:cNvSpPr>
              <p:nvPr/>
            </p:nvSpPr>
            <p:spPr bwMode="auto">
              <a:xfrm>
                <a:off x="3638" y="5637"/>
                <a:ext cx="99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73" name="Line 25"/>
              <p:cNvSpPr>
                <a:spLocks noChangeShapeType="1"/>
              </p:cNvSpPr>
              <p:nvPr/>
            </p:nvSpPr>
            <p:spPr bwMode="auto">
              <a:xfrm>
                <a:off x="3638" y="5432"/>
                <a:ext cx="52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74" name="Line 26"/>
              <p:cNvSpPr>
                <a:spLocks noChangeShapeType="1"/>
              </p:cNvSpPr>
              <p:nvPr/>
            </p:nvSpPr>
            <p:spPr bwMode="auto">
              <a:xfrm>
                <a:off x="3638" y="5231"/>
                <a:ext cx="99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75" name="Line 27"/>
              <p:cNvSpPr>
                <a:spLocks noChangeShapeType="1"/>
              </p:cNvSpPr>
              <p:nvPr/>
            </p:nvSpPr>
            <p:spPr bwMode="auto">
              <a:xfrm flipV="1">
                <a:off x="3638" y="5231"/>
                <a:ext cx="0" cy="1622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76" name="Rectangle 28"/>
              <p:cNvSpPr>
                <a:spLocks noChangeArrowheads="1"/>
              </p:cNvSpPr>
              <p:nvPr/>
            </p:nvSpPr>
            <p:spPr bwMode="auto">
              <a:xfrm>
                <a:off x="3638" y="6856"/>
                <a:ext cx="5089" cy="162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77" name="Line 29"/>
              <p:cNvSpPr>
                <a:spLocks noChangeShapeType="1"/>
              </p:cNvSpPr>
              <p:nvPr/>
            </p:nvSpPr>
            <p:spPr bwMode="auto">
              <a:xfrm flipV="1">
                <a:off x="3638" y="8407"/>
                <a:ext cx="0" cy="71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78" name="Line 30"/>
              <p:cNvSpPr>
                <a:spLocks noChangeShapeType="1"/>
              </p:cNvSpPr>
              <p:nvPr/>
            </p:nvSpPr>
            <p:spPr bwMode="auto">
              <a:xfrm flipV="1">
                <a:off x="4275" y="8441"/>
                <a:ext cx="0" cy="37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79" name="Line 31"/>
              <p:cNvSpPr>
                <a:spLocks noChangeShapeType="1"/>
              </p:cNvSpPr>
              <p:nvPr/>
            </p:nvSpPr>
            <p:spPr bwMode="auto">
              <a:xfrm flipV="1">
                <a:off x="4912" y="8407"/>
                <a:ext cx="0" cy="71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80" name="Line 32"/>
              <p:cNvSpPr>
                <a:spLocks noChangeShapeType="1"/>
              </p:cNvSpPr>
              <p:nvPr/>
            </p:nvSpPr>
            <p:spPr bwMode="auto">
              <a:xfrm flipV="1">
                <a:off x="5548" y="8441"/>
                <a:ext cx="0" cy="37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81" name="Line 33"/>
              <p:cNvSpPr>
                <a:spLocks noChangeShapeType="1"/>
              </p:cNvSpPr>
              <p:nvPr/>
            </p:nvSpPr>
            <p:spPr bwMode="auto">
              <a:xfrm flipV="1">
                <a:off x="6817" y="8441"/>
                <a:ext cx="0" cy="37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82" name="Line 34"/>
              <p:cNvSpPr>
                <a:spLocks noChangeShapeType="1"/>
              </p:cNvSpPr>
              <p:nvPr/>
            </p:nvSpPr>
            <p:spPr bwMode="auto">
              <a:xfrm flipV="1">
                <a:off x="7453" y="8407"/>
                <a:ext cx="0" cy="71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83" name="Line 35"/>
              <p:cNvSpPr>
                <a:spLocks noChangeShapeType="1"/>
              </p:cNvSpPr>
              <p:nvPr/>
            </p:nvSpPr>
            <p:spPr bwMode="auto">
              <a:xfrm flipV="1">
                <a:off x="8090" y="8441"/>
                <a:ext cx="0" cy="37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84" name="Line 36"/>
              <p:cNvSpPr>
                <a:spLocks noChangeShapeType="1"/>
              </p:cNvSpPr>
              <p:nvPr/>
            </p:nvSpPr>
            <p:spPr bwMode="auto">
              <a:xfrm>
                <a:off x="3638" y="8478"/>
                <a:ext cx="5089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85" name="Line 37"/>
              <p:cNvSpPr>
                <a:spLocks noChangeShapeType="1"/>
              </p:cNvSpPr>
              <p:nvPr/>
            </p:nvSpPr>
            <p:spPr bwMode="auto">
              <a:xfrm>
                <a:off x="3638" y="7669"/>
                <a:ext cx="5089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86" name="Line 38"/>
              <p:cNvSpPr>
                <a:spLocks noChangeShapeType="1"/>
              </p:cNvSpPr>
              <p:nvPr/>
            </p:nvSpPr>
            <p:spPr bwMode="auto">
              <a:xfrm>
                <a:off x="3638" y="8277"/>
                <a:ext cx="99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87" name="Line 39"/>
              <p:cNvSpPr>
                <a:spLocks noChangeShapeType="1"/>
              </p:cNvSpPr>
              <p:nvPr/>
            </p:nvSpPr>
            <p:spPr bwMode="auto">
              <a:xfrm>
                <a:off x="3638" y="7971"/>
                <a:ext cx="52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88" name="Line 40"/>
              <p:cNvSpPr>
                <a:spLocks noChangeShapeType="1"/>
              </p:cNvSpPr>
              <p:nvPr/>
            </p:nvSpPr>
            <p:spPr bwMode="auto">
              <a:xfrm>
                <a:off x="3638" y="7669"/>
                <a:ext cx="99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89" name="Line 41"/>
              <p:cNvSpPr>
                <a:spLocks noChangeShapeType="1"/>
              </p:cNvSpPr>
              <p:nvPr/>
            </p:nvSpPr>
            <p:spPr bwMode="auto">
              <a:xfrm>
                <a:off x="3638" y="7363"/>
                <a:ext cx="52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90" name="Line 42"/>
              <p:cNvSpPr>
                <a:spLocks noChangeShapeType="1"/>
              </p:cNvSpPr>
              <p:nvPr/>
            </p:nvSpPr>
            <p:spPr bwMode="auto">
              <a:xfrm>
                <a:off x="3638" y="7058"/>
                <a:ext cx="99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91" name="Line 43"/>
              <p:cNvSpPr>
                <a:spLocks noChangeShapeType="1"/>
              </p:cNvSpPr>
              <p:nvPr/>
            </p:nvSpPr>
            <p:spPr bwMode="auto">
              <a:xfrm flipV="1">
                <a:off x="3638" y="6856"/>
                <a:ext cx="0" cy="1622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92" name="Rectangle 44"/>
              <p:cNvSpPr>
                <a:spLocks noChangeArrowheads="1"/>
              </p:cNvSpPr>
              <p:nvPr/>
            </p:nvSpPr>
            <p:spPr bwMode="auto">
              <a:xfrm>
                <a:off x="3638" y="3609"/>
                <a:ext cx="5089" cy="162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93" name="Line 45"/>
              <p:cNvSpPr>
                <a:spLocks noChangeShapeType="1"/>
              </p:cNvSpPr>
              <p:nvPr/>
            </p:nvSpPr>
            <p:spPr bwMode="auto">
              <a:xfrm flipV="1">
                <a:off x="3638" y="5160"/>
                <a:ext cx="0" cy="71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94" name="Line 46"/>
              <p:cNvSpPr>
                <a:spLocks noChangeShapeType="1"/>
              </p:cNvSpPr>
              <p:nvPr/>
            </p:nvSpPr>
            <p:spPr bwMode="auto">
              <a:xfrm flipV="1">
                <a:off x="4275" y="5194"/>
                <a:ext cx="0" cy="37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95" name="Line 47"/>
              <p:cNvSpPr>
                <a:spLocks noChangeShapeType="1"/>
              </p:cNvSpPr>
              <p:nvPr/>
            </p:nvSpPr>
            <p:spPr bwMode="auto">
              <a:xfrm flipV="1">
                <a:off x="4912" y="5160"/>
                <a:ext cx="0" cy="71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96" name="Line 48"/>
              <p:cNvSpPr>
                <a:spLocks noChangeShapeType="1"/>
              </p:cNvSpPr>
              <p:nvPr/>
            </p:nvSpPr>
            <p:spPr bwMode="auto">
              <a:xfrm flipV="1">
                <a:off x="5548" y="5194"/>
                <a:ext cx="0" cy="37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97" name="Line 49"/>
              <p:cNvSpPr>
                <a:spLocks noChangeShapeType="1"/>
              </p:cNvSpPr>
              <p:nvPr/>
            </p:nvSpPr>
            <p:spPr bwMode="auto">
              <a:xfrm flipV="1">
                <a:off x="6817" y="5194"/>
                <a:ext cx="0" cy="37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98" name="Line 50"/>
              <p:cNvSpPr>
                <a:spLocks noChangeShapeType="1"/>
              </p:cNvSpPr>
              <p:nvPr/>
            </p:nvSpPr>
            <p:spPr bwMode="auto">
              <a:xfrm flipV="1">
                <a:off x="7453" y="5160"/>
                <a:ext cx="0" cy="71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299" name="Line 51"/>
              <p:cNvSpPr>
                <a:spLocks noChangeShapeType="1"/>
              </p:cNvSpPr>
              <p:nvPr/>
            </p:nvSpPr>
            <p:spPr bwMode="auto">
              <a:xfrm flipV="1">
                <a:off x="8090" y="5194"/>
                <a:ext cx="0" cy="37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300" name="Line 52"/>
              <p:cNvSpPr>
                <a:spLocks noChangeShapeType="1"/>
              </p:cNvSpPr>
              <p:nvPr/>
            </p:nvSpPr>
            <p:spPr bwMode="auto">
              <a:xfrm>
                <a:off x="3638" y="5231"/>
                <a:ext cx="5089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301" name="Line 53"/>
              <p:cNvSpPr>
                <a:spLocks noChangeShapeType="1"/>
              </p:cNvSpPr>
              <p:nvPr/>
            </p:nvSpPr>
            <p:spPr bwMode="auto">
              <a:xfrm>
                <a:off x="3638" y="5231"/>
                <a:ext cx="5089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302" name="Line 54"/>
              <p:cNvSpPr>
                <a:spLocks noChangeShapeType="1"/>
              </p:cNvSpPr>
              <p:nvPr/>
            </p:nvSpPr>
            <p:spPr bwMode="auto">
              <a:xfrm>
                <a:off x="3638" y="5231"/>
                <a:ext cx="99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303" name="Line 55"/>
              <p:cNvSpPr>
                <a:spLocks noChangeShapeType="1"/>
              </p:cNvSpPr>
              <p:nvPr/>
            </p:nvSpPr>
            <p:spPr bwMode="auto">
              <a:xfrm>
                <a:off x="3638" y="4925"/>
                <a:ext cx="52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304" name="Line 56"/>
              <p:cNvSpPr>
                <a:spLocks noChangeShapeType="1"/>
              </p:cNvSpPr>
              <p:nvPr/>
            </p:nvSpPr>
            <p:spPr bwMode="auto">
              <a:xfrm>
                <a:off x="3638" y="4623"/>
                <a:ext cx="99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305" name="Line 57"/>
              <p:cNvSpPr>
                <a:spLocks noChangeShapeType="1"/>
              </p:cNvSpPr>
              <p:nvPr/>
            </p:nvSpPr>
            <p:spPr bwMode="auto">
              <a:xfrm>
                <a:off x="3638" y="3710"/>
                <a:ext cx="52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306" name="Freeform 58"/>
              <p:cNvSpPr>
                <a:spLocks/>
              </p:cNvSpPr>
              <p:nvPr/>
            </p:nvSpPr>
            <p:spPr bwMode="auto">
              <a:xfrm>
                <a:off x="3638" y="3609"/>
                <a:ext cx="0" cy="1622"/>
              </a:xfrm>
              <a:custGeom>
                <a:avLst/>
                <a:gdLst/>
                <a:ahLst/>
                <a:cxnLst>
                  <a:cxn ang="0">
                    <a:pos x="0" y="48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483">
                    <a:moveTo>
                      <a:pt x="0" y="483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889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307" name="Line 59"/>
              <p:cNvSpPr>
                <a:spLocks noChangeShapeType="1"/>
              </p:cNvSpPr>
              <p:nvPr/>
            </p:nvSpPr>
            <p:spPr bwMode="auto">
              <a:xfrm>
                <a:off x="4275" y="3609"/>
                <a:ext cx="0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308" name="Line 60"/>
              <p:cNvSpPr>
                <a:spLocks noChangeShapeType="1"/>
              </p:cNvSpPr>
              <p:nvPr/>
            </p:nvSpPr>
            <p:spPr bwMode="auto">
              <a:xfrm>
                <a:off x="4912" y="3609"/>
                <a:ext cx="0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309" name="Line 61"/>
              <p:cNvSpPr>
                <a:spLocks noChangeShapeType="1"/>
              </p:cNvSpPr>
              <p:nvPr/>
            </p:nvSpPr>
            <p:spPr bwMode="auto">
              <a:xfrm>
                <a:off x="5548" y="3609"/>
                <a:ext cx="0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310" name="Line 62"/>
              <p:cNvSpPr>
                <a:spLocks noChangeShapeType="1"/>
              </p:cNvSpPr>
              <p:nvPr/>
            </p:nvSpPr>
            <p:spPr bwMode="auto">
              <a:xfrm>
                <a:off x="6185" y="3609"/>
                <a:ext cx="0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311" name="Line 63"/>
              <p:cNvSpPr>
                <a:spLocks noChangeShapeType="1"/>
              </p:cNvSpPr>
              <p:nvPr/>
            </p:nvSpPr>
            <p:spPr bwMode="auto">
              <a:xfrm>
                <a:off x="6817" y="3609"/>
                <a:ext cx="0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312" name="Line 64"/>
              <p:cNvSpPr>
                <a:spLocks noChangeShapeType="1"/>
              </p:cNvSpPr>
              <p:nvPr/>
            </p:nvSpPr>
            <p:spPr bwMode="auto">
              <a:xfrm>
                <a:off x="7453" y="3609"/>
                <a:ext cx="0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313" name="Line 65"/>
              <p:cNvSpPr>
                <a:spLocks noChangeShapeType="1"/>
              </p:cNvSpPr>
              <p:nvPr/>
            </p:nvSpPr>
            <p:spPr bwMode="auto">
              <a:xfrm>
                <a:off x="8090" y="3609"/>
                <a:ext cx="0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314" name="Line 66"/>
              <p:cNvSpPr>
                <a:spLocks noChangeShapeType="1"/>
              </p:cNvSpPr>
              <p:nvPr/>
            </p:nvSpPr>
            <p:spPr bwMode="auto">
              <a:xfrm>
                <a:off x="8727" y="3609"/>
                <a:ext cx="0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315" name="Line 67"/>
              <p:cNvSpPr>
                <a:spLocks noChangeShapeType="1"/>
              </p:cNvSpPr>
              <p:nvPr/>
            </p:nvSpPr>
            <p:spPr bwMode="auto">
              <a:xfrm>
                <a:off x="3638" y="3609"/>
                <a:ext cx="5089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316" name="Freeform 68"/>
              <p:cNvSpPr>
                <a:spLocks/>
              </p:cNvSpPr>
              <p:nvPr/>
            </p:nvSpPr>
            <p:spPr bwMode="auto">
              <a:xfrm>
                <a:off x="3638" y="5231"/>
                <a:ext cx="5089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79" y="0"/>
                  </a:cxn>
                  <a:cxn ang="0">
                    <a:pos x="1079" y="0"/>
                  </a:cxn>
                </a:cxnLst>
                <a:rect l="0" t="0" r="r" b="b"/>
                <a:pathLst>
                  <a:path w="1079">
                    <a:moveTo>
                      <a:pt x="0" y="0"/>
                    </a:moveTo>
                    <a:lnTo>
                      <a:pt x="1079" y="0"/>
                    </a:lnTo>
                    <a:lnTo>
                      <a:pt x="1079" y="0"/>
                    </a:lnTo>
                  </a:path>
                </a:pathLst>
              </a:custGeom>
              <a:noFill/>
              <a:ln w="889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317" name="Line 69"/>
              <p:cNvSpPr>
                <a:spLocks noChangeShapeType="1"/>
              </p:cNvSpPr>
              <p:nvPr/>
            </p:nvSpPr>
            <p:spPr bwMode="auto">
              <a:xfrm>
                <a:off x="8727" y="3710"/>
                <a:ext cx="0" cy="0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318" name="Line 70"/>
              <p:cNvSpPr>
                <a:spLocks noChangeShapeType="1"/>
              </p:cNvSpPr>
              <p:nvPr/>
            </p:nvSpPr>
            <p:spPr bwMode="auto">
              <a:xfrm flipV="1">
                <a:off x="8727" y="3609"/>
                <a:ext cx="0" cy="1622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319" name="Freeform 71"/>
              <p:cNvSpPr>
                <a:spLocks/>
              </p:cNvSpPr>
              <p:nvPr/>
            </p:nvSpPr>
            <p:spPr bwMode="auto">
              <a:xfrm>
                <a:off x="3638" y="5476"/>
                <a:ext cx="5089" cy="1377"/>
              </a:xfrm>
              <a:custGeom>
                <a:avLst/>
                <a:gdLst/>
                <a:ahLst/>
                <a:cxnLst>
                  <a:cxn ang="0">
                    <a:pos x="52" y="1377"/>
                  </a:cxn>
                  <a:cxn ang="0">
                    <a:pos x="156" y="1377"/>
                  </a:cxn>
                  <a:cxn ang="0">
                    <a:pos x="255" y="1377"/>
                  </a:cxn>
                  <a:cxn ang="0">
                    <a:pos x="359" y="1373"/>
                  </a:cxn>
                  <a:cxn ang="0">
                    <a:pos x="462" y="1373"/>
                  </a:cxn>
                  <a:cxn ang="0">
                    <a:pos x="566" y="1373"/>
                  </a:cxn>
                  <a:cxn ang="0">
                    <a:pos x="670" y="1373"/>
                  </a:cxn>
                  <a:cxn ang="0">
                    <a:pos x="769" y="1370"/>
                  </a:cxn>
                  <a:cxn ang="0">
                    <a:pos x="873" y="1370"/>
                  </a:cxn>
                  <a:cxn ang="0">
                    <a:pos x="976" y="1370"/>
                  </a:cxn>
                  <a:cxn ang="0">
                    <a:pos x="1080" y="1367"/>
                  </a:cxn>
                  <a:cxn ang="0">
                    <a:pos x="1184" y="1367"/>
                  </a:cxn>
                  <a:cxn ang="0">
                    <a:pos x="1283" y="1363"/>
                  </a:cxn>
                  <a:cxn ang="0">
                    <a:pos x="1387" y="1360"/>
                  </a:cxn>
                  <a:cxn ang="0">
                    <a:pos x="1490" y="1357"/>
                  </a:cxn>
                  <a:cxn ang="0">
                    <a:pos x="1594" y="1353"/>
                  </a:cxn>
                  <a:cxn ang="0">
                    <a:pos x="1698" y="1347"/>
                  </a:cxn>
                  <a:cxn ang="0">
                    <a:pos x="1797" y="1336"/>
                  </a:cxn>
                  <a:cxn ang="0">
                    <a:pos x="1901" y="1323"/>
                  </a:cxn>
                  <a:cxn ang="0">
                    <a:pos x="2005" y="1303"/>
                  </a:cxn>
                  <a:cxn ang="0">
                    <a:pos x="2108" y="1266"/>
                  </a:cxn>
                  <a:cxn ang="0">
                    <a:pos x="2212" y="1195"/>
                  </a:cxn>
                  <a:cxn ang="0">
                    <a:pos x="2311" y="1041"/>
                  </a:cxn>
                  <a:cxn ang="0">
                    <a:pos x="2415" y="658"/>
                  </a:cxn>
                  <a:cxn ang="0">
                    <a:pos x="2519" y="0"/>
                  </a:cxn>
                  <a:cxn ang="0">
                    <a:pos x="2622" y="363"/>
                  </a:cxn>
                  <a:cxn ang="0">
                    <a:pos x="2726" y="913"/>
                  </a:cxn>
                  <a:cxn ang="0">
                    <a:pos x="2825" y="1142"/>
                  </a:cxn>
                  <a:cxn ang="0">
                    <a:pos x="2929" y="1239"/>
                  </a:cxn>
                  <a:cxn ang="0">
                    <a:pos x="3033" y="1289"/>
                  </a:cxn>
                  <a:cxn ang="0">
                    <a:pos x="3136" y="1316"/>
                  </a:cxn>
                  <a:cxn ang="0">
                    <a:pos x="3240" y="1333"/>
                  </a:cxn>
                  <a:cxn ang="0">
                    <a:pos x="3339" y="1343"/>
                  </a:cxn>
                  <a:cxn ang="0">
                    <a:pos x="3443" y="1350"/>
                  </a:cxn>
                  <a:cxn ang="0">
                    <a:pos x="3547" y="1357"/>
                  </a:cxn>
                  <a:cxn ang="0">
                    <a:pos x="3650" y="1360"/>
                  </a:cxn>
                  <a:cxn ang="0">
                    <a:pos x="3754" y="1363"/>
                  </a:cxn>
                  <a:cxn ang="0">
                    <a:pos x="3853" y="1363"/>
                  </a:cxn>
                  <a:cxn ang="0">
                    <a:pos x="3957" y="1367"/>
                  </a:cxn>
                  <a:cxn ang="0">
                    <a:pos x="4061" y="1367"/>
                  </a:cxn>
                  <a:cxn ang="0">
                    <a:pos x="4164" y="1370"/>
                  </a:cxn>
                  <a:cxn ang="0">
                    <a:pos x="4268" y="1370"/>
                  </a:cxn>
                  <a:cxn ang="0">
                    <a:pos x="4367" y="1370"/>
                  </a:cxn>
                  <a:cxn ang="0">
                    <a:pos x="4471" y="1370"/>
                  </a:cxn>
                  <a:cxn ang="0">
                    <a:pos x="4575" y="1370"/>
                  </a:cxn>
                  <a:cxn ang="0">
                    <a:pos x="4679" y="1373"/>
                  </a:cxn>
                  <a:cxn ang="0">
                    <a:pos x="4782" y="1373"/>
                  </a:cxn>
                  <a:cxn ang="0">
                    <a:pos x="4881" y="1373"/>
                  </a:cxn>
                  <a:cxn ang="0">
                    <a:pos x="4985" y="1373"/>
                  </a:cxn>
                  <a:cxn ang="0">
                    <a:pos x="5089" y="1373"/>
                  </a:cxn>
                </a:cxnLst>
                <a:rect l="0" t="0" r="r" b="b"/>
                <a:pathLst>
                  <a:path w="5089" h="1377">
                    <a:moveTo>
                      <a:pt x="0" y="1377"/>
                    </a:moveTo>
                    <a:lnTo>
                      <a:pt x="52" y="1377"/>
                    </a:lnTo>
                    <a:lnTo>
                      <a:pt x="104" y="1377"/>
                    </a:lnTo>
                    <a:lnTo>
                      <a:pt x="156" y="1377"/>
                    </a:lnTo>
                    <a:lnTo>
                      <a:pt x="208" y="1377"/>
                    </a:lnTo>
                    <a:lnTo>
                      <a:pt x="255" y="1377"/>
                    </a:lnTo>
                    <a:lnTo>
                      <a:pt x="307" y="1373"/>
                    </a:lnTo>
                    <a:lnTo>
                      <a:pt x="359" y="1373"/>
                    </a:lnTo>
                    <a:lnTo>
                      <a:pt x="411" y="1373"/>
                    </a:lnTo>
                    <a:lnTo>
                      <a:pt x="462" y="1373"/>
                    </a:lnTo>
                    <a:lnTo>
                      <a:pt x="514" y="1373"/>
                    </a:lnTo>
                    <a:lnTo>
                      <a:pt x="566" y="1373"/>
                    </a:lnTo>
                    <a:lnTo>
                      <a:pt x="618" y="1373"/>
                    </a:lnTo>
                    <a:lnTo>
                      <a:pt x="670" y="1373"/>
                    </a:lnTo>
                    <a:lnTo>
                      <a:pt x="722" y="1373"/>
                    </a:lnTo>
                    <a:lnTo>
                      <a:pt x="769" y="1370"/>
                    </a:lnTo>
                    <a:lnTo>
                      <a:pt x="821" y="1370"/>
                    </a:lnTo>
                    <a:lnTo>
                      <a:pt x="873" y="1370"/>
                    </a:lnTo>
                    <a:lnTo>
                      <a:pt x="925" y="1370"/>
                    </a:lnTo>
                    <a:lnTo>
                      <a:pt x="976" y="1370"/>
                    </a:lnTo>
                    <a:lnTo>
                      <a:pt x="1028" y="1370"/>
                    </a:lnTo>
                    <a:lnTo>
                      <a:pt x="1080" y="1367"/>
                    </a:lnTo>
                    <a:lnTo>
                      <a:pt x="1132" y="1367"/>
                    </a:lnTo>
                    <a:lnTo>
                      <a:pt x="1184" y="1367"/>
                    </a:lnTo>
                    <a:lnTo>
                      <a:pt x="1236" y="1367"/>
                    </a:lnTo>
                    <a:lnTo>
                      <a:pt x="1283" y="1363"/>
                    </a:lnTo>
                    <a:lnTo>
                      <a:pt x="1335" y="1363"/>
                    </a:lnTo>
                    <a:lnTo>
                      <a:pt x="1387" y="1360"/>
                    </a:lnTo>
                    <a:lnTo>
                      <a:pt x="1439" y="1360"/>
                    </a:lnTo>
                    <a:lnTo>
                      <a:pt x="1490" y="1357"/>
                    </a:lnTo>
                    <a:lnTo>
                      <a:pt x="1542" y="1357"/>
                    </a:lnTo>
                    <a:lnTo>
                      <a:pt x="1594" y="1353"/>
                    </a:lnTo>
                    <a:lnTo>
                      <a:pt x="1646" y="1350"/>
                    </a:lnTo>
                    <a:lnTo>
                      <a:pt x="1698" y="1347"/>
                    </a:lnTo>
                    <a:lnTo>
                      <a:pt x="1750" y="1343"/>
                    </a:lnTo>
                    <a:lnTo>
                      <a:pt x="1797" y="1336"/>
                    </a:lnTo>
                    <a:lnTo>
                      <a:pt x="1849" y="1330"/>
                    </a:lnTo>
                    <a:lnTo>
                      <a:pt x="1901" y="1323"/>
                    </a:lnTo>
                    <a:lnTo>
                      <a:pt x="1953" y="1313"/>
                    </a:lnTo>
                    <a:lnTo>
                      <a:pt x="2005" y="1303"/>
                    </a:lnTo>
                    <a:lnTo>
                      <a:pt x="2056" y="1286"/>
                    </a:lnTo>
                    <a:lnTo>
                      <a:pt x="2108" y="1266"/>
                    </a:lnTo>
                    <a:lnTo>
                      <a:pt x="2160" y="1236"/>
                    </a:lnTo>
                    <a:lnTo>
                      <a:pt x="2212" y="1195"/>
                    </a:lnTo>
                    <a:lnTo>
                      <a:pt x="2264" y="1135"/>
                    </a:lnTo>
                    <a:lnTo>
                      <a:pt x="2311" y="1041"/>
                    </a:lnTo>
                    <a:lnTo>
                      <a:pt x="2363" y="893"/>
                    </a:lnTo>
                    <a:lnTo>
                      <a:pt x="2415" y="658"/>
                    </a:lnTo>
                    <a:lnTo>
                      <a:pt x="2467" y="316"/>
                    </a:lnTo>
                    <a:lnTo>
                      <a:pt x="2519" y="0"/>
                    </a:lnTo>
                    <a:lnTo>
                      <a:pt x="2570" y="27"/>
                    </a:lnTo>
                    <a:lnTo>
                      <a:pt x="2622" y="363"/>
                    </a:lnTo>
                    <a:lnTo>
                      <a:pt x="2674" y="692"/>
                    </a:lnTo>
                    <a:lnTo>
                      <a:pt x="2726" y="913"/>
                    </a:lnTo>
                    <a:lnTo>
                      <a:pt x="2778" y="1054"/>
                    </a:lnTo>
                    <a:lnTo>
                      <a:pt x="2825" y="1142"/>
                    </a:lnTo>
                    <a:lnTo>
                      <a:pt x="2877" y="1202"/>
                    </a:lnTo>
                    <a:lnTo>
                      <a:pt x="2929" y="1239"/>
                    </a:lnTo>
                    <a:lnTo>
                      <a:pt x="2981" y="1269"/>
                    </a:lnTo>
                    <a:lnTo>
                      <a:pt x="3033" y="1289"/>
                    </a:lnTo>
                    <a:lnTo>
                      <a:pt x="3084" y="1303"/>
                    </a:lnTo>
                    <a:lnTo>
                      <a:pt x="3136" y="1316"/>
                    </a:lnTo>
                    <a:lnTo>
                      <a:pt x="3188" y="1323"/>
                    </a:lnTo>
                    <a:lnTo>
                      <a:pt x="3240" y="1333"/>
                    </a:lnTo>
                    <a:lnTo>
                      <a:pt x="3292" y="1336"/>
                    </a:lnTo>
                    <a:lnTo>
                      <a:pt x="3339" y="1343"/>
                    </a:lnTo>
                    <a:lnTo>
                      <a:pt x="3391" y="1347"/>
                    </a:lnTo>
                    <a:lnTo>
                      <a:pt x="3443" y="1350"/>
                    </a:lnTo>
                    <a:lnTo>
                      <a:pt x="3495" y="1353"/>
                    </a:lnTo>
                    <a:lnTo>
                      <a:pt x="3547" y="1357"/>
                    </a:lnTo>
                    <a:lnTo>
                      <a:pt x="3599" y="1357"/>
                    </a:lnTo>
                    <a:lnTo>
                      <a:pt x="3650" y="1360"/>
                    </a:lnTo>
                    <a:lnTo>
                      <a:pt x="3702" y="1360"/>
                    </a:lnTo>
                    <a:lnTo>
                      <a:pt x="3754" y="1363"/>
                    </a:lnTo>
                    <a:lnTo>
                      <a:pt x="3806" y="1363"/>
                    </a:lnTo>
                    <a:lnTo>
                      <a:pt x="3853" y="1363"/>
                    </a:lnTo>
                    <a:lnTo>
                      <a:pt x="3905" y="1367"/>
                    </a:lnTo>
                    <a:lnTo>
                      <a:pt x="3957" y="1367"/>
                    </a:lnTo>
                    <a:lnTo>
                      <a:pt x="4009" y="1367"/>
                    </a:lnTo>
                    <a:lnTo>
                      <a:pt x="4061" y="1367"/>
                    </a:lnTo>
                    <a:lnTo>
                      <a:pt x="4113" y="1367"/>
                    </a:lnTo>
                    <a:lnTo>
                      <a:pt x="4164" y="1370"/>
                    </a:lnTo>
                    <a:lnTo>
                      <a:pt x="4216" y="1370"/>
                    </a:lnTo>
                    <a:lnTo>
                      <a:pt x="4268" y="1370"/>
                    </a:lnTo>
                    <a:lnTo>
                      <a:pt x="4320" y="1370"/>
                    </a:lnTo>
                    <a:lnTo>
                      <a:pt x="4367" y="1370"/>
                    </a:lnTo>
                    <a:lnTo>
                      <a:pt x="4419" y="1370"/>
                    </a:lnTo>
                    <a:lnTo>
                      <a:pt x="4471" y="1370"/>
                    </a:lnTo>
                    <a:lnTo>
                      <a:pt x="4523" y="1370"/>
                    </a:lnTo>
                    <a:lnTo>
                      <a:pt x="4575" y="1370"/>
                    </a:lnTo>
                    <a:lnTo>
                      <a:pt x="4627" y="1373"/>
                    </a:lnTo>
                    <a:lnTo>
                      <a:pt x="4679" y="1373"/>
                    </a:lnTo>
                    <a:lnTo>
                      <a:pt x="4730" y="1373"/>
                    </a:lnTo>
                    <a:lnTo>
                      <a:pt x="4782" y="1373"/>
                    </a:lnTo>
                    <a:lnTo>
                      <a:pt x="4834" y="1373"/>
                    </a:lnTo>
                    <a:lnTo>
                      <a:pt x="4881" y="1373"/>
                    </a:lnTo>
                    <a:lnTo>
                      <a:pt x="4933" y="1373"/>
                    </a:lnTo>
                    <a:lnTo>
                      <a:pt x="4985" y="1373"/>
                    </a:lnTo>
                    <a:lnTo>
                      <a:pt x="5037" y="1373"/>
                    </a:lnTo>
                    <a:lnTo>
                      <a:pt x="5089" y="1373"/>
                    </a:lnTo>
                  </a:path>
                </a:pathLst>
              </a:custGeom>
              <a:noFill/>
              <a:ln w="2413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320" name="Freeform 72"/>
              <p:cNvSpPr>
                <a:spLocks/>
              </p:cNvSpPr>
              <p:nvPr/>
            </p:nvSpPr>
            <p:spPr bwMode="auto">
              <a:xfrm>
                <a:off x="3638" y="6920"/>
                <a:ext cx="5089" cy="1424"/>
              </a:xfrm>
              <a:custGeom>
                <a:avLst/>
                <a:gdLst/>
                <a:ahLst/>
                <a:cxnLst>
                  <a:cxn ang="0">
                    <a:pos x="52" y="604"/>
                  </a:cxn>
                  <a:cxn ang="0">
                    <a:pos x="156" y="604"/>
                  </a:cxn>
                  <a:cxn ang="0">
                    <a:pos x="255" y="604"/>
                  </a:cxn>
                  <a:cxn ang="0">
                    <a:pos x="359" y="601"/>
                  </a:cxn>
                  <a:cxn ang="0">
                    <a:pos x="462" y="601"/>
                  </a:cxn>
                  <a:cxn ang="0">
                    <a:pos x="566" y="598"/>
                  </a:cxn>
                  <a:cxn ang="0">
                    <a:pos x="670" y="594"/>
                  </a:cxn>
                  <a:cxn ang="0">
                    <a:pos x="769" y="591"/>
                  </a:cxn>
                  <a:cxn ang="0">
                    <a:pos x="873" y="588"/>
                  </a:cxn>
                  <a:cxn ang="0">
                    <a:pos x="976" y="581"/>
                  </a:cxn>
                  <a:cxn ang="0">
                    <a:pos x="1080" y="574"/>
                  </a:cxn>
                  <a:cxn ang="0">
                    <a:pos x="1184" y="567"/>
                  </a:cxn>
                  <a:cxn ang="0">
                    <a:pos x="1283" y="557"/>
                  </a:cxn>
                  <a:cxn ang="0">
                    <a:pos x="1387" y="547"/>
                  </a:cxn>
                  <a:cxn ang="0">
                    <a:pos x="1490" y="534"/>
                  </a:cxn>
                  <a:cxn ang="0">
                    <a:pos x="1594" y="517"/>
                  </a:cxn>
                  <a:cxn ang="0">
                    <a:pos x="1698" y="497"/>
                  </a:cxn>
                  <a:cxn ang="0">
                    <a:pos x="1797" y="470"/>
                  </a:cxn>
                  <a:cxn ang="0">
                    <a:pos x="1901" y="433"/>
                  </a:cxn>
                  <a:cxn ang="0">
                    <a:pos x="2005" y="389"/>
                  </a:cxn>
                  <a:cxn ang="0">
                    <a:pos x="2108" y="326"/>
                  </a:cxn>
                  <a:cxn ang="0">
                    <a:pos x="2212" y="232"/>
                  </a:cxn>
                  <a:cxn ang="0">
                    <a:pos x="2311" y="104"/>
                  </a:cxn>
                  <a:cxn ang="0">
                    <a:pos x="2415" y="0"/>
                  </a:cxn>
                  <a:cxn ang="0">
                    <a:pos x="2519" y="467"/>
                  </a:cxn>
                  <a:cxn ang="0">
                    <a:pos x="2622" y="1353"/>
                  </a:cxn>
                  <a:cxn ang="0">
                    <a:pos x="2726" y="1380"/>
                  </a:cxn>
                  <a:cxn ang="0">
                    <a:pos x="2825" y="1242"/>
                  </a:cxn>
                  <a:cxn ang="0">
                    <a:pos x="2929" y="1135"/>
                  </a:cxn>
                  <a:cxn ang="0">
                    <a:pos x="3033" y="1058"/>
                  </a:cxn>
                  <a:cxn ang="0">
                    <a:pos x="3136" y="1007"/>
                  </a:cxn>
                  <a:cxn ang="0">
                    <a:pos x="3240" y="967"/>
                  </a:cxn>
                  <a:cxn ang="0">
                    <a:pos x="3339" y="937"/>
                  </a:cxn>
                  <a:cxn ang="0">
                    <a:pos x="3443" y="913"/>
                  </a:cxn>
                  <a:cxn ang="0">
                    <a:pos x="3547" y="893"/>
                  </a:cxn>
                  <a:cxn ang="0">
                    <a:pos x="3650" y="880"/>
                  </a:cxn>
                  <a:cxn ang="0">
                    <a:pos x="3754" y="866"/>
                  </a:cxn>
                  <a:cxn ang="0">
                    <a:pos x="3853" y="856"/>
                  </a:cxn>
                  <a:cxn ang="0">
                    <a:pos x="3957" y="846"/>
                  </a:cxn>
                  <a:cxn ang="0">
                    <a:pos x="4061" y="839"/>
                  </a:cxn>
                  <a:cxn ang="0">
                    <a:pos x="4164" y="829"/>
                  </a:cxn>
                  <a:cxn ang="0">
                    <a:pos x="4268" y="826"/>
                  </a:cxn>
                  <a:cxn ang="0">
                    <a:pos x="4367" y="819"/>
                  </a:cxn>
                  <a:cxn ang="0">
                    <a:pos x="4471" y="816"/>
                  </a:cxn>
                  <a:cxn ang="0">
                    <a:pos x="4575" y="809"/>
                  </a:cxn>
                  <a:cxn ang="0">
                    <a:pos x="4679" y="806"/>
                  </a:cxn>
                  <a:cxn ang="0">
                    <a:pos x="4782" y="802"/>
                  </a:cxn>
                  <a:cxn ang="0">
                    <a:pos x="4881" y="799"/>
                  </a:cxn>
                  <a:cxn ang="0">
                    <a:pos x="4985" y="796"/>
                  </a:cxn>
                  <a:cxn ang="0">
                    <a:pos x="5089" y="796"/>
                  </a:cxn>
                </a:cxnLst>
                <a:rect l="0" t="0" r="r" b="b"/>
                <a:pathLst>
                  <a:path w="5089" h="1424">
                    <a:moveTo>
                      <a:pt x="0" y="604"/>
                    </a:moveTo>
                    <a:lnTo>
                      <a:pt x="52" y="604"/>
                    </a:lnTo>
                    <a:lnTo>
                      <a:pt x="104" y="604"/>
                    </a:lnTo>
                    <a:lnTo>
                      <a:pt x="156" y="604"/>
                    </a:lnTo>
                    <a:lnTo>
                      <a:pt x="208" y="604"/>
                    </a:lnTo>
                    <a:lnTo>
                      <a:pt x="255" y="604"/>
                    </a:lnTo>
                    <a:lnTo>
                      <a:pt x="307" y="604"/>
                    </a:lnTo>
                    <a:lnTo>
                      <a:pt x="359" y="601"/>
                    </a:lnTo>
                    <a:lnTo>
                      <a:pt x="411" y="601"/>
                    </a:lnTo>
                    <a:lnTo>
                      <a:pt x="462" y="601"/>
                    </a:lnTo>
                    <a:lnTo>
                      <a:pt x="514" y="598"/>
                    </a:lnTo>
                    <a:lnTo>
                      <a:pt x="566" y="598"/>
                    </a:lnTo>
                    <a:lnTo>
                      <a:pt x="618" y="598"/>
                    </a:lnTo>
                    <a:lnTo>
                      <a:pt x="670" y="594"/>
                    </a:lnTo>
                    <a:lnTo>
                      <a:pt x="722" y="594"/>
                    </a:lnTo>
                    <a:lnTo>
                      <a:pt x="769" y="591"/>
                    </a:lnTo>
                    <a:lnTo>
                      <a:pt x="821" y="588"/>
                    </a:lnTo>
                    <a:lnTo>
                      <a:pt x="873" y="588"/>
                    </a:lnTo>
                    <a:lnTo>
                      <a:pt x="925" y="584"/>
                    </a:lnTo>
                    <a:lnTo>
                      <a:pt x="976" y="581"/>
                    </a:lnTo>
                    <a:lnTo>
                      <a:pt x="1028" y="578"/>
                    </a:lnTo>
                    <a:lnTo>
                      <a:pt x="1080" y="574"/>
                    </a:lnTo>
                    <a:lnTo>
                      <a:pt x="1132" y="571"/>
                    </a:lnTo>
                    <a:lnTo>
                      <a:pt x="1184" y="567"/>
                    </a:lnTo>
                    <a:lnTo>
                      <a:pt x="1236" y="561"/>
                    </a:lnTo>
                    <a:lnTo>
                      <a:pt x="1283" y="557"/>
                    </a:lnTo>
                    <a:lnTo>
                      <a:pt x="1335" y="551"/>
                    </a:lnTo>
                    <a:lnTo>
                      <a:pt x="1387" y="547"/>
                    </a:lnTo>
                    <a:lnTo>
                      <a:pt x="1439" y="541"/>
                    </a:lnTo>
                    <a:lnTo>
                      <a:pt x="1490" y="534"/>
                    </a:lnTo>
                    <a:lnTo>
                      <a:pt x="1542" y="524"/>
                    </a:lnTo>
                    <a:lnTo>
                      <a:pt x="1594" y="517"/>
                    </a:lnTo>
                    <a:lnTo>
                      <a:pt x="1646" y="507"/>
                    </a:lnTo>
                    <a:lnTo>
                      <a:pt x="1698" y="497"/>
                    </a:lnTo>
                    <a:lnTo>
                      <a:pt x="1750" y="483"/>
                    </a:lnTo>
                    <a:lnTo>
                      <a:pt x="1797" y="470"/>
                    </a:lnTo>
                    <a:lnTo>
                      <a:pt x="1849" y="453"/>
                    </a:lnTo>
                    <a:lnTo>
                      <a:pt x="1901" y="433"/>
                    </a:lnTo>
                    <a:lnTo>
                      <a:pt x="1953" y="413"/>
                    </a:lnTo>
                    <a:lnTo>
                      <a:pt x="2005" y="389"/>
                    </a:lnTo>
                    <a:lnTo>
                      <a:pt x="2056" y="359"/>
                    </a:lnTo>
                    <a:lnTo>
                      <a:pt x="2108" y="326"/>
                    </a:lnTo>
                    <a:lnTo>
                      <a:pt x="2160" y="282"/>
                    </a:lnTo>
                    <a:lnTo>
                      <a:pt x="2212" y="232"/>
                    </a:lnTo>
                    <a:lnTo>
                      <a:pt x="2264" y="175"/>
                    </a:lnTo>
                    <a:lnTo>
                      <a:pt x="2311" y="104"/>
                    </a:lnTo>
                    <a:lnTo>
                      <a:pt x="2363" y="37"/>
                    </a:lnTo>
                    <a:lnTo>
                      <a:pt x="2415" y="0"/>
                    </a:lnTo>
                    <a:lnTo>
                      <a:pt x="2467" y="94"/>
                    </a:lnTo>
                    <a:lnTo>
                      <a:pt x="2519" y="467"/>
                    </a:lnTo>
                    <a:lnTo>
                      <a:pt x="2570" y="1017"/>
                    </a:lnTo>
                    <a:lnTo>
                      <a:pt x="2622" y="1353"/>
                    </a:lnTo>
                    <a:lnTo>
                      <a:pt x="2674" y="1424"/>
                    </a:lnTo>
                    <a:lnTo>
                      <a:pt x="2726" y="1380"/>
                    </a:lnTo>
                    <a:lnTo>
                      <a:pt x="2778" y="1310"/>
                    </a:lnTo>
                    <a:lnTo>
                      <a:pt x="2825" y="1242"/>
                    </a:lnTo>
                    <a:lnTo>
                      <a:pt x="2877" y="1182"/>
                    </a:lnTo>
                    <a:lnTo>
                      <a:pt x="2929" y="1135"/>
                    </a:lnTo>
                    <a:lnTo>
                      <a:pt x="2981" y="1095"/>
                    </a:lnTo>
                    <a:lnTo>
                      <a:pt x="3033" y="1058"/>
                    </a:lnTo>
                    <a:lnTo>
                      <a:pt x="3084" y="1031"/>
                    </a:lnTo>
                    <a:lnTo>
                      <a:pt x="3136" y="1007"/>
                    </a:lnTo>
                    <a:lnTo>
                      <a:pt x="3188" y="984"/>
                    </a:lnTo>
                    <a:lnTo>
                      <a:pt x="3240" y="967"/>
                    </a:lnTo>
                    <a:lnTo>
                      <a:pt x="3292" y="950"/>
                    </a:lnTo>
                    <a:lnTo>
                      <a:pt x="3339" y="937"/>
                    </a:lnTo>
                    <a:lnTo>
                      <a:pt x="3391" y="923"/>
                    </a:lnTo>
                    <a:lnTo>
                      <a:pt x="3443" y="913"/>
                    </a:lnTo>
                    <a:lnTo>
                      <a:pt x="3495" y="903"/>
                    </a:lnTo>
                    <a:lnTo>
                      <a:pt x="3547" y="893"/>
                    </a:lnTo>
                    <a:lnTo>
                      <a:pt x="3599" y="886"/>
                    </a:lnTo>
                    <a:lnTo>
                      <a:pt x="3650" y="880"/>
                    </a:lnTo>
                    <a:lnTo>
                      <a:pt x="3702" y="873"/>
                    </a:lnTo>
                    <a:lnTo>
                      <a:pt x="3754" y="866"/>
                    </a:lnTo>
                    <a:lnTo>
                      <a:pt x="3806" y="860"/>
                    </a:lnTo>
                    <a:lnTo>
                      <a:pt x="3853" y="856"/>
                    </a:lnTo>
                    <a:lnTo>
                      <a:pt x="3905" y="849"/>
                    </a:lnTo>
                    <a:lnTo>
                      <a:pt x="3957" y="846"/>
                    </a:lnTo>
                    <a:lnTo>
                      <a:pt x="4009" y="843"/>
                    </a:lnTo>
                    <a:lnTo>
                      <a:pt x="4061" y="839"/>
                    </a:lnTo>
                    <a:lnTo>
                      <a:pt x="4113" y="833"/>
                    </a:lnTo>
                    <a:lnTo>
                      <a:pt x="4164" y="829"/>
                    </a:lnTo>
                    <a:lnTo>
                      <a:pt x="4216" y="829"/>
                    </a:lnTo>
                    <a:lnTo>
                      <a:pt x="4268" y="826"/>
                    </a:lnTo>
                    <a:lnTo>
                      <a:pt x="4320" y="823"/>
                    </a:lnTo>
                    <a:lnTo>
                      <a:pt x="4367" y="819"/>
                    </a:lnTo>
                    <a:lnTo>
                      <a:pt x="4419" y="816"/>
                    </a:lnTo>
                    <a:lnTo>
                      <a:pt x="4471" y="816"/>
                    </a:lnTo>
                    <a:lnTo>
                      <a:pt x="4523" y="813"/>
                    </a:lnTo>
                    <a:lnTo>
                      <a:pt x="4575" y="809"/>
                    </a:lnTo>
                    <a:lnTo>
                      <a:pt x="4627" y="809"/>
                    </a:lnTo>
                    <a:lnTo>
                      <a:pt x="4679" y="806"/>
                    </a:lnTo>
                    <a:lnTo>
                      <a:pt x="4730" y="806"/>
                    </a:lnTo>
                    <a:lnTo>
                      <a:pt x="4782" y="802"/>
                    </a:lnTo>
                    <a:lnTo>
                      <a:pt x="4834" y="802"/>
                    </a:lnTo>
                    <a:lnTo>
                      <a:pt x="4881" y="799"/>
                    </a:lnTo>
                    <a:lnTo>
                      <a:pt x="4933" y="799"/>
                    </a:lnTo>
                    <a:lnTo>
                      <a:pt x="4985" y="796"/>
                    </a:lnTo>
                    <a:lnTo>
                      <a:pt x="5037" y="796"/>
                    </a:lnTo>
                    <a:lnTo>
                      <a:pt x="5089" y="796"/>
                    </a:lnTo>
                  </a:path>
                </a:pathLst>
              </a:custGeom>
              <a:noFill/>
              <a:ln w="2413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321" name="Freeform 73"/>
              <p:cNvSpPr>
                <a:spLocks/>
              </p:cNvSpPr>
              <p:nvPr/>
            </p:nvSpPr>
            <p:spPr bwMode="auto">
              <a:xfrm>
                <a:off x="3638" y="3827"/>
                <a:ext cx="5089" cy="1357"/>
              </a:xfrm>
              <a:custGeom>
                <a:avLst/>
                <a:gdLst/>
                <a:ahLst/>
                <a:cxnLst>
                  <a:cxn ang="0">
                    <a:pos x="52" y="1263"/>
                  </a:cxn>
                  <a:cxn ang="0">
                    <a:pos x="156" y="1263"/>
                  </a:cxn>
                  <a:cxn ang="0">
                    <a:pos x="255" y="1260"/>
                  </a:cxn>
                  <a:cxn ang="0">
                    <a:pos x="359" y="1260"/>
                  </a:cxn>
                  <a:cxn ang="0">
                    <a:pos x="462" y="1256"/>
                  </a:cxn>
                  <a:cxn ang="0">
                    <a:pos x="566" y="1256"/>
                  </a:cxn>
                  <a:cxn ang="0">
                    <a:pos x="670" y="1253"/>
                  </a:cxn>
                  <a:cxn ang="0">
                    <a:pos x="769" y="1246"/>
                  </a:cxn>
                  <a:cxn ang="0">
                    <a:pos x="873" y="1243"/>
                  </a:cxn>
                  <a:cxn ang="0">
                    <a:pos x="976" y="1236"/>
                  </a:cxn>
                  <a:cxn ang="0">
                    <a:pos x="1080" y="1233"/>
                  </a:cxn>
                  <a:cxn ang="0">
                    <a:pos x="1184" y="1223"/>
                  </a:cxn>
                  <a:cxn ang="0">
                    <a:pos x="1283" y="1213"/>
                  </a:cxn>
                  <a:cxn ang="0">
                    <a:pos x="1387" y="1202"/>
                  </a:cxn>
                  <a:cxn ang="0">
                    <a:pos x="1490" y="1189"/>
                  </a:cxn>
                  <a:cxn ang="0">
                    <a:pos x="1594" y="1172"/>
                  </a:cxn>
                  <a:cxn ang="0">
                    <a:pos x="1698" y="1149"/>
                  </a:cxn>
                  <a:cxn ang="0">
                    <a:pos x="1797" y="1122"/>
                  </a:cxn>
                  <a:cxn ang="0">
                    <a:pos x="1901" y="1088"/>
                  </a:cxn>
                  <a:cxn ang="0">
                    <a:pos x="2005" y="1038"/>
                  </a:cxn>
                  <a:cxn ang="0">
                    <a:pos x="2108" y="967"/>
                  </a:cxn>
                  <a:cxn ang="0">
                    <a:pos x="2212" y="860"/>
                  </a:cxn>
                  <a:cxn ang="0">
                    <a:pos x="2311" y="679"/>
                  </a:cxn>
                  <a:cxn ang="0">
                    <a:pos x="2415" y="366"/>
                  </a:cxn>
                  <a:cxn ang="0">
                    <a:pos x="2519" y="0"/>
                  </a:cxn>
                  <a:cxn ang="0">
                    <a:pos x="2622" y="222"/>
                  </a:cxn>
                  <a:cxn ang="0">
                    <a:pos x="2726" y="622"/>
                  </a:cxn>
                  <a:cxn ang="0">
                    <a:pos x="2825" y="857"/>
                  </a:cxn>
                  <a:cxn ang="0">
                    <a:pos x="2929" y="994"/>
                  </a:cxn>
                  <a:cxn ang="0">
                    <a:pos x="3033" y="1078"/>
                  </a:cxn>
                  <a:cxn ang="0">
                    <a:pos x="3136" y="1139"/>
                  </a:cxn>
                  <a:cxn ang="0">
                    <a:pos x="3240" y="1179"/>
                  </a:cxn>
                  <a:cxn ang="0">
                    <a:pos x="3339" y="1213"/>
                  </a:cxn>
                  <a:cxn ang="0">
                    <a:pos x="3443" y="1236"/>
                  </a:cxn>
                  <a:cxn ang="0">
                    <a:pos x="3547" y="1256"/>
                  </a:cxn>
                  <a:cxn ang="0">
                    <a:pos x="3650" y="1270"/>
                  </a:cxn>
                  <a:cxn ang="0">
                    <a:pos x="3754" y="1283"/>
                  </a:cxn>
                  <a:cxn ang="0">
                    <a:pos x="3853" y="1296"/>
                  </a:cxn>
                  <a:cxn ang="0">
                    <a:pos x="3957" y="1303"/>
                  </a:cxn>
                  <a:cxn ang="0">
                    <a:pos x="4061" y="1313"/>
                  </a:cxn>
                  <a:cxn ang="0">
                    <a:pos x="4164" y="1320"/>
                  </a:cxn>
                  <a:cxn ang="0">
                    <a:pos x="4268" y="1327"/>
                  </a:cxn>
                  <a:cxn ang="0">
                    <a:pos x="4367" y="1330"/>
                  </a:cxn>
                  <a:cxn ang="0">
                    <a:pos x="4471" y="1337"/>
                  </a:cxn>
                  <a:cxn ang="0">
                    <a:pos x="4575" y="1340"/>
                  </a:cxn>
                  <a:cxn ang="0">
                    <a:pos x="4679" y="1343"/>
                  </a:cxn>
                  <a:cxn ang="0">
                    <a:pos x="4782" y="1347"/>
                  </a:cxn>
                  <a:cxn ang="0">
                    <a:pos x="4881" y="1350"/>
                  </a:cxn>
                  <a:cxn ang="0">
                    <a:pos x="4985" y="1354"/>
                  </a:cxn>
                  <a:cxn ang="0">
                    <a:pos x="5089" y="1357"/>
                  </a:cxn>
                </a:cxnLst>
                <a:rect l="0" t="0" r="r" b="b"/>
                <a:pathLst>
                  <a:path w="5089" h="1357">
                    <a:moveTo>
                      <a:pt x="0" y="1263"/>
                    </a:moveTo>
                    <a:lnTo>
                      <a:pt x="52" y="1263"/>
                    </a:lnTo>
                    <a:lnTo>
                      <a:pt x="104" y="1263"/>
                    </a:lnTo>
                    <a:lnTo>
                      <a:pt x="156" y="1263"/>
                    </a:lnTo>
                    <a:lnTo>
                      <a:pt x="208" y="1260"/>
                    </a:lnTo>
                    <a:lnTo>
                      <a:pt x="255" y="1260"/>
                    </a:lnTo>
                    <a:lnTo>
                      <a:pt x="307" y="1260"/>
                    </a:lnTo>
                    <a:lnTo>
                      <a:pt x="359" y="1260"/>
                    </a:lnTo>
                    <a:lnTo>
                      <a:pt x="411" y="1260"/>
                    </a:lnTo>
                    <a:lnTo>
                      <a:pt x="462" y="1256"/>
                    </a:lnTo>
                    <a:lnTo>
                      <a:pt x="514" y="1256"/>
                    </a:lnTo>
                    <a:lnTo>
                      <a:pt x="566" y="1256"/>
                    </a:lnTo>
                    <a:lnTo>
                      <a:pt x="618" y="1253"/>
                    </a:lnTo>
                    <a:lnTo>
                      <a:pt x="670" y="1253"/>
                    </a:lnTo>
                    <a:lnTo>
                      <a:pt x="722" y="1249"/>
                    </a:lnTo>
                    <a:lnTo>
                      <a:pt x="769" y="1246"/>
                    </a:lnTo>
                    <a:lnTo>
                      <a:pt x="821" y="1246"/>
                    </a:lnTo>
                    <a:lnTo>
                      <a:pt x="873" y="1243"/>
                    </a:lnTo>
                    <a:lnTo>
                      <a:pt x="925" y="1239"/>
                    </a:lnTo>
                    <a:lnTo>
                      <a:pt x="976" y="1236"/>
                    </a:lnTo>
                    <a:lnTo>
                      <a:pt x="1028" y="1236"/>
                    </a:lnTo>
                    <a:lnTo>
                      <a:pt x="1080" y="1233"/>
                    </a:lnTo>
                    <a:lnTo>
                      <a:pt x="1132" y="1226"/>
                    </a:lnTo>
                    <a:lnTo>
                      <a:pt x="1184" y="1223"/>
                    </a:lnTo>
                    <a:lnTo>
                      <a:pt x="1236" y="1219"/>
                    </a:lnTo>
                    <a:lnTo>
                      <a:pt x="1283" y="1213"/>
                    </a:lnTo>
                    <a:lnTo>
                      <a:pt x="1335" y="1209"/>
                    </a:lnTo>
                    <a:lnTo>
                      <a:pt x="1387" y="1202"/>
                    </a:lnTo>
                    <a:lnTo>
                      <a:pt x="1439" y="1196"/>
                    </a:lnTo>
                    <a:lnTo>
                      <a:pt x="1490" y="1189"/>
                    </a:lnTo>
                    <a:lnTo>
                      <a:pt x="1542" y="1182"/>
                    </a:lnTo>
                    <a:lnTo>
                      <a:pt x="1594" y="1172"/>
                    </a:lnTo>
                    <a:lnTo>
                      <a:pt x="1646" y="1162"/>
                    </a:lnTo>
                    <a:lnTo>
                      <a:pt x="1698" y="1149"/>
                    </a:lnTo>
                    <a:lnTo>
                      <a:pt x="1750" y="1139"/>
                    </a:lnTo>
                    <a:lnTo>
                      <a:pt x="1797" y="1122"/>
                    </a:lnTo>
                    <a:lnTo>
                      <a:pt x="1849" y="1105"/>
                    </a:lnTo>
                    <a:lnTo>
                      <a:pt x="1901" y="1088"/>
                    </a:lnTo>
                    <a:lnTo>
                      <a:pt x="1953" y="1065"/>
                    </a:lnTo>
                    <a:lnTo>
                      <a:pt x="2005" y="1038"/>
                    </a:lnTo>
                    <a:lnTo>
                      <a:pt x="2056" y="1004"/>
                    </a:lnTo>
                    <a:lnTo>
                      <a:pt x="2108" y="967"/>
                    </a:lnTo>
                    <a:lnTo>
                      <a:pt x="2160" y="920"/>
                    </a:lnTo>
                    <a:lnTo>
                      <a:pt x="2212" y="860"/>
                    </a:lnTo>
                    <a:lnTo>
                      <a:pt x="2264" y="783"/>
                    </a:lnTo>
                    <a:lnTo>
                      <a:pt x="2311" y="679"/>
                    </a:lnTo>
                    <a:lnTo>
                      <a:pt x="2363" y="544"/>
                    </a:lnTo>
                    <a:lnTo>
                      <a:pt x="2415" y="366"/>
                    </a:lnTo>
                    <a:lnTo>
                      <a:pt x="2467" y="158"/>
                    </a:lnTo>
                    <a:lnTo>
                      <a:pt x="2519" y="0"/>
                    </a:lnTo>
                    <a:lnTo>
                      <a:pt x="2570" y="27"/>
                    </a:lnTo>
                    <a:lnTo>
                      <a:pt x="2622" y="222"/>
                    </a:lnTo>
                    <a:lnTo>
                      <a:pt x="2674" y="444"/>
                    </a:lnTo>
                    <a:lnTo>
                      <a:pt x="2726" y="622"/>
                    </a:lnTo>
                    <a:lnTo>
                      <a:pt x="2778" y="756"/>
                    </a:lnTo>
                    <a:lnTo>
                      <a:pt x="2825" y="857"/>
                    </a:lnTo>
                    <a:lnTo>
                      <a:pt x="2877" y="934"/>
                    </a:lnTo>
                    <a:lnTo>
                      <a:pt x="2929" y="994"/>
                    </a:lnTo>
                    <a:lnTo>
                      <a:pt x="2981" y="1041"/>
                    </a:lnTo>
                    <a:lnTo>
                      <a:pt x="3033" y="1078"/>
                    </a:lnTo>
                    <a:lnTo>
                      <a:pt x="3084" y="1112"/>
                    </a:lnTo>
                    <a:lnTo>
                      <a:pt x="3136" y="1139"/>
                    </a:lnTo>
                    <a:lnTo>
                      <a:pt x="3188" y="1159"/>
                    </a:lnTo>
                    <a:lnTo>
                      <a:pt x="3240" y="1179"/>
                    </a:lnTo>
                    <a:lnTo>
                      <a:pt x="3292" y="1196"/>
                    </a:lnTo>
                    <a:lnTo>
                      <a:pt x="3339" y="1213"/>
                    </a:lnTo>
                    <a:lnTo>
                      <a:pt x="3391" y="1223"/>
                    </a:lnTo>
                    <a:lnTo>
                      <a:pt x="3443" y="1236"/>
                    </a:lnTo>
                    <a:lnTo>
                      <a:pt x="3495" y="1246"/>
                    </a:lnTo>
                    <a:lnTo>
                      <a:pt x="3547" y="1256"/>
                    </a:lnTo>
                    <a:lnTo>
                      <a:pt x="3599" y="1263"/>
                    </a:lnTo>
                    <a:lnTo>
                      <a:pt x="3650" y="1270"/>
                    </a:lnTo>
                    <a:lnTo>
                      <a:pt x="3702" y="1276"/>
                    </a:lnTo>
                    <a:lnTo>
                      <a:pt x="3754" y="1283"/>
                    </a:lnTo>
                    <a:lnTo>
                      <a:pt x="3806" y="1290"/>
                    </a:lnTo>
                    <a:lnTo>
                      <a:pt x="3853" y="1296"/>
                    </a:lnTo>
                    <a:lnTo>
                      <a:pt x="3905" y="1300"/>
                    </a:lnTo>
                    <a:lnTo>
                      <a:pt x="3957" y="1303"/>
                    </a:lnTo>
                    <a:lnTo>
                      <a:pt x="4009" y="1310"/>
                    </a:lnTo>
                    <a:lnTo>
                      <a:pt x="4061" y="1313"/>
                    </a:lnTo>
                    <a:lnTo>
                      <a:pt x="4113" y="1317"/>
                    </a:lnTo>
                    <a:lnTo>
                      <a:pt x="4164" y="1320"/>
                    </a:lnTo>
                    <a:lnTo>
                      <a:pt x="4216" y="1323"/>
                    </a:lnTo>
                    <a:lnTo>
                      <a:pt x="4268" y="1327"/>
                    </a:lnTo>
                    <a:lnTo>
                      <a:pt x="4320" y="1330"/>
                    </a:lnTo>
                    <a:lnTo>
                      <a:pt x="4367" y="1330"/>
                    </a:lnTo>
                    <a:lnTo>
                      <a:pt x="4419" y="1333"/>
                    </a:lnTo>
                    <a:lnTo>
                      <a:pt x="4471" y="1337"/>
                    </a:lnTo>
                    <a:lnTo>
                      <a:pt x="4523" y="1340"/>
                    </a:lnTo>
                    <a:lnTo>
                      <a:pt x="4575" y="1340"/>
                    </a:lnTo>
                    <a:lnTo>
                      <a:pt x="4627" y="1343"/>
                    </a:lnTo>
                    <a:lnTo>
                      <a:pt x="4679" y="1343"/>
                    </a:lnTo>
                    <a:lnTo>
                      <a:pt x="4730" y="1347"/>
                    </a:lnTo>
                    <a:lnTo>
                      <a:pt x="4782" y="1347"/>
                    </a:lnTo>
                    <a:lnTo>
                      <a:pt x="4834" y="1350"/>
                    </a:lnTo>
                    <a:lnTo>
                      <a:pt x="4881" y="1350"/>
                    </a:lnTo>
                    <a:lnTo>
                      <a:pt x="4933" y="1354"/>
                    </a:lnTo>
                    <a:lnTo>
                      <a:pt x="4985" y="1354"/>
                    </a:lnTo>
                    <a:lnTo>
                      <a:pt x="5037" y="1357"/>
                    </a:lnTo>
                    <a:lnTo>
                      <a:pt x="5089" y="1357"/>
                    </a:lnTo>
                  </a:path>
                </a:pathLst>
              </a:custGeom>
              <a:noFill/>
              <a:ln w="2413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322" name="Rectangle 74"/>
              <p:cNvSpPr>
                <a:spLocks noChangeArrowheads="1"/>
              </p:cNvSpPr>
              <p:nvPr/>
            </p:nvSpPr>
            <p:spPr bwMode="auto">
              <a:xfrm>
                <a:off x="6378" y="5610"/>
                <a:ext cx="3363" cy="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000" b="1" i="1" u="none" strike="noStrike" cap="none" normalizeH="0" baseline="0" dirty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б) </a:t>
                </a:r>
                <a:r>
                  <a:rPr kumimoji="0" lang="en-US" sz="2000" b="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Амплитуда </a:t>
                </a:r>
                <a:r>
                  <a:rPr kumimoji="0" lang="ru-RU" sz="2000" b="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en-US" sz="2000" b="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поглощения</a:t>
                </a:r>
                <a:endParaRPr kumimoji="0" 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323" name="Rectangle 75"/>
              <p:cNvSpPr>
                <a:spLocks noChangeArrowheads="1"/>
              </p:cNvSpPr>
              <p:nvPr/>
            </p:nvSpPr>
            <p:spPr bwMode="auto">
              <a:xfrm>
                <a:off x="6392" y="7195"/>
                <a:ext cx="3150" cy="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000" b="1" i="1" u="none" strike="noStrike" cap="none" normalizeH="0" baseline="0" dirty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в) </a:t>
                </a:r>
                <a:r>
                  <a:rPr kumimoji="0" lang="en-US" sz="200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Амплитуда </a:t>
                </a:r>
                <a:r>
                  <a:rPr kumimoji="0" lang="ru-RU" sz="200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en-US" sz="200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дисперсии</a:t>
                </a:r>
                <a:endParaRPr kumimoji="0" lang="ru-RU" sz="20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324" name="Rectangle 76"/>
              <p:cNvSpPr>
                <a:spLocks noChangeArrowheads="1"/>
              </p:cNvSpPr>
              <p:nvPr/>
            </p:nvSpPr>
            <p:spPr bwMode="auto">
              <a:xfrm>
                <a:off x="6147" y="8593"/>
                <a:ext cx="81" cy="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325" name="Rectangle 77"/>
              <p:cNvSpPr>
                <a:spLocks noChangeArrowheads="1"/>
              </p:cNvSpPr>
              <p:nvPr/>
            </p:nvSpPr>
            <p:spPr bwMode="auto">
              <a:xfrm>
                <a:off x="2673" y="4016"/>
                <a:ext cx="984" cy="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onotype Corsiva" pitchFamily="66" charset="0"/>
                    <a:cs typeface="Arial" pitchFamily="34" charset="0"/>
                  </a:rPr>
                  <a:t>A</a:t>
                </a:r>
                <a:r>
                  <a:rPr kumimoji="0" lang="ru-RU" sz="2000" b="0" i="1" u="none" strike="noStrike" cap="none" normalizeH="0" baseline="-25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onotype Corsiva" pitchFamily="66" charset="0"/>
                    <a:cs typeface="Arial" pitchFamily="34" charset="0"/>
                  </a:rPr>
                  <a:t>рез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onotype Corsiva" pitchFamily="66" charset="0"/>
                    <a:cs typeface="Arial" pitchFamily="34" charset="0"/>
                  </a:rPr>
                  <a:t>/</a:t>
                </a:r>
                <a:endParaRPr kumimoji="0" 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326" name="Rectangle 78"/>
              <p:cNvSpPr>
                <a:spLocks noChangeArrowheads="1"/>
              </p:cNvSpPr>
              <p:nvPr/>
            </p:nvSpPr>
            <p:spPr bwMode="auto">
              <a:xfrm>
                <a:off x="3194" y="3352"/>
                <a:ext cx="293" cy="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i="1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Monotype Corsiva" pitchFamily="66" charset="0"/>
                    <a:cs typeface="Arial" pitchFamily="34" charset="0"/>
                  </a:rPr>
                  <a:t>A</a:t>
                </a:r>
                <a:endParaRPr kumimoji="0" lang="ru-RU" sz="3200" b="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327" name="Rectangle 79"/>
              <p:cNvSpPr>
                <a:spLocks noChangeArrowheads="1"/>
              </p:cNvSpPr>
              <p:nvPr/>
            </p:nvSpPr>
            <p:spPr bwMode="auto">
              <a:xfrm>
                <a:off x="3148" y="5333"/>
                <a:ext cx="383" cy="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1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Monotype Corsiva" pitchFamily="66" charset="0"/>
                    <a:cs typeface="Arial" pitchFamily="34" charset="0"/>
                  </a:rPr>
                  <a:t>A</a:t>
                </a:r>
                <a:r>
                  <a:rPr kumimoji="0" lang="ru-RU" sz="2800" b="0" i="1" u="none" strike="noStrike" cap="none" normalizeH="0" baseline="-2500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Monotype Corsiva" pitchFamily="66" charset="0"/>
                    <a:cs typeface="Arial" pitchFamily="34" charset="0"/>
                  </a:rPr>
                  <a:t>п</a:t>
                </a:r>
                <a:endParaRPr kumimoji="0" lang="ru-RU" sz="2800" b="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328" name="Rectangle 80"/>
              <p:cNvSpPr>
                <a:spLocks noChangeArrowheads="1"/>
              </p:cNvSpPr>
              <p:nvPr/>
            </p:nvSpPr>
            <p:spPr bwMode="auto">
              <a:xfrm>
                <a:off x="3148" y="6874"/>
                <a:ext cx="366" cy="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1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Monotype Corsiva" pitchFamily="66" charset="0"/>
                    <a:cs typeface="Arial" pitchFamily="34" charset="0"/>
                  </a:rPr>
                  <a:t>A</a:t>
                </a:r>
                <a:r>
                  <a:rPr kumimoji="0" lang="ru-RU" sz="2800" b="0" i="1" u="none" strike="noStrike" cap="none" normalizeH="0" baseline="-2500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Monotype Corsiva" pitchFamily="66" charset="0"/>
                    <a:cs typeface="Arial" pitchFamily="34" charset="0"/>
                  </a:rPr>
                  <a:t>д</a:t>
                </a:r>
                <a:endParaRPr kumimoji="0" lang="ru-RU" sz="2800" b="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329" name="Rectangle 81"/>
              <p:cNvSpPr>
                <a:spLocks noChangeArrowheads="1"/>
              </p:cNvSpPr>
              <p:nvPr/>
            </p:nvSpPr>
            <p:spPr bwMode="auto">
              <a:xfrm>
                <a:off x="6273" y="3590"/>
                <a:ext cx="409" cy="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onotype Corsiva" pitchFamily="66" charset="0"/>
                    <a:cs typeface="Arial" pitchFamily="34" charset="0"/>
                  </a:rPr>
                  <a:t>A</a:t>
                </a:r>
                <a:r>
                  <a:rPr kumimoji="0" lang="ru-RU" sz="2000" b="0" i="1" u="none" strike="noStrike" cap="none" normalizeH="0" baseline="-25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onotype Corsiva" pitchFamily="66" charset="0"/>
                    <a:cs typeface="Arial" pitchFamily="34" charset="0"/>
                  </a:rPr>
                  <a:t>рез</a:t>
                </a:r>
                <a:endParaRPr kumimoji="0" 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330" name="Rectangle 82"/>
              <p:cNvSpPr>
                <a:spLocks noChangeArrowheads="1"/>
              </p:cNvSpPr>
              <p:nvPr/>
            </p:nvSpPr>
            <p:spPr bwMode="auto">
              <a:xfrm>
                <a:off x="2736" y="4797"/>
                <a:ext cx="900" cy="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onotype Corsiva" pitchFamily="66" charset="0"/>
                    <a:cs typeface="Arial" pitchFamily="34" charset="0"/>
                  </a:rPr>
                  <a:t>A</a:t>
                </a:r>
                <a:r>
                  <a:rPr kumimoji="0" lang="ru-RU" sz="2000" b="0" i="1" u="none" strike="noStrike" cap="none" normalizeH="0" baseline="-25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onotype Corsiva" pitchFamily="66" charset="0"/>
                    <a:cs typeface="Arial" pitchFamily="34" charset="0"/>
                  </a:rPr>
                  <a:t>рез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onotype Corsiva" pitchFamily="66" charset="0"/>
                    <a:cs typeface="Arial" pitchFamily="34" charset="0"/>
                  </a:rPr>
                  <a:t>/Q</a:t>
                </a:r>
                <a:endParaRPr kumimoji="0" 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331" name="Line 83"/>
              <p:cNvSpPr>
                <a:spLocks noChangeShapeType="1"/>
              </p:cNvSpPr>
              <p:nvPr/>
            </p:nvSpPr>
            <p:spPr bwMode="auto">
              <a:xfrm flipV="1">
                <a:off x="6054" y="4221"/>
                <a:ext cx="1" cy="4269"/>
              </a:xfrm>
              <a:prstGeom prst="line">
                <a:avLst/>
              </a:prstGeom>
              <a:noFill/>
              <a:ln w="9525">
                <a:solidFill>
                  <a:srgbClr val="80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332" name="Line 84"/>
              <p:cNvSpPr>
                <a:spLocks noChangeShapeType="1"/>
              </p:cNvSpPr>
              <p:nvPr/>
            </p:nvSpPr>
            <p:spPr bwMode="auto">
              <a:xfrm flipV="1">
                <a:off x="6304" y="4219"/>
                <a:ext cx="1" cy="4269"/>
              </a:xfrm>
              <a:prstGeom prst="line">
                <a:avLst/>
              </a:prstGeom>
              <a:noFill/>
              <a:ln w="9525">
                <a:solidFill>
                  <a:srgbClr val="80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333" name="Line 85"/>
              <p:cNvSpPr>
                <a:spLocks noChangeShapeType="1"/>
              </p:cNvSpPr>
              <p:nvPr/>
            </p:nvSpPr>
            <p:spPr bwMode="auto">
              <a:xfrm>
                <a:off x="3633" y="4211"/>
                <a:ext cx="2835" cy="1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334" name="Line 86"/>
              <p:cNvSpPr>
                <a:spLocks noChangeShapeType="1"/>
              </p:cNvSpPr>
              <p:nvPr/>
            </p:nvSpPr>
            <p:spPr bwMode="auto">
              <a:xfrm>
                <a:off x="3633" y="5940"/>
                <a:ext cx="2835" cy="1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335" name="Line 87"/>
              <p:cNvSpPr>
                <a:spLocks noChangeShapeType="1"/>
              </p:cNvSpPr>
              <p:nvPr/>
            </p:nvSpPr>
            <p:spPr bwMode="auto">
              <a:xfrm>
                <a:off x="3643" y="3821"/>
                <a:ext cx="2494" cy="1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prstDash val="dash"/>
                <a:round/>
                <a:headEnd/>
                <a:tailEnd type="triangle" w="sm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336" name="Rectangle 88"/>
              <p:cNvSpPr>
                <a:spLocks noChangeArrowheads="1"/>
              </p:cNvSpPr>
              <p:nvPr/>
            </p:nvSpPr>
            <p:spPr bwMode="auto">
              <a:xfrm>
                <a:off x="8416" y="8481"/>
                <a:ext cx="277" cy="4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Symbol" pitchFamily="18" charset="2"/>
                    <a:cs typeface="Arial" pitchFamily="34" charset="0"/>
                  </a:rPr>
                  <a:t>W</a:t>
                </a:r>
                <a:endParaRPr kumimoji="0" lang="ru-RU" sz="2800" b="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337" name="Rectangle 89"/>
              <p:cNvSpPr>
                <a:spLocks noChangeArrowheads="1"/>
              </p:cNvSpPr>
              <p:nvPr/>
            </p:nvSpPr>
            <p:spPr bwMode="auto">
              <a:xfrm>
                <a:off x="6063" y="8737"/>
                <a:ext cx="497" cy="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Symbol" pitchFamily="18" charset="2"/>
                    <a:cs typeface="Arial" pitchFamily="34" charset="0"/>
                  </a:rPr>
                  <a:t>W</a:t>
                </a:r>
                <a:r>
                  <a:rPr lang="ru-RU" sz="2000" i="1" baseline="-25000" dirty="0">
                    <a:solidFill>
                      <a:srgbClr val="000000"/>
                    </a:solidFill>
                    <a:latin typeface="Monotype Corsiva" pitchFamily="66" charset="0"/>
                    <a:cs typeface="Arial" pitchFamily="34" charset="0"/>
                  </a:rPr>
                  <a:t> рез</a:t>
                </a:r>
                <a:endParaRPr kumimoji="0" 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338" name="Line 90"/>
              <p:cNvSpPr>
                <a:spLocks noChangeShapeType="1"/>
              </p:cNvSpPr>
              <p:nvPr/>
            </p:nvSpPr>
            <p:spPr bwMode="auto">
              <a:xfrm flipV="1">
                <a:off x="6183" y="3851"/>
                <a:ext cx="1" cy="4609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prstDash val="dash"/>
                <a:round/>
                <a:headEnd type="none" w="sm" len="lg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339" name="Line 91"/>
              <p:cNvSpPr>
                <a:spLocks noChangeShapeType="1"/>
              </p:cNvSpPr>
              <p:nvPr/>
            </p:nvSpPr>
            <p:spPr bwMode="auto">
              <a:xfrm flipV="1">
                <a:off x="6183" y="8491"/>
                <a:ext cx="1" cy="26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 dirty="0"/>
              </a:p>
            </p:txBody>
          </p:sp>
          <p:sp>
            <p:nvSpPr>
              <p:cNvPr id="53340" name="Rectangle 92"/>
              <p:cNvSpPr>
                <a:spLocks noChangeArrowheads="1"/>
              </p:cNvSpPr>
              <p:nvPr/>
            </p:nvSpPr>
            <p:spPr bwMode="auto">
              <a:xfrm>
                <a:off x="3303" y="8397"/>
                <a:ext cx="161" cy="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ymbol" pitchFamily="18" charset="2"/>
                    <a:cs typeface="Arial" pitchFamily="34" charset="0"/>
                  </a:rPr>
                  <a:t>0</a:t>
                </a:r>
                <a:endParaRPr kumimoji="0" 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341" name="Rectangle 93"/>
              <p:cNvSpPr>
                <a:spLocks noChangeArrowheads="1"/>
              </p:cNvSpPr>
              <p:nvPr/>
            </p:nvSpPr>
            <p:spPr bwMode="auto">
              <a:xfrm>
                <a:off x="4721" y="5318"/>
                <a:ext cx="0" cy="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342" name="Rectangle 94"/>
              <p:cNvSpPr>
                <a:spLocks noChangeArrowheads="1"/>
              </p:cNvSpPr>
              <p:nvPr/>
            </p:nvSpPr>
            <p:spPr bwMode="auto">
              <a:xfrm>
                <a:off x="6338" y="4154"/>
                <a:ext cx="3275" cy="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000" b="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 </a:t>
                </a:r>
                <a:r>
                  <a:rPr kumimoji="0" lang="ru-RU" sz="2000" b="1" i="1" u="none" strike="noStrike" cap="none" normalizeH="0" baseline="0" dirty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а)</a:t>
                </a:r>
                <a:r>
                  <a:rPr kumimoji="0" lang="ru-RU" sz="2000" b="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en-US" sz="2000" b="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Амплитуда </a:t>
                </a:r>
                <a:r>
                  <a:rPr kumimoji="0" lang="ru-RU" sz="2000" b="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сме</a:t>
                </a:r>
                <a:r>
                  <a:rPr kumimoji="0" lang="en-US" sz="2000" b="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щения</a:t>
                </a:r>
                <a:endParaRPr kumimoji="0" 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aphicFrame>
          <p:nvGraphicFramePr>
            <p:cNvPr id="53343" name="Object 95"/>
            <p:cNvGraphicFramePr>
              <a:graphicFrameLocks noChangeAspect="1"/>
            </p:cNvGraphicFramePr>
            <p:nvPr/>
          </p:nvGraphicFramePr>
          <p:xfrm>
            <a:off x="1560662" y="1643050"/>
            <a:ext cx="310574" cy="285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320" name="Формула" r:id="rId4" imgW="5791200" imgH="5181600" progId="Equation.3">
                    <p:embed/>
                  </p:oleObj>
                </mc:Choice>
                <mc:Fallback>
                  <p:oleObj name="Формула" r:id="rId4" imgW="5791200" imgH="51816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60662" y="1643050"/>
                          <a:ext cx="310574" cy="2857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" name="Rectangle 77"/>
            <p:cNvSpPr>
              <a:spLocks noChangeArrowheads="1"/>
            </p:cNvSpPr>
            <p:nvPr/>
          </p:nvSpPr>
          <p:spPr bwMode="auto">
            <a:xfrm>
              <a:off x="1214414" y="3143248"/>
              <a:ext cx="85725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Monotype Corsiva" pitchFamily="66" charset="0"/>
                  <a:cs typeface="Arial" pitchFamily="34" charset="0"/>
                </a:rPr>
                <a:t>A</a:t>
              </a:r>
              <a:r>
                <a:rPr kumimoji="0" lang="ru-RU" sz="2000" b="0" i="1" u="none" strike="noStrike" cap="none" normalizeH="0" baseline="-25000" dirty="0">
                  <a:ln>
                    <a:noFill/>
                  </a:ln>
                  <a:solidFill>
                    <a:srgbClr val="000000"/>
                  </a:solidFill>
                  <a:effectLst/>
                  <a:latin typeface="Monotype Corsiva" pitchFamily="66" charset="0"/>
                  <a:cs typeface="Arial" pitchFamily="34" charset="0"/>
                </a:rPr>
                <a:t>рез</a:t>
              </a: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Monotype Corsiva" pitchFamily="66" charset="0"/>
                  <a:cs typeface="Arial" pitchFamily="34" charset="0"/>
                </a:rPr>
                <a:t>/</a:t>
              </a:r>
              <a:endPara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53345" name="Object 97"/>
            <p:cNvGraphicFramePr>
              <a:graphicFrameLocks noChangeAspect="1"/>
            </p:cNvGraphicFramePr>
            <p:nvPr/>
          </p:nvGraphicFramePr>
          <p:xfrm>
            <a:off x="1610090" y="3214686"/>
            <a:ext cx="311150" cy="285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321" name="Формула" r:id="rId6" imgW="5791200" imgH="5181600" progId="Equation.3">
                    <p:embed/>
                  </p:oleObj>
                </mc:Choice>
                <mc:Fallback>
                  <p:oleObj name="Формула" r:id="rId6" imgW="5791200" imgH="51816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10090" y="3214686"/>
                          <a:ext cx="311150" cy="2857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E528B-9A98-43FF-BDAC-591168B6A38C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53344" name="Rectangle 9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357158" y="561314"/>
            <a:ext cx="86581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1.8. Вынужденные колебания в системе связанных осцилляторов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Rectangle 4"/>
          <p:cNvSpPr>
            <a:spLocks noChangeArrowheads="1"/>
          </p:cNvSpPr>
          <p:nvPr/>
        </p:nvSpPr>
        <p:spPr bwMode="auto">
          <a:xfrm>
            <a:off x="928662" y="1490008"/>
            <a:ext cx="681468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>
              <a:tabLst>
                <a:tab pos="800100" algn="l"/>
              </a:tabLst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1)  </a:t>
            </a:r>
            <a:r>
              <a:rPr lang="ru-RU" sz="2400" b="1" i="1" dirty="0">
                <a:solidFill>
                  <a:srgbClr val="0000FF"/>
                </a:solidFill>
                <a:latin typeface="+mj-lt"/>
                <a:ea typeface="Times New Roman" pitchFamily="18" charset="0"/>
                <a:cs typeface="Arial" pitchFamily="34" charset="0"/>
              </a:rPr>
              <a:t>частоты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1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мод </a:t>
            </a:r>
            <a:r>
              <a:rPr lang="ru-RU" sz="2400" b="1" dirty="0">
                <a:solidFill>
                  <a:srgbClr val="0000FF"/>
                </a:solidFill>
                <a:cs typeface="Arial" pitchFamily="34" charset="0"/>
                <a:sym typeface="Symbol"/>
              </a:rPr>
              <a:t> </a:t>
            </a:r>
            <a:r>
              <a:rPr lang="ru-RU" sz="2400" b="1" i="1" dirty="0">
                <a:solidFill>
                  <a:srgbClr val="0000FF"/>
                </a:solidFill>
                <a:latin typeface="+mj-lt"/>
                <a:ea typeface="Times New Roman" pitchFamily="18" charset="0"/>
                <a:cs typeface="Arial" pitchFamily="34" charset="0"/>
                <a:sym typeface="Symbol"/>
              </a:rPr>
              <a:t>резонансные частоты</a:t>
            </a:r>
            <a:r>
              <a:rPr lang="ru-RU" sz="2400" b="1" i="1" dirty="0">
                <a:solidFill>
                  <a:srgbClr val="0000FF"/>
                </a:solidFill>
                <a:latin typeface="+mj-lt"/>
                <a:ea typeface="Times New Roman" pitchFamily="18" charset="0"/>
                <a:cs typeface="Arial" pitchFamily="34" charset="0"/>
              </a:rPr>
              <a:t>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lang="ru-RU" sz="2400" b="1" dirty="0">
                <a:solidFill>
                  <a:srgbClr val="0000FF"/>
                </a:solidFill>
                <a:latin typeface="+mj-lt"/>
                <a:cs typeface="Arial" pitchFamily="34" charset="0"/>
              </a:rPr>
              <a:t>      2) </a:t>
            </a:r>
            <a:r>
              <a:rPr lang="ru-RU" sz="2400" b="1" i="1" dirty="0">
                <a:solidFill>
                  <a:srgbClr val="0000FF"/>
                </a:solidFill>
                <a:latin typeface="+mj-lt"/>
                <a:cs typeface="Arial" pitchFamily="34" charset="0"/>
              </a:rPr>
              <a:t>разная добротность    </a:t>
            </a:r>
            <a:r>
              <a:rPr lang="ru-RU" sz="2400" b="1" dirty="0">
                <a:solidFill>
                  <a:srgbClr val="0000FF"/>
                </a:solidFill>
                <a:latin typeface="+mj-lt"/>
                <a:cs typeface="Arial" pitchFamily="34" charset="0"/>
                <a:sym typeface="Symbol"/>
              </a:rPr>
              <a:t></a:t>
            </a:r>
            <a:r>
              <a:rPr lang="ru-RU" sz="2400" b="1" i="1" dirty="0">
                <a:solidFill>
                  <a:srgbClr val="0000FF"/>
                </a:solidFill>
                <a:latin typeface="+mj-lt"/>
                <a:cs typeface="Arial" pitchFamily="34" charset="0"/>
                <a:sym typeface="Symbol"/>
              </a:rPr>
              <a:t>    … </a:t>
            </a:r>
            <a:r>
              <a:rPr lang="ru-RU" sz="2400" b="1" dirty="0">
                <a:solidFill>
                  <a:srgbClr val="0000FF"/>
                </a:solidFill>
                <a:latin typeface="+mj-lt"/>
                <a:cs typeface="Arial" pitchFamily="34" charset="0"/>
              </a:rPr>
              <a:t>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endParaRPr lang="ru-RU" sz="2400" b="1" dirty="0">
              <a:solidFill>
                <a:srgbClr val="0000FF"/>
              </a:solidFill>
              <a:latin typeface="+mj-lt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itchFamily="34" charset="0"/>
              </a:rPr>
              <a:t>            3) </a:t>
            </a:r>
            <a:r>
              <a:rPr lang="ru-RU" sz="2400" b="1" i="1" dirty="0">
                <a:solidFill>
                  <a:srgbClr val="0000FF"/>
                </a:solidFill>
                <a:latin typeface="+mj-lt"/>
                <a:cs typeface="Arial" pitchFamily="34" charset="0"/>
              </a:rPr>
              <a:t>р</a:t>
            </a:r>
            <a:r>
              <a:rPr kumimoji="0" lang="ru-RU" sz="2400" b="1" i="1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itchFamily="34" charset="0"/>
              </a:rPr>
              <a:t>ост затухания         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cs typeface="Arial" pitchFamily="34" charset="0"/>
                <a:sym typeface="Symbol"/>
              </a:rPr>
              <a:t>   …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4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5">
            <a:extLst>
              <a:ext uri="{FF2B5EF4-FFF2-40B4-BE49-F238E27FC236}">
                <a16:creationId xmlns:a16="http://schemas.microsoft.com/office/drawing/2014/main" xmlns="" id="{8366FF6A-5941-414C-9ED6-9337B5F854A3}"/>
              </a:ext>
            </a:extLst>
          </p:cNvPr>
          <p:cNvSpPr txBox="1">
            <a:spLocks/>
          </p:cNvSpPr>
          <p:nvPr/>
        </p:nvSpPr>
        <p:spPr bwMode="auto">
          <a:xfrm>
            <a:off x="539552" y="188640"/>
            <a:ext cx="4429156" cy="547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tabLst/>
              <a:defRPr/>
            </a:pPr>
            <a:r>
              <a:rPr lang="en-US" sz="2600" dirty="0">
                <a:solidFill>
                  <a:schemeClr val="bg1"/>
                </a:solidFill>
                <a:latin typeface="+mn-lt"/>
              </a:rPr>
              <a:t>… </a:t>
            </a:r>
            <a:r>
              <a:rPr lang="ru-RU" sz="2600" dirty="0">
                <a:solidFill>
                  <a:schemeClr val="bg1"/>
                </a:solidFill>
                <a:latin typeface="+mn-lt"/>
              </a:rPr>
              <a:t>и  моста  Такома  ветром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[v-s.mobi]Резонанс- разрушение мост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620688"/>
            <a:ext cx="7488832" cy="612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0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1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21" name="Rectangle 5"/>
          <p:cNvSpPr txBox="1">
            <a:spLocks/>
          </p:cNvSpPr>
          <p:nvPr/>
        </p:nvSpPr>
        <p:spPr bwMode="auto">
          <a:xfrm>
            <a:off x="500034" y="214290"/>
            <a:ext cx="8215370" cy="785818"/>
          </a:xfrm>
          <a:prstGeom prst="rect">
            <a:avLst/>
          </a:prstGeom>
          <a:ln w="9525" cap="rnd"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7500" lnSpcReduction="10000"/>
          </a:bodyPr>
          <a:lstStyle/>
          <a:p>
            <a:pPr lvl="0" algn="ctr" eaLnBrk="0" hangingPunct="0">
              <a:defRPr/>
            </a:pPr>
            <a:r>
              <a:rPr kumimoji="0" lang="ru-RU" sz="24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§ 2.</a:t>
            </a:r>
            <a:r>
              <a:rPr kumimoji="0" lang="ru-RU" sz="2400" b="1" i="1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Вынужденные  </a:t>
            </a:r>
            <a:r>
              <a:rPr lang="ru-RU" sz="2400" b="1" i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колебания  в  электрических  цепях</a:t>
            </a:r>
            <a:r>
              <a:rPr lang="ru-RU" sz="2400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. Переменный </a:t>
            </a:r>
            <a:r>
              <a:rPr lang="ru-RU" sz="2400" b="1" i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 ток</a:t>
            </a:r>
            <a:endParaRPr lang="ru-RU" sz="2400" b="1" i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0000FF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4662" name="Rectangle 86"/>
          <p:cNvSpPr>
            <a:spLocks noChangeArrowheads="1"/>
          </p:cNvSpPr>
          <p:nvPr/>
        </p:nvSpPr>
        <p:spPr bwMode="auto">
          <a:xfrm>
            <a:off x="357158" y="1071546"/>
            <a:ext cx="40005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</a:rPr>
              <a:t>2.1. Генератор переменного тока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696" name="Rectangle 1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24698" name="Rectangle 1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4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571612"/>
            <a:ext cx="72136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2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428728" y="285728"/>
            <a:ext cx="6129362" cy="468312"/>
          </a:xfrm>
          <a:noFill/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3200" b="1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>Генератор переменного тока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3135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aphicFrame>
        <p:nvGraphicFramePr>
          <p:cNvPr id="30726" name="Object 6"/>
          <p:cNvGraphicFramePr>
            <a:graphicFrameLocks noChangeAspect="1"/>
          </p:cNvGraphicFramePr>
          <p:nvPr/>
        </p:nvGraphicFramePr>
        <p:xfrm>
          <a:off x="576263" y="5500688"/>
          <a:ext cx="3432175" cy="1065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9" name="Формула" r:id="rId4" imgW="2260440" imgH="698400" progId="Equation.3">
                  <p:embed/>
                </p:oleObj>
              </mc:Choice>
              <mc:Fallback>
                <p:oleObj name="Формула" r:id="rId4" imgW="2260440" imgH="6984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263" y="5500688"/>
                        <a:ext cx="3432175" cy="1065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aphicFrame>
        <p:nvGraphicFramePr>
          <p:cNvPr id="30728" name="Object 8"/>
          <p:cNvGraphicFramePr>
            <a:graphicFrameLocks noChangeAspect="1"/>
          </p:cNvGraphicFramePr>
          <p:nvPr/>
        </p:nvGraphicFramePr>
        <p:xfrm>
          <a:off x="5791200" y="5675313"/>
          <a:ext cx="2732088" cy="70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0" name="Формула" r:id="rId6" imgW="1726920" imgH="444240" progId="Equation.3">
                  <p:embed/>
                </p:oleObj>
              </mc:Choice>
              <mc:Fallback>
                <p:oleObj name="Формула" r:id="rId6" imgW="1726920" imgH="44424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5675313"/>
                        <a:ext cx="2732088" cy="706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728" y="857232"/>
            <a:ext cx="5835648" cy="436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Штриховая стрелка вправо 10"/>
          <p:cNvSpPr/>
          <p:nvPr/>
        </p:nvSpPr>
        <p:spPr>
          <a:xfrm>
            <a:off x="4357686" y="5715016"/>
            <a:ext cx="857234" cy="60722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071934" y="1071546"/>
            <a:ext cx="30003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</a:rPr>
              <a:t>“</a:t>
            </a:r>
            <a:r>
              <a:rPr kumimoji="0" lang="en-US" sz="320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</a:rPr>
              <a:t>R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</a:rPr>
              <a:t>”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</a:rPr>
              <a:t>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</a:rPr>
              <a:t>(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</a:rPr>
              <a:t>“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</a:rPr>
              <a:t>нагрузка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</a:rPr>
              <a:t>”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</a:rPr>
              <a:t>) 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3643306" y="1714488"/>
            <a:ext cx="28575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Гармонические функции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143240" y="64291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0000FF"/>
                </a:solidFill>
                <a:latin typeface="+mj-lt"/>
              </a:rPr>
              <a:t>Метод векторных диаграмм</a:t>
            </a:r>
            <a:endParaRPr lang="ru-RU" sz="24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214290"/>
            <a:ext cx="73577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800100" algn="l"/>
              </a:tabLst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 Амплитуда и фаза установившихся вынужденных колебаний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8"/>
          <p:cNvSpPr>
            <a:spLocks/>
          </p:cNvSpPr>
          <p:nvPr/>
        </p:nvSpPr>
        <p:spPr bwMode="auto">
          <a:xfrm>
            <a:off x="1071538" y="642918"/>
            <a:ext cx="1214446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6000" b="1" i="1" dirty="0">
                <a:solidFill>
                  <a:srgbClr val="0070C0"/>
                </a:solidFill>
                <a:latin typeface="Constantia" pitchFamily="18" charset="0"/>
              </a:rPr>
              <a:t>??</a:t>
            </a:r>
          </a:p>
        </p:txBody>
      </p:sp>
      <p:sp>
        <p:nvSpPr>
          <p:cNvPr id="18" name="Rectangle 8"/>
          <p:cNvSpPr>
            <a:spLocks/>
          </p:cNvSpPr>
          <p:nvPr/>
        </p:nvSpPr>
        <p:spPr bwMode="auto">
          <a:xfrm>
            <a:off x="6660232" y="714356"/>
            <a:ext cx="1214446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6000" b="1" i="1" dirty="0">
                <a:solidFill>
                  <a:srgbClr val="0070C0"/>
                </a:solidFill>
                <a:latin typeface="Constantia" pitchFamily="18" charset="0"/>
              </a:rPr>
              <a:t>!!</a:t>
            </a:r>
          </a:p>
        </p:txBody>
      </p:sp>
      <p:graphicFrame>
        <p:nvGraphicFramePr>
          <p:cNvPr id="36872" name="Object 8"/>
          <p:cNvGraphicFramePr>
            <a:graphicFrameLocks noChangeAspect="1"/>
          </p:cNvGraphicFramePr>
          <p:nvPr/>
        </p:nvGraphicFramePr>
        <p:xfrm>
          <a:off x="158750" y="1500188"/>
          <a:ext cx="2114550" cy="30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60" name="Формула" r:id="rId4" imgW="39014400" imgH="5791200" progId="Equation.3">
                  <p:embed/>
                </p:oleObj>
              </mc:Choice>
              <mc:Fallback>
                <p:oleObj name="Формула" r:id="rId4" imgW="39014400" imgH="579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1500188"/>
                        <a:ext cx="2114550" cy="309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36878" name="Object 14"/>
          <p:cNvGraphicFramePr>
            <a:graphicFrameLocks noChangeAspect="1"/>
          </p:cNvGraphicFramePr>
          <p:nvPr/>
        </p:nvGraphicFramePr>
        <p:xfrm>
          <a:off x="330200" y="1928813"/>
          <a:ext cx="2844800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61" name="Формула" r:id="rId6" imgW="53035200" imgH="6400800" progId="Equation.3">
                  <p:embed/>
                </p:oleObj>
              </mc:Choice>
              <mc:Fallback>
                <p:oleObj name="Формула" r:id="rId6" imgW="53035200" imgH="6400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200" y="1928813"/>
                        <a:ext cx="2844800" cy="357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7" name="Object 13"/>
          <p:cNvGraphicFramePr>
            <a:graphicFrameLocks noChangeAspect="1"/>
          </p:cNvGraphicFramePr>
          <p:nvPr/>
        </p:nvGraphicFramePr>
        <p:xfrm>
          <a:off x="576263" y="2373313"/>
          <a:ext cx="2590800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62" name="Формула" r:id="rId8" imgW="50596800" imgH="6400800" progId="Equation.3">
                  <p:embed/>
                </p:oleObj>
              </mc:Choice>
              <mc:Fallback>
                <p:oleObj name="Формула" r:id="rId8" imgW="50596800" imgH="6400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263" y="2373313"/>
                        <a:ext cx="2590800" cy="341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1" name="Правая фигурная скобка 30"/>
          <p:cNvSpPr/>
          <p:nvPr/>
        </p:nvSpPr>
        <p:spPr>
          <a:xfrm>
            <a:off x="3214678" y="1428736"/>
            <a:ext cx="285752" cy="1307894"/>
          </a:xfrm>
          <a:prstGeom prst="rightBrace">
            <a:avLst>
              <a:gd name="adj1" fmla="val 33702"/>
              <a:gd name="adj2" fmla="val 50000"/>
            </a:avLst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910" name="Rectangle 4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6912" name="Rectangle 4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6914" name="Rectangle 5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pSp>
        <p:nvGrpSpPr>
          <p:cNvPr id="70" name="Группа 69"/>
          <p:cNvGrpSpPr/>
          <p:nvPr/>
        </p:nvGrpSpPr>
        <p:grpSpPr>
          <a:xfrm>
            <a:off x="1685948" y="2935309"/>
            <a:ext cx="6172200" cy="3570605"/>
            <a:chOff x="1685948" y="2935309"/>
            <a:chExt cx="6172200" cy="3570605"/>
          </a:xfrm>
        </p:grpSpPr>
        <p:grpSp>
          <p:nvGrpSpPr>
            <p:cNvPr id="36882" name="Group 18"/>
            <p:cNvGrpSpPr>
              <a:grpSpLocks noChangeAspect="1"/>
            </p:cNvGrpSpPr>
            <p:nvPr/>
          </p:nvGrpSpPr>
          <p:grpSpPr bwMode="auto">
            <a:xfrm>
              <a:off x="1685948" y="2935309"/>
              <a:ext cx="6172200" cy="3570605"/>
              <a:chOff x="-1631" y="5112"/>
              <a:chExt cx="9720" cy="5623"/>
            </a:xfrm>
          </p:grpSpPr>
          <p:sp>
            <p:nvSpPr>
              <p:cNvPr id="36883" name="AutoShape 19"/>
              <p:cNvSpPr>
                <a:spLocks noChangeAspect="1" noChangeArrowheads="1"/>
              </p:cNvSpPr>
              <p:nvPr/>
            </p:nvSpPr>
            <p:spPr bwMode="auto">
              <a:xfrm>
                <a:off x="-1631" y="5112"/>
                <a:ext cx="9720" cy="56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884" name="Text Box 20"/>
              <p:cNvSpPr txBox="1">
                <a:spLocks noChangeArrowheads="1"/>
              </p:cNvSpPr>
              <p:nvPr/>
            </p:nvSpPr>
            <p:spPr bwMode="auto">
              <a:xfrm>
                <a:off x="295" y="10055"/>
                <a:ext cx="5540" cy="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1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“</a:t>
                </a:r>
                <a:r>
                  <a:rPr kumimoji="0" lang="ru-RU" sz="2400" b="1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Векторы-колебания</a:t>
                </a:r>
                <a:r>
                  <a:rPr kumimoji="0" lang="en-US" sz="2400" b="1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”</a:t>
                </a:r>
                <a:endParaRPr kumimoji="0" lang="ru-RU" sz="24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36885" name="Group 21"/>
              <p:cNvGrpSpPr>
                <a:grpSpLocks/>
              </p:cNvGrpSpPr>
              <p:nvPr/>
            </p:nvGrpSpPr>
            <p:grpSpPr bwMode="auto">
              <a:xfrm>
                <a:off x="-1274" y="5162"/>
                <a:ext cx="8463" cy="5030"/>
                <a:chOff x="-1274" y="5162"/>
                <a:chExt cx="8463" cy="5030"/>
              </a:xfrm>
            </p:grpSpPr>
            <p:sp>
              <p:nvSpPr>
                <p:cNvPr id="36887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-734" y="6102"/>
                  <a:ext cx="1617" cy="7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b="0" i="0" u="none" strike="noStrike" cap="none" normalizeH="0" baseline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2</a:t>
                  </a:r>
                  <a:r>
                    <a:rPr kumimoji="0" lang="en-US" sz="2000" b="0" i="1" u="none" strike="noStrike" cap="none" normalizeH="0" baseline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Arial" pitchFamily="34" charset="0"/>
                      <a:sym typeface="Symbol" pitchFamily="18" charset="2"/>
                    </a:rPr>
                    <a:t></a:t>
                  </a:r>
                  <a:r>
                    <a:rPr kumimoji="0" lang="ru-RU" sz="2000" b="0" i="0" u="none" strike="noStrike" cap="none" normalizeH="0" baseline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Arial" pitchFamily="34" charset="0"/>
                      <a:cs typeface="Arial" pitchFamily="34" charset="0"/>
                      <a:sym typeface="Symbol" pitchFamily="18" charset="2"/>
                    </a:rPr>
                    <a:t></a:t>
                  </a:r>
                  <a:r>
                    <a:rPr kumimoji="0" lang="en-US" sz="2000" b="0" i="0" u="none" strike="noStrike" cap="none" normalizeH="0" baseline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Arial" pitchFamily="34" charset="0"/>
                      <a:sym typeface="Symbol" pitchFamily="18" charset="2"/>
                    </a:rPr>
                    <a:t></a:t>
                  </a:r>
                  <a:r>
                    <a:rPr kumimoji="0" lang="en-US" sz="2000" b="0" i="1" u="none" strike="noStrike" cap="none" normalizeH="0" baseline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Lucida Calligraphy" pitchFamily="66" charset="0"/>
                      <a:cs typeface="Arial" pitchFamily="34" charset="0"/>
                    </a:rPr>
                    <a:t>A</a:t>
                  </a:r>
                  <a:endParaRPr kumimoji="0" lang="ru-RU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888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2376" y="7763"/>
                  <a:ext cx="720" cy="8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400" b="0" i="1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Times New Roman" pitchFamily="18" charset="0"/>
                      <a:cs typeface="Arial" pitchFamily="34" charset="0"/>
                      <a:sym typeface="Symbol" pitchFamily="18" charset="2"/>
                    </a:rPr>
                    <a:t></a:t>
                  </a:r>
                  <a:endParaRPr kumimoji="0" lang="ru-RU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889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-84" y="5202"/>
                  <a:ext cx="1440" cy="9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400" b="0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2</a:t>
                  </a:r>
                  <a:r>
                    <a:rPr kumimoji="0" lang="en-US" sz="2400" b="0" i="1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Times New Roman" pitchFamily="18" charset="0"/>
                      <a:cs typeface="Arial" pitchFamily="34" charset="0"/>
                      <a:sym typeface="Symbol" pitchFamily="18" charset="2"/>
                    </a:rPr>
                    <a:t></a:t>
                  </a:r>
                  <a:r>
                    <a:rPr kumimoji="0" lang="en-US" sz="2400" b="0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Times New Roman" pitchFamily="18" charset="0"/>
                      <a:cs typeface="Arial" pitchFamily="34" charset="0"/>
                      <a:sym typeface="Symbol" pitchFamily="18" charset="2"/>
                    </a:rPr>
                    <a:t></a:t>
                  </a:r>
                  <a:endParaRPr kumimoji="0" lang="ru-RU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890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-1274" y="8082"/>
                  <a:ext cx="609" cy="7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91440" tIns="45720" rIns="91440" bIns="4572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891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2031" y="5966"/>
                  <a:ext cx="720" cy="7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400" b="0" i="1" u="none" strike="noStrike" cap="none" normalizeH="0" baseline="0" dirty="0">
                      <a:ln>
                        <a:noFill/>
                      </a:ln>
                      <a:solidFill>
                        <a:srgbClr val="FF00FF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f</a:t>
                  </a:r>
                  <a:r>
                    <a:rPr kumimoji="0" lang="ru-RU" sz="2400" b="0" i="0" u="none" strike="noStrike" cap="none" normalizeH="0" baseline="-25000" dirty="0">
                      <a:ln>
                        <a:noFill/>
                      </a:ln>
                      <a:solidFill>
                        <a:srgbClr val="FF00FF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0</a:t>
                  </a:r>
                  <a:endParaRPr kumimoji="0" lang="ru-RU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892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5386" y="9315"/>
                  <a:ext cx="1634" cy="8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400" b="0" i="1" u="none" strike="noStrike" cap="none" normalizeH="0" baseline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imes New Roman" pitchFamily="18" charset="0"/>
                      <a:cs typeface="Arial" pitchFamily="34" charset="0"/>
                      <a:sym typeface="Symbol" pitchFamily="18" charset="2"/>
                    </a:rPr>
                    <a:t></a:t>
                  </a:r>
                  <a:r>
                    <a:rPr kumimoji="0" lang="en-US" sz="2400" b="0" i="0" u="none" strike="noStrike" cap="none" normalizeH="0" baseline="-2500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0</a:t>
                  </a:r>
                  <a:r>
                    <a:rPr kumimoji="0" lang="en-US" sz="2400" b="0" i="0" u="none" strike="noStrike" cap="none" normalizeH="0" baseline="3000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2</a:t>
                  </a:r>
                  <a:r>
                    <a:rPr kumimoji="0" lang="en-US" sz="2400" b="0" i="0" u="none" strike="noStrike" cap="none" normalizeH="0" baseline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imes New Roman" pitchFamily="18" charset="0"/>
                      <a:cs typeface="Arial" pitchFamily="34" charset="0"/>
                      <a:sym typeface="Symbol" pitchFamily="18" charset="2"/>
                    </a:rPr>
                    <a:t></a:t>
                  </a:r>
                  <a:r>
                    <a:rPr kumimoji="0" lang="en-US" sz="2400" b="0" i="1" u="none" strike="noStrike" cap="none" normalizeH="0" baseline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Lucida Calligraphy" pitchFamily="66" charset="0"/>
                      <a:cs typeface="Arial" pitchFamily="34" charset="0"/>
                    </a:rPr>
                    <a:t>A</a:t>
                  </a:r>
                  <a:endParaRPr kumimoji="0" lang="ru-RU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893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1966" y="8802"/>
                  <a:ext cx="3420" cy="9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400" b="0" i="0" u="none" strike="noStrike" cap="none" normalizeH="0" baseline="0" dirty="0">
                      <a:ln>
                        <a:noFill/>
                      </a:ln>
                      <a:solidFill>
                        <a:srgbClr val="00FF00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(</a:t>
                  </a:r>
                  <a:r>
                    <a:rPr kumimoji="0" lang="en-US" sz="2400" b="0" i="1" u="none" strike="noStrike" cap="none" normalizeH="0" baseline="0" dirty="0">
                      <a:ln>
                        <a:noFill/>
                      </a:ln>
                      <a:solidFill>
                        <a:srgbClr val="00FF00"/>
                      </a:solidFill>
                      <a:effectLst/>
                      <a:latin typeface="Times New Roman" pitchFamily="18" charset="0"/>
                      <a:cs typeface="Arial" pitchFamily="34" charset="0"/>
                      <a:sym typeface="Symbol" pitchFamily="18" charset="2"/>
                    </a:rPr>
                    <a:t></a:t>
                  </a:r>
                  <a:r>
                    <a:rPr kumimoji="0" lang="en-US" sz="2400" b="0" i="0" u="none" strike="noStrike" cap="none" normalizeH="0" baseline="-25000" dirty="0">
                      <a:ln>
                        <a:noFill/>
                      </a:ln>
                      <a:solidFill>
                        <a:srgbClr val="00FF00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0</a:t>
                  </a:r>
                  <a:r>
                    <a:rPr kumimoji="0" lang="en-US" sz="2400" b="0" i="0" u="none" strike="noStrike" cap="none" normalizeH="0" baseline="30000" dirty="0">
                      <a:ln>
                        <a:noFill/>
                      </a:ln>
                      <a:solidFill>
                        <a:srgbClr val="00FF00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2 </a:t>
                  </a:r>
                  <a:r>
                    <a:rPr kumimoji="0" lang="en-US" sz="2400" b="0" i="0" u="none" strike="noStrike" cap="none" normalizeH="0" baseline="0" dirty="0">
                      <a:ln>
                        <a:noFill/>
                      </a:ln>
                      <a:solidFill>
                        <a:srgbClr val="00FF00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 </a:t>
                  </a:r>
                  <a:r>
                    <a:rPr kumimoji="0" lang="en-US" sz="2400" b="0" i="0" u="none" strike="noStrike" cap="none" normalizeH="0" baseline="0" dirty="0">
                      <a:ln>
                        <a:noFill/>
                      </a:ln>
                      <a:solidFill>
                        <a:srgbClr val="00FF00"/>
                      </a:solidFill>
                      <a:effectLst/>
                      <a:latin typeface="Times New Roman" pitchFamily="18" charset="0"/>
                      <a:cs typeface="Arial" pitchFamily="34" charset="0"/>
                      <a:sym typeface="Symbol" pitchFamily="18" charset="2"/>
                    </a:rPr>
                    <a:t></a:t>
                  </a:r>
                  <a:r>
                    <a:rPr kumimoji="0" lang="en-US" sz="2400" b="0" i="0" u="none" strike="noStrike" cap="none" normalizeH="0" baseline="0" dirty="0">
                      <a:ln>
                        <a:noFill/>
                      </a:ln>
                      <a:solidFill>
                        <a:srgbClr val="00FF00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 </a:t>
                  </a:r>
                  <a:r>
                    <a:rPr kumimoji="0" lang="ru-RU" sz="2400" b="0" i="0" u="none" strike="noStrike" cap="none" normalizeH="0" baseline="0" dirty="0">
                      <a:ln>
                        <a:noFill/>
                      </a:ln>
                      <a:solidFill>
                        <a:srgbClr val="00FF00"/>
                      </a:solidFill>
                      <a:effectLst/>
                      <a:latin typeface="Arial" pitchFamily="34" charset="0"/>
                      <a:cs typeface="Arial" pitchFamily="34" charset="0"/>
                      <a:sym typeface="Symbol" pitchFamily="18" charset="2"/>
                    </a:rPr>
                    <a:t></a:t>
                  </a:r>
                  <a:r>
                    <a:rPr kumimoji="0" lang="en-US" sz="2400" b="0" i="0" u="none" strike="noStrike" cap="none" normalizeH="0" baseline="30000" dirty="0">
                      <a:ln>
                        <a:noFill/>
                      </a:ln>
                      <a:solidFill>
                        <a:srgbClr val="00FF00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2</a:t>
                  </a:r>
                  <a:r>
                    <a:rPr kumimoji="0" lang="en-US" sz="2400" b="0" i="0" u="none" strike="noStrike" cap="none" normalizeH="0" baseline="0" dirty="0">
                      <a:ln>
                        <a:noFill/>
                      </a:ln>
                      <a:solidFill>
                        <a:srgbClr val="00FF00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)</a:t>
                  </a:r>
                  <a:r>
                    <a:rPr kumimoji="0" lang="en-US" sz="2400" b="0" i="0" u="none" strike="noStrike" cap="none" normalizeH="0" baseline="0" dirty="0">
                      <a:ln>
                        <a:noFill/>
                      </a:ln>
                      <a:solidFill>
                        <a:srgbClr val="00FF00"/>
                      </a:solidFill>
                      <a:effectLst/>
                      <a:latin typeface="Times New Roman" pitchFamily="18" charset="0"/>
                      <a:cs typeface="Arial" pitchFamily="34" charset="0"/>
                      <a:sym typeface="Symbol" pitchFamily="18" charset="2"/>
                    </a:rPr>
                    <a:t></a:t>
                  </a:r>
                  <a:r>
                    <a:rPr kumimoji="0" lang="en-US" sz="2400" b="0" i="1" u="none" strike="noStrike" cap="none" normalizeH="0" baseline="0" dirty="0">
                      <a:ln>
                        <a:noFill/>
                      </a:ln>
                      <a:solidFill>
                        <a:srgbClr val="00FF00"/>
                      </a:solidFill>
                      <a:effectLst/>
                      <a:latin typeface="Lucida Calligraphy" pitchFamily="66" charset="0"/>
                      <a:cs typeface="Arial" pitchFamily="34" charset="0"/>
                    </a:rPr>
                    <a:t>A</a:t>
                  </a:r>
                  <a:endParaRPr kumimoji="0" lang="ru-RU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894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-554" y="9362"/>
                  <a:ext cx="1260" cy="7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2000" b="0" i="0" u="none" strike="noStrike" cap="none" normalizeH="0" baseline="0" dirty="0">
                      <a:ln>
                        <a:noFill/>
                      </a:ln>
                      <a:solidFill>
                        <a:srgbClr val="800000"/>
                      </a:solidFill>
                      <a:effectLst/>
                      <a:latin typeface="Arial" pitchFamily="34" charset="0"/>
                      <a:cs typeface="Arial" pitchFamily="34" charset="0"/>
                      <a:sym typeface="Symbol" pitchFamily="18" charset="2"/>
                    </a:rPr>
                    <a:t></a:t>
                  </a:r>
                  <a:r>
                    <a:rPr kumimoji="0" lang="en-US" sz="2000" b="0" i="0" u="none" strike="noStrike" cap="none" normalizeH="0" baseline="30000" dirty="0">
                      <a:ln>
                        <a:noFill/>
                      </a:ln>
                      <a:solidFill>
                        <a:srgbClr val="800000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2</a:t>
                  </a:r>
                  <a:r>
                    <a:rPr kumimoji="0" lang="en-US" sz="2000" b="0" i="0" u="none" strike="noStrike" cap="none" normalizeH="0" baseline="0" dirty="0">
                      <a:ln>
                        <a:noFill/>
                      </a:ln>
                      <a:solidFill>
                        <a:srgbClr val="800000"/>
                      </a:solidFill>
                      <a:effectLst/>
                      <a:latin typeface="Times New Roman" pitchFamily="18" charset="0"/>
                      <a:cs typeface="Arial" pitchFamily="34" charset="0"/>
                      <a:sym typeface="Symbol" pitchFamily="18" charset="2"/>
                    </a:rPr>
                    <a:t></a:t>
                  </a:r>
                  <a:r>
                    <a:rPr kumimoji="0" lang="en-US" sz="2000" b="0" i="1" u="none" strike="noStrike" cap="none" normalizeH="0" baseline="0" dirty="0">
                      <a:ln>
                        <a:noFill/>
                      </a:ln>
                      <a:solidFill>
                        <a:srgbClr val="800000"/>
                      </a:solidFill>
                      <a:effectLst/>
                      <a:latin typeface="Lucida Calligraphy" pitchFamily="66" charset="0"/>
                      <a:cs typeface="Arial" pitchFamily="34" charset="0"/>
                    </a:rPr>
                    <a:t>A</a:t>
                  </a:r>
                  <a:endParaRPr kumimoji="0" lang="ru-RU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895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406" y="7142"/>
                  <a:ext cx="576" cy="9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2200" b="0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itchFamily="34" charset="0"/>
                      <a:cs typeface="Arial" pitchFamily="34" charset="0"/>
                      <a:sym typeface="Symbol" pitchFamily="18" charset="2"/>
                    </a:rPr>
                    <a:t></a:t>
                  </a:r>
                  <a:endParaRPr kumimoji="0" lang="ru-RU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896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1097" y="5742"/>
                  <a:ext cx="0" cy="2888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 type="triangle" w="med" len="lg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6897" name="Line 33"/>
                <p:cNvSpPr>
                  <a:spLocks noChangeShapeType="1"/>
                </p:cNvSpPr>
                <p:nvPr/>
              </p:nvSpPr>
              <p:spPr bwMode="auto">
                <a:xfrm>
                  <a:off x="1097" y="5742"/>
                  <a:ext cx="39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6898" name="Line 34"/>
                <p:cNvSpPr>
                  <a:spLocks noChangeShapeType="1"/>
                </p:cNvSpPr>
                <p:nvPr/>
              </p:nvSpPr>
              <p:spPr bwMode="auto">
                <a:xfrm>
                  <a:off x="5057" y="5742"/>
                  <a:ext cx="0" cy="288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6899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1097" y="5742"/>
                  <a:ext cx="3960" cy="2888"/>
                </a:xfrm>
                <a:prstGeom prst="line">
                  <a:avLst/>
                </a:prstGeom>
                <a:noFill/>
                <a:ln w="38100">
                  <a:solidFill>
                    <a:srgbClr val="FF00FF"/>
                  </a:solidFill>
                  <a:round/>
                  <a:headEnd/>
                  <a:tailEnd type="triangle" w="lg" len="lg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6900" name="Line 36"/>
                <p:cNvSpPr>
                  <a:spLocks noChangeShapeType="1"/>
                </p:cNvSpPr>
                <p:nvPr/>
              </p:nvSpPr>
              <p:spPr bwMode="auto">
                <a:xfrm>
                  <a:off x="1097" y="8630"/>
                  <a:ext cx="6092" cy="0"/>
                </a:xfrm>
                <a:prstGeom prst="line">
                  <a:avLst/>
                </a:prstGeom>
                <a:noFill/>
                <a:ln w="25400">
                  <a:solidFill>
                    <a:srgbClr val="0000FF"/>
                  </a:solidFill>
                  <a:round/>
                  <a:headEnd/>
                  <a:tailEnd type="triangle" w="med" len="lg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6901" name="Line 37"/>
                <p:cNvSpPr>
                  <a:spLocks noChangeShapeType="1"/>
                </p:cNvSpPr>
                <p:nvPr/>
              </p:nvSpPr>
              <p:spPr bwMode="auto">
                <a:xfrm>
                  <a:off x="1097" y="8630"/>
                  <a:ext cx="3960" cy="0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round/>
                  <a:headEnd/>
                  <a:tailEnd type="triangle" w="lg" len="lg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6902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-731" y="8630"/>
                  <a:ext cx="1828" cy="0"/>
                </a:xfrm>
                <a:prstGeom prst="line">
                  <a:avLst/>
                </a:prstGeom>
                <a:noFill/>
                <a:ln w="25400">
                  <a:solidFill>
                    <a:srgbClr val="800000"/>
                  </a:solidFill>
                  <a:round/>
                  <a:headEnd/>
                  <a:tailEnd type="triangle" w="med" len="lg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6903" name="Arc 39"/>
                <p:cNvSpPr>
                  <a:spLocks/>
                </p:cNvSpPr>
                <p:nvPr/>
              </p:nvSpPr>
              <p:spPr bwMode="auto">
                <a:xfrm rot="18929053" flipV="1">
                  <a:off x="1822" y="8024"/>
                  <a:ext cx="679" cy="649"/>
                </a:xfrm>
                <a:custGeom>
                  <a:avLst/>
                  <a:gdLst>
                    <a:gd name="G0" fmla="+- 0 0 0"/>
                    <a:gd name="G1" fmla="+- 19259 0 0"/>
                    <a:gd name="G2" fmla="+- 21600 0 0"/>
                    <a:gd name="T0" fmla="*/ 9780 w 21600"/>
                    <a:gd name="T1" fmla="*/ 0 h 26163"/>
                    <a:gd name="T2" fmla="*/ 20467 w 21600"/>
                    <a:gd name="T3" fmla="*/ 26163 h 26163"/>
                    <a:gd name="T4" fmla="*/ 0 w 21600"/>
                    <a:gd name="T5" fmla="*/ 19259 h 26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6163" fill="none" extrusionOk="0">
                      <a:moveTo>
                        <a:pt x="9780" y="-1"/>
                      </a:moveTo>
                      <a:cubicBezTo>
                        <a:pt x="17031" y="3682"/>
                        <a:pt x="21600" y="11125"/>
                        <a:pt x="21600" y="19259"/>
                      </a:cubicBezTo>
                      <a:cubicBezTo>
                        <a:pt x="21600" y="21606"/>
                        <a:pt x="21217" y="23938"/>
                        <a:pt x="20466" y="26162"/>
                      </a:cubicBezTo>
                    </a:path>
                    <a:path w="21600" h="26163" stroke="0" extrusionOk="0">
                      <a:moveTo>
                        <a:pt x="9780" y="-1"/>
                      </a:moveTo>
                      <a:cubicBezTo>
                        <a:pt x="17031" y="3682"/>
                        <a:pt x="21600" y="11125"/>
                        <a:pt x="21600" y="19259"/>
                      </a:cubicBezTo>
                      <a:cubicBezTo>
                        <a:pt x="21600" y="21606"/>
                        <a:pt x="21217" y="23938"/>
                        <a:pt x="20466" y="26162"/>
                      </a:cubicBezTo>
                      <a:lnTo>
                        <a:pt x="0" y="19259"/>
                      </a:lnTo>
                      <a:close/>
                    </a:path>
                  </a:pathLst>
                </a:custGeom>
                <a:noFill/>
                <a:ln w="38100" cmpd="dbl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6904" name="AutoShape 40"/>
                <p:cNvSpPr>
                  <a:spLocks noChangeArrowheads="1"/>
                </p:cNvSpPr>
                <p:nvPr/>
              </p:nvSpPr>
              <p:spPr bwMode="auto">
                <a:xfrm rot="2421446" flipH="1">
                  <a:off x="526" y="7722"/>
                  <a:ext cx="1538" cy="1358"/>
                </a:xfrm>
                <a:custGeom>
                  <a:avLst/>
                  <a:gdLst>
                    <a:gd name="G0" fmla="+- -432559 0 0"/>
                    <a:gd name="G1" fmla="+- -6932622 0 0"/>
                    <a:gd name="G2" fmla="+- -432559 0 -6932622"/>
                    <a:gd name="G3" fmla="+- 10800 0 0"/>
                    <a:gd name="G4" fmla="+- 0 0 -432559"/>
                    <a:gd name="T0" fmla="*/ 360 256 1"/>
                    <a:gd name="T1" fmla="*/ 0 256 1"/>
                    <a:gd name="G5" fmla="+- G2 T0 T1"/>
                    <a:gd name="G6" fmla="?: G2 G2 G5"/>
                    <a:gd name="G7" fmla="+- 0 0 G6"/>
                    <a:gd name="G8" fmla="+- 9291 0 0"/>
                    <a:gd name="G9" fmla="+- 0 0 -6932622"/>
                    <a:gd name="G10" fmla="+- 9291 0 2700"/>
                    <a:gd name="G11" fmla="cos G10 -432559"/>
                    <a:gd name="G12" fmla="sin G10 -432559"/>
                    <a:gd name="G13" fmla="cos 13500 -432559"/>
                    <a:gd name="G14" fmla="sin 13500 -432559"/>
                    <a:gd name="G15" fmla="+- G11 10800 0"/>
                    <a:gd name="G16" fmla="+- G12 10800 0"/>
                    <a:gd name="G17" fmla="+- G13 10800 0"/>
                    <a:gd name="G18" fmla="+- G14 10800 0"/>
                    <a:gd name="G19" fmla="*/ 9291 1 2"/>
                    <a:gd name="G20" fmla="+- G19 5400 0"/>
                    <a:gd name="G21" fmla="cos G20 -432559"/>
                    <a:gd name="G22" fmla="sin G20 -432559"/>
                    <a:gd name="G23" fmla="+- G21 10800 0"/>
                    <a:gd name="G24" fmla="+- G12 G23 G22"/>
                    <a:gd name="G25" fmla="+- G22 G23 G11"/>
                    <a:gd name="G26" fmla="cos 10800 -432559"/>
                    <a:gd name="G27" fmla="sin 10800 -432559"/>
                    <a:gd name="G28" fmla="cos 9291 -432559"/>
                    <a:gd name="G29" fmla="sin 9291 -432559"/>
                    <a:gd name="G30" fmla="+- G26 10800 0"/>
                    <a:gd name="G31" fmla="+- G27 10800 0"/>
                    <a:gd name="G32" fmla="+- G28 10800 0"/>
                    <a:gd name="G33" fmla="+- G29 10800 0"/>
                    <a:gd name="G34" fmla="+- G19 5400 0"/>
                    <a:gd name="G35" fmla="cos G34 -6932622"/>
                    <a:gd name="G36" fmla="sin G34 -6932622"/>
                    <a:gd name="G37" fmla="+/ -6932622 -432559 2"/>
                    <a:gd name="T2" fmla="*/ 180 256 1"/>
                    <a:gd name="T3" fmla="*/ 0 256 1"/>
                    <a:gd name="G38" fmla="+- G37 T2 T3"/>
                    <a:gd name="G39" fmla="?: G2 G37 G38"/>
                    <a:gd name="G40" fmla="cos 10800 G39"/>
                    <a:gd name="G41" fmla="sin 10800 G39"/>
                    <a:gd name="G42" fmla="cos 9291 G39"/>
                    <a:gd name="G43" fmla="sin 9291 G39"/>
                    <a:gd name="G44" fmla="+- G40 10800 0"/>
                    <a:gd name="G45" fmla="+- G41 10800 0"/>
                    <a:gd name="G46" fmla="+- G42 10800 0"/>
                    <a:gd name="G47" fmla="+- G43 10800 0"/>
                    <a:gd name="G48" fmla="+- G35 10800 0"/>
                    <a:gd name="G49" fmla="+- G36 10800 0"/>
                    <a:gd name="T4" fmla="*/ 16809 w 21600"/>
                    <a:gd name="T5" fmla="*/ 1826 h 21600"/>
                    <a:gd name="T6" fmla="*/ 8067 w 21600"/>
                    <a:gd name="T7" fmla="*/ 1132 h 21600"/>
                    <a:gd name="T8" fmla="*/ 15969 w 21600"/>
                    <a:gd name="T9" fmla="*/ 3080 h 21600"/>
                    <a:gd name="T10" fmla="*/ 24210 w 21600"/>
                    <a:gd name="T11" fmla="*/ 9248 h 21600"/>
                    <a:gd name="T12" fmla="*/ 21176 w 21600"/>
                    <a:gd name="T13" fmla="*/ 13077 h 21600"/>
                    <a:gd name="T14" fmla="*/ 17347 w 21600"/>
                    <a:gd name="T15" fmla="*/ 10042 h 21600"/>
                    <a:gd name="T16" fmla="*/ 3163 w 21600"/>
                    <a:gd name="T17" fmla="*/ 3163 h 21600"/>
                    <a:gd name="T18" fmla="*/ 18437 w 21600"/>
                    <a:gd name="T19" fmla="*/ 18437 h 21600"/>
                  </a:gdLst>
                  <a:ahLst/>
                  <a:cxnLst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T16" t="T17" r="T18" b="T19"/>
                  <a:pathLst>
                    <a:path w="21600" h="21600">
                      <a:moveTo>
                        <a:pt x="20029" y="9732"/>
                      </a:moveTo>
                      <a:cubicBezTo>
                        <a:pt x="19487" y="5045"/>
                        <a:pt x="15518" y="1509"/>
                        <a:pt x="10800" y="1509"/>
                      </a:cubicBezTo>
                      <a:cubicBezTo>
                        <a:pt x="9945" y="1508"/>
                        <a:pt x="9095" y="1626"/>
                        <a:pt x="8272" y="1859"/>
                      </a:cubicBezTo>
                      <a:lnTo>
                        <a:pt x="7862" y="407"/>
                      </a:lnTo>
                      <a:cubicBezTo>
                        <a:pt x="8818" y="137"/>
                        <a:pt x="9806" y="-1"/>
                        <a:pt x="10800" y="0"/>
                      </a:cubicBezTo>
                      <a:cubicBezTo>
                        <a:pt x="16284" y="0"/>
                        <a:pt x="20898" y="4110"/>
                        <a:pt x="21528" y="9558"/>
                      </a:cubicBezTo>
                      <a:lnTo>
                        <a:pt x="24210" y="9248"/>
                      </a:lnTo>
                      <a:lnTo>
                        <a:pt x="21176" y="13077"/>
                      </a:lnTo>
                      <a:lnTo>
                        <a:pt x="17347" y="10042"/>
                      </a:lnTo>
                      <a:lnTo>
                        <a:pt x="20029" y="9732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6905" name="Freeform 41"/>
                <p:cNvSpPr>
                  <a:spLocks/>
                </p:cNvSpPr>
                <p:nvPr/>
              </p:nvSpPr>
              <p:spPr bwMode="auto">
                <a:xfrm rot="-885260">
                  <a:off x="-194" y="8802"/>
                  <a:ext cx="540" cy="540"/>
                </a:xfrm>
                <a:custGeom>
                  <a:avLst/>
                  <a:gdLst/>
                  <a:ahLst/>
                  <a:cxnLst>
                    <a:cxn ang="0">
                      <a:pos x="0" y="360"/>
                    </a:cxn>
                    <a:cxn ang="0">
                      <a:pos x="180" y="180"/>
                    </a:cxn>
                    <a:cxn ang="0">
                      <a:pos x="360" y="180"/>
                    </a:cxn>
                    <a:cxn ang="0">
                      <a:pos x="540" y="0"/>
                    </a:cxn>
                  </a:cxnLst>
                  <a:rect l="0" t="0" r="r" b="b"/>
                  <a:pathLst>
                    <a:path w="540" h="360">
                      <a:moveTo>
                        <a:pt x="0" y="360"/>
                      </a:moveTo>
                      <a:cubicBezTo>
                        <a:pt x="60" y="285"/>
                        <a:pt x="120" y="210"/>
                        <a:pt x="180" y="180"/>
                      </a:cubicBezTo>
                      <a:cubicBezTo>
                        <a:pt x="240" y="150"/>
                        <a:pt x="300" y="210"/>
                        <a:pt x="360" y="180"/>
                      </a:cubicBezTo>
                      <a:cubicBezTo>
                        <a:pt x="420" y="150"/>
                        <a:pt x="510" y="30"/>
                        <a:pt x="540" y="0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6906" name="Freeform 42"/>
                <p:cNvSpPr>
                  <a:spLocks/>
                </p:cNvSpPr>
                <p:nvPr/>
              </p:nvSpPr>
              <p:spPr bwMode="auto">
                <a:xfrm rot="4930082">
                  <a:off x="406" y="6592"/>
                  <a:ext cx="540" cy="540"/>
                </a:xfrm>
                <a:custGeom>
                  <a:avLst/>
                  <a:gdLst/>
                  <a:ahLst/>
                  <a:cxnLst>
                    <a:cxn ang="0">
                      <a:pos x="0" y="360"/>
                    </a:cxn>
                    <a:cxn ang="0">
                      <a:pos x="180" y="180"/>
                    </a:cxn>
                    <a:cxn ang="0">
                      <a:pos x="360" y="180"/>
                    </a:cxn>
                    <a:cxn ang="0">
                      <a:pos x="540" y="0"/>
                    </a:cxn>
                  </a:cxnLst>
                  <a:rect l="0" t="0" r="r" b="b"/>
                  <a:pathLst>
                    <a:path w="540" h="360">
                      <a:moveTo>
                        <a:pt x="0" y="360"/>
                      </a:moveTo>
                      <a:cubicBezTo>
                        <a:pt x="60" y="285"/>
                        <a:pt x="120" y="210"/>
                        <a:pt x="180" y="180"/>
                      </a:cubicBezTo>
                      <a:cubicBezTo>
                        <a:pt x="240" y="150"/>
                        <a:pt x="300" y="210"/>
                        <a:pt x="360" y="180"/>
                      </a:cubicBezTo>
                      <a:cubicBezTo>
                        <a:pt x="420" y="150"/>
                        <a:pt x="510" y="30"/>
                        <a:pt x="540" y="0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6907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5156" y="5162"/>
                  <a:ext cx="720" cy="9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800" b="1" u="none" strike="noStrike" cap="none" normalizeH="0" baseline="0" dirty="0">
                      <a:ln>
                        <a:noFill/>
                      </a:ln>
                      <a:solidFill>
                        <a:srgbClr val="FF00FF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f</a:t>
                  </a:r>
                  <a:endParaRPr kumimoji="0" lang="ru-RU" sz="1800" b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908" name="Freeform 44"/>
                <p:cNvSpPr>
                  <a:spLocks/>
                </p:cNvSpPr>
                <p:nvPr/>
              </p:nvSpPr>
              <p:spPr bwMode="auto">
                <a:xfrm rot="-3016042">
                  <a:off x="5926" y="8802"/>
                  <a:ext cx="540" cy="540"/>
                </a:xfrm>
                <a:custGeom>
                  <a:avLst/>
                  <a:gdLst/>
                  <a:ahLst/>
                  <a:cxnLst>
                    <a:cxn ang="0">
                      <a:pos x="0" y="360"/>
                    </a:cxn>
                    <a:cxn ang="0">
                      <a:pos x="180" y="180"/>
                    </a:cxn>
                    <a:cxn ang="0">
                      <a:pos x="360" y="180"/>
                    </a:cxn>
                    <a:cxn ang="0">
                      <a:pos x="540" y="0"/>
                    </a:cxn>
                  </a:cxnLst>
                  <a:rect l="0" t="0" r="r" b="b"/>
                  <a:pathLst>
                    <a:path w="540" h="360">
                      <a:moveTo>
                        <a:pt x="0" y="360"/>
                      </a:moveTo>
                      <a:cubicBezTo>
                        <a:pt x="60" y="285"/>
                        <a:pt x="120" y="210"/>
                        <a:pt x="180" y="180"/>
                      </a:cubicBezTo>
                      <a:cubicBezTo>
                        <a:pt x="240" y="150"/>
                        <a:pt x="300" y="210"/>
                        <a:pt x="360" y="180"/>
                      </a:cubicBezTo>
                      <a:cubicBezTo>
                        <a:pt x="420" y="150"/>
                        <a:pt x="510" y="30"/>
                        <a:pt x="540" y="0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</p:grpSp>
        </p:grpSp>
        <p:graphicFrame>
          <p:nvGraphicFramePr>
            <p:cNvPr id="36909" name="Object 45"/>
            <p:cNvGraphicFramePr>
              <a:graphicFrameLocks noChangeAspect="1"/>
            </p:cNvGraphicFramePr>
            <p:nvPr/>
          </p:nvGraphicFramePr>
          <p:xfrm>
            <a:off x="3157538" y="3038475"/>
            <a:ext cx="190500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63" name="Формула" r:id="rId10" imgW="4572000" imgH="9144000" progId="Equation.3">
                    <p:embed/>
                  </p:oleObj>
                </mc:Choice>
                <mc:Fallback>
                  <p:oleObj name="Формула" r:id="rId10" imgW="4572000" imgH="914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57538" y="3038475"/>
                          <a:ext cx="190500" cy="381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911" name="Object 47"/>
            <p:cNvGraphicFramePr>
              <a:graphicFrameLocks noChangeAspect="1"/>
            </p:cNvGraphicFramePr>
            <p:nvPr/>
          </p:nvGraphicFramePr>
          <p:xfrm>
            <a:off x="2143108" y="4728656"/>
            <a:ext cx="200025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64" name="Формула" r:id="rId12" imgW="4876800" imgH="9144000" progId="Equation.3">
                    <p:embed/>
                  </p:oleObj>
                </mc:Choice>
                <mc:Fallback>
                  <p:oleObj name="Формула" r:id="rId12" imgW="4876800" imgH="914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43108" y="4728656"/>
                          <a:ext cx="200025" cy="381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913" name="Object 49"/>
            <p:cNvGraphicFramePr>
              <a:graphicFrameLocks noChangeAspect="1"/>
            </p:cNvGraphicFramePr>
            <p:nvPr/>
          </p:nvGraphicFramePr>
          <p:xfrm>
            <a:off x="6715140" y="4647744"/>
            <a:ext cx="804998" cy="4863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65" name="Формула" r:id="rId14" imgW="10668000" imgH="6400800" progId="Equation.3">
                    <p:embed/>
                  </p:oleObj>
                </mc:Choice>
                <mc:Fallback>
                  <p:oleObj name="Формула" r:id="rId14" imgW="10668000" imgH="6400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15140" y="4647744"/>
                          <a:ext cx="804998" cy="4863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6916" name="Rectangle 5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7" name="Штриховая стрелка вправо 66"/>
          <p:cNvSpPr/>
          <p:nvPr/>
        </p:nvSpPr>
        <p:spPr>
          <a:xfrm rot="5400000">
            <a:off x="7018751" y="5054215"/>
            <a:ext cx="2571768" cy="60722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TextBox 6"/>
          <p:cNvSpPr txBox="1">
            <a:spLocks noChangeArrowheads="1"/>
          </p:cNvSpPr>
          <p:nvPr/>
        </p:nvSpPr>
        <p:spPr bwMode="auto">
          <a:xfrm>
            <a:off x="7286580" y="3429000"/>
            <a:ext cx="18574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0B0F0"/>
                </a:solidFill>
                <a:latin typeface="+mj-lt"/>
              </a:rPr>
              <a:t>“</a:t>
            </a:r>
            <a:r>
              <a:rPr lang="ru-RU" sz="2400" b="1" i="1" dirty="0">
                <a:solidFill>
                  <a:srgbClr val="00B0F0"/>
                </a:solidFill>
                <a:latin typeface="+mj-lt"/>
              </a:rPr>
              <a:t>Урожай</a:t>
            </a:r>
            <a:r>
              <a:rPr lang="en-US" sz="2400" b="1" i="1" dirty="0">
                <a:solidFill>
                  <a:srgbClr val="00B0F0"/>
                </a:solidFill>
                <a:latin typeface="+mj-lt"/>
              </a:rPr>
              <a:t>”</a:t>
            </a:r>
            <a:endParaRPr lang="ru-RU" sz="2400" b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71" name="TextBox 6"/>
          <p:cNvSpPr txBox="1">
            <a:spLocks noChangeArrowheads="1"/>
          </p:cNvSpPr>
          <p:nvPr/>
        </p:nvSpPr>
        <p:spPr bwMode="auto">
          <a:xfrm>
            <a:off x="4429124" y="4685074"/>
            <a:ext cx="2000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+mj-lt"/>
              </a:rPr>
              <a:t>- отстаёт !!</a:t>
            </a:r>
            <a:endParaRPr lang="ru-RU" sz="20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2" name="Object 50"/>
          <p:cNvGraphicFramePr>
            <a:graphicFrameLocks noChangeAspect="1"/>
          </p:cNvGraphicFramePr>
          <p:nvPr/>
        </p:nvGraphicFramePr>
        <p:xfrm>
          <a:off x="5222200" y="2571744"/>
          <a:ext cx="3364730" cy="500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66" name="Формула" r:id="rId16" imgW="35661600" imgH="5181600" progId="Equation.3">
                  <p:embed/>
                </p:oleObj>
              </mc:Choice>
              <mc:Fallback>
                <p:oleObj name="Формула" r:id="rId16" imgW="35661600" imgH="518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200" y="2571744"/>
                        <a:ext cx="3364730" cy="5000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Freeform 41"/>
          <p:cNvSpPr>
            <a:spLocks/>
          </p:cNvSpPr>
          <p:nvPr/>
        </p:nvSpPr>
        <p:spPr bwMode="auto">
          <a:xfrm rot="15839868">
            <a:off x="4371603" y="3803179"/>
            <a:ext cx="342900" cy="342900"/>
          </a:xfrm>
          <a:custGeom>
            <a:avLst/>
            <a:gdLst/>
            <a:ahLst/>
            <a:cxnLst>
              <a:cxn ang="0">
                <a:pos x="0" y="360"/>
              </a:cxn>
              <a:cxn ang="0">
                <a:pos x="180" y="180"/>
              </a:cxn>
              <a:cxn ang="0">
                <a:pos x="360" y="180"/>
              </a:cxn>
              <a:cxn ang="0">
                <a:pos x="540" y="0"/>
              </a:cxn>
            </a:cxnLst>
            <a:rect l="0" t="0" r="r" b="b"/>
            <a:pathLst>
              <a:path w="540" h="360">
                <a:moveTo>
                  <a:pt x="0" y="360"/>
                </a:moveTo>
                <a:cubicBezTo>
                  <a:pt x="60" y="285"/>
                  <a:pt x="120" y="210"/>
                  <a:pt x="180" y="180"/>
                </a:cubicBezTo>
                <a:cubicBezTo>
                  <a:pt x="240" y="150"/>
                  <a:pt x="300" y="210"/>
                  <a:pt x="360" y="180"/>
                </a:cubicBezTo>
                <a:cubicBezTo>
                  <a:pt x="420" y="150"/>
                  <a:pt x="510" y="30"/>
                  <a:pt x="540" y="0"/>
                </a:cubicBez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068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6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1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24661" name="Rectangle 85"/>
          <p:cNvSpPr>
            <a:spLocks/>
          </p:cNvSpPr>
          <p:nvPr/>
        </p:nvSpPr>
        <p:spPr bwMode="auto">
          <a:xfrm>
            <a:off x="1357290" y="857232"/>
            <a:ext cx="5572164" cy="415907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en-US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“</a:t>
            </a: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Длинная</a:t>
            </a:r>
            <a:r>
              <a:rPr lang="en-US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” </a:t>
            </a: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 цепь переменного </a:t>
            </a:r>
            <a:r>
              <a:rPr lang="ru-RU" sz="2000" b="1" i="1" dirty="0">
                <a:solidFill>
                  <a:srgbClr val="FF0000"/>
                </a:solidFill>
                <a:latin typeface="Bookman Old Style" pitchFamily="18" charset="0"/>
              </a:rPr>
              <a:t>тока</a:t>
            </a:r>
          </a:p>
        </p:txBody>
      </p:sp>
      <p:sp>
        <p:nvSpPr>
          <p:cNvPr id="24662" name="Rectangle 86"/>
          <p:cNvSpPr>
            <a:spLocks noChangeArrowheads="1"/>
          </p:cNvSpPr>
          <p:nvPr/>
        </p:nvSpPr>
        <p:spPr bwMode="auto">
          <a:xfrm>
            <a:off x="428596" y="357166"/>
            <a:ext cx="46434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</a:rPr>
              <a:t>2.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</a:rPr>
              <a:t>2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</a:rPr>
              <a:t>. Условие квазистационарности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24663" name="Group 87"/>
          <p:cNvGrpSpPr>
            <a:grpSpLocks noChangeAspect="1"/>
          </p:cNvGrpSpPr>
          <p:nvPr/>
        </p:nvGrpSpPr>
        <p:grpSpPr bwMode="auto">
          <a:xfrm>
            <a:off x="1565244" y="1357298"/>
            <a:ext cx="5649962" cy="3514728"/>
            <a:chOff x="4949" y="833"/>
            <a:chExt cx="7812" cy="4860"/>
          </a:xfrm>
        </p:grpSpPr>
        <p:sp>
          <p:nvSpPr>
            <p:cNvPr id="24664" name="AutoShape 88"/>
            <p:cNvSpPr>
              <a:spLocks noChangeAspect="1" noChangeArrowheads="1"/>
            </p:cNvSpPr>
            <p:nvPr/>
          </p:nvSpPr>
          <p:spPr bwMode="auto">
            <a:xfrm>
              <a:off x="4949" y="833"/>
              <a:ext cx="7812" cy="4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665" name="Text Box 89"/>
            <p:cNvSpPr txBox="1">
              <a:spLocks noChangeArrowheads="1"/>
            </p:cNvSpPr>
            <p:nvPr/>
          </p:nvSpPr>
          <p:spPr bwMode="auto">
            <a:xfrm>
              <a:off x="4949" y="3007"/>
              <a:ext cx="1429" cy="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2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~</a:t>
              </a:r>
              <a:r>
                <a:rPr kumimoji="0" lang="en-US" sz="14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Book Antiqua" pitchFamily="18" charset="0"/>
                </a:rPr>
                <a:t>U</a:t>
              </a:r>
              <a:r>
                <a:rPr kumimoji="0" lang="en-US" sz="1400" b="0" i="0" u="none" strike="noStrike" cap="none" normalizeH="0" baseline="-2500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0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cos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sym typeface="Symbol" pitchFamily="18" charset="2"/>
                </a:rPr>
                <a:t></a:t>
              </a:r>
              <a:r>
                <a:rPr kumimoji="0" lang="en-US" sz="14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t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666" name="Text Box 90"/>
            <p:cNvSpPr txBox="1">
              <a:spLocks noChangeArrowheads="1"/>
            </p:cNvSpPr>
            <p:nvPr/>
          </p:nvSpPr>
          <p:spPr bwMode="auto">
            <a:xfrm>
              <a:off x="8378" y="4658"/>
              <a:ext cx="432" cy="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Georgia" pitchFamily="18" charset="0"/>
                </a:rPr>
                <a:t>l</a:t>
              </a:r>
              <a:endPara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668" name="Oval 92"/>
            <p:cNvSpPr>
              <a:spLocks noChangeArrowheads="1"/>
            </p:cNvSpPr>
            <p:nvPr/>
          </p:nvSpPr>
          <p:spPr bwMode="auto">
            <a:xfrm>
              <a:off x="5625" y="2892"/>
              <a:ext cx="181" cy="181"/>
            </a:xfrm>
            <a:prstGeom prst="ellipse">
              <a:avLst/>
            </a:prstGeom>
            <a:solidFill>
              <a:srgbClr val="FFFFFF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669" name="Oval 93"/>
            <p:cNvSpPr>
              <a:spLocks noChangeArrowheads="1"/>
            </p:cNvSpPr>
            <p:nvPr/>
          </p:nvSpPr>
          <p:spPr bwMode="auto">
            <a:xfrm>
              <a:off x="5623" y="3397"/>
              <a:ext cx="181" cy="181"/>
            </a:xfrm>
            <a:prstGeom prst="ellipse">
              <a:avLst/>
            </a:prstGeom>
            <a:solidFill>
              <a:srgbClr val="FFFFFF"/>
            </a:solidFill>
            <a:ln w="2222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670" name="Line 94"/>
            <p:cNvSpPr>
              <a:spLocks noChangeShapeType="1"/>
            </p:cNvSpPr>
            <p:nvPr/>
          </p:nvSpPr>
          <p:spPr bwMode="auto">
            <a:xfrm>
              <a:off x="5715" y="2353"/>
              <a:ext cx="0" cy="539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671" name="Line 95"/>
            <p:cNvSpPr>
              <a:spLocks noChangeShapeType="1"/>
            </p:cNvSpPr>
            <p:nvPr/>
          </p:nvSpPr>
          <p:spPr bwMode="auto">
            <a:xfrm>
              <a:off x="11775" y="2353"/>
              <a:ext cx="3" cy="181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672" name="Line 96"/>
            <p:cNvSpPr>
              <a:spLocks noChangeShapeType="1"/>
            </p:cNvSpPr>
            <p:nvPr/>
          </p:nvSpPr>
          <p:spPr bwMode="auto">
            <a:xfrm>
              <a:off x="5715" y="3560"/>
              <a:ext cx="0" cy="61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673" name="Line 97"/>
            <p:cNvSpPr>
              <a:spLocks noChangeShapeType="1"/>
            </p:cNvSpPr>
            <p:nvPr/>
          </p:nvSpPr>
          <p:spPr bwMode="auto">
            <a:xfrm>
              <a:off x="10395" y="2354"/>
              <a:ext cx="1043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674" name="Line 98"/>
            <p:cNvSpPr>
              <a:spLocks noChangeShapeType="1"/>
            </p:cNvSpPr>
            <p:nvPr/>
          </p:nvSpPr>
          <p:spPr bwMode="auto">
            <a:xfrm flipH="1">
              <a:off x="6335" y="4171"/>
              <a:ext cx="104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675" name="Line 99"/>
            <p:cNvSpPr>
              <a:spLocks noChangeShapeType="1"/>
            </p:cNvSpPr>
            <p:nvPr/>
          </p:nvSpPr>
          <p:spPr bwMode="auto">
            <a:xfrm>
              <a:off x="5648" y="4613"/>
              <a:ext cx="615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lg"/>
              <a:tailEnd type="triangle" w="med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676" name="Line 100"/>
            <p:cNvSpPr>
              <a:spLocks noChangeShapeType="1"/>
            </p:cNvSpPr>
            <p:nvPr/>
          </p:nvSpPr>
          <p:spPr bwMode="auto">
            <a:xfrm>
              <a:off x="5708" y="2357"/>
              <a:ext cx="6070" cy="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677" name="Line 101"/>
            <p:cNvSpPr>
              <a:spLocks noChangeShapeType="1"/>
            </p:cNvSpPr>
            <p:nvPr/>
          </p:nvSpPr>
          <p:spPr bwMode="auto">
            <a:xfrm>
              <a:off x="5714" y="4167"/>
              <a:ext cx="6070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678" name="Text Box 102"/>
            <p:cNvSpPr txBox="1">
              <a:spLocks noChangeArrowheads="1"/>
            </p:cNvSpPr>
            <p:nvPr/>
          </p:nvSpPr>
          <p:spPr bwMode="auto">
            <a:xfrm>
              <a:off x="5975" y="2092"/>
              <a:ext cx="565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Georgia" pitchFamily="18" charset="0"/>
                  <a:sym typeface="Symbol" pitchFamily="18" charset="2"/>
                </a:rPr>
                <a:t>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679" name="Text Box 103"/>
            <p:cNvSpPr txBox="1">
              <a:spLocks noChangeArrowheads="1"/>
            </p:cNvSpPr>
            <p:nvPr/>
          </p:nvSpPr>
          <p:spPr bwMode="auto">
            <a:xfrm>
              <a:off x="5876" y="3898"/>
              <a:ext cx="565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Georgia" pitchFamily="18" charset="0"/>
                  <a:sym typeface="Symbol" pitchFamily="18" charset="2"/>
                </a:rPr>
                <a:t>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680" name="Text Box 104"/>
            <p:cNvSpPr txBox="1">
              <a:spLocks noChangeArrowheads="1"/>
            </p:cNvSpPr>
            <p:nvPr/>
          </p:nvSpPr>
          <p:spPr bwMode="auto">
            <a:xfrm>
              <a:off x="10835" y="3900"/>
              <a:ext cx="565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Georgia" pitchFamily="18" charset="0"/>
                  <a:sym typeface="Symbol" pitchFamily="18" charset="2"/>
                </a:rPr>
                <a:t>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681" name="Text Box 105"/>
            <p:cNvSpPr txBox="1">
              <a:spLocks noChangeArrowheads="1"/>
            </p:cNvSpPr>
            <p:nvPr/>
          </p:nvSpPr>
          <p:spPr bwMode="auto">
            <a:xfrm>
              <a:off x="10835" y="2091"/>
              <a:ext cx="565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Georgia" pitchFamily="18" charset="0"/>
                  <a:sym typeface="Symbol" pitchFamily="18" charset="2"/>
                </a:rPr>
                <a:t>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682" name="Text Box 106"/>
            <p:cNvSpPr txBox="1">
              <a:spLocks noChangeArrowheads="1"/>
            </p:cNvSpPr>
            <p:nvPr/>
          </p:nvSpPr>
          <p:spPr bwMode="auto">
            <a:xfrm>
              <a:off x="6695" y="3893"/>
              <a:ext cx="1260" cy="540"/>
            </a:xfrm>
            <a:prstGeom prst="rect">
              <a:avLst/>
            </a:prstGeom>
            <a:solidFill>
              <a:srgbClr val="FF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lvl="0" indent="0" eaLnBrk="1" fontAlgn="base" latinLnBrk="0" hangingPunct="1">
                <a:lnSpc>
                  <a:spcPct val="128000"/>
                </a:lnSpc>
                <a:spcBef>
                  <a:spcPct val="0"/>
                </a:spcBef>
                <a:spcAft>
                  <a:spcPct val="0"/>
                </a:spcAft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Arial" pitchFamily="34" charset="0"/>
                </a:rPr>
                <a:t>“</a:t>
              </a:r>
              <a:r>
                <a:rPr kumimoji="0" lang="en-US" sz="14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</a:rPr>
                <a:t>R</a:t>
              </a: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Arial" pitchFamily="34" charset="0"/>
                </a:rPr>
                <a:t>,</a:t>
              </a:r>
              <a:r>
                <a:rPr kumimoji="0" lang="ru-RU" sz="14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</a:rPr>
                <a:t> L</a:t>
              </a: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Arial" pitchFamily="34" charset="0"/>
                </a:rPr>
                <a:t>,</a:t>
              </a:r>
              <a:r>
                <a:rPr kumimoji="0" lang="ru-RU" sz="14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</a:rPr>
                <a:t> </a:t>
              </a:r>
              <a:r>
                <a:rPr kumimoji="0" lang="en-US" sz="14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</a:rPr>
                <a:t>C</a:t>
              </a:r>
              <a:r>
                <a:rPr kumimoji="0" lang="ru-RU" sz="14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</a:rPr>
                <a:t>”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683" name="Line 107"/>
            <p:cNvSpPr>
              <a:spLocks noChangeShapeType="1"/>
            </p:cNvSpPr>
            <p:nvPr/>
          </p:nvSpPr>
          <p:spPr bwMode="auto">
            <a:xfrm>
              <a:off x="7415" y="2354"/>
              <a:ext cx="1043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684" name="Text Box 108"/>
            <p:cNvSpPr txBox="1">
              <a:spLocks noChangeArrowheads="1"/>
            </p:cNvSpPr>
            <p:nvPr/>
          </p:nvSpPr>
          <p:spPr bwMode="auto">
            <a:xfrm>
              <a:off x="6695" y="2084"/>
              <a:ext cx="1260" cy="540"/>
            </a:xfrm>
            <a:prstGeom prst="rect">
              <a:avLst/>
            </a:prstGeom>
            <a:solidFill>
              <a:srgbClr val="FF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lvl="0" indent="0" eaLnBrk="1" fontAlgn="base" latinLnBrk="0" hangingPunct="1">
                <a:lnSpc>
                  <a:spcPct val="128000"/>
                </a:lnSpc>
                <a:spcBef>
                  <a:spcPct val="0"/>
                </a:spcBef>
                <a:spcAft>
                  <a:spcPct val="0"/>
                </a:spcAft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Arial" pitchFamily="34" charset="0"/>
                </a:rPr>
                <a:t>“</a:t>
              </a:r>
              <a:r>
                <a:rPr kumimoji="0" lang="en-US" sz="14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</a:rPr>
                <a:t>R</a:t>
              </a: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Arial" pitchFamily="34" charset="0"/>
                </a:rPr>
                <a:t>,</a:t>
              </a:r>
              <a:r>
                <a:rPr kumimoji="0" lang="ru-RU" sz="14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</a:rPr>
                <a:t> L</a:t>
              </a: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Arial" pitchFamily="34" charset="0"/>
                </a:rPr>
                <a:t>,</a:t>
              </a:r>
              <a:r>
                <a:rPr kumimoji="0" lang="ru-RU" sz="14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</a:rPr>
                <a:t> </a:t>
              </a:r>
              <a:r>
                <a:rPr kumimoji="0" lang="en-US" sz="14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</a:rPr>
                <a:t>C</a:t>
              </a:r>
              <a:r>
                <a:rPr kumimoji="0" lang="ru-RU" sz="14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</a:rPr>
                <a:t>”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685" name="Text Box 109"/>
            <p:cNvSpPr txBox="1">
              <a:spLocks noChangeArrowheads="1"/>
            </p:cNvSpPr>
            <p:nvPr/>
          </p:nvSpPr>
          <p:spPr bwMode="auto">
            <a:xfrm>
              <a:off x="9395" y="2084"/>
              <a:ext cx="1260" cy="540"/>
            </a:xfrm>
            <a:prstGeom prst="rect">
              <a:avLst/>
            </a:prstGeom>
            <a:solidFill>
              <a:srgbClr val="FF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lvl="0" indent="0" eaLnBrk="1" fontAlgn="base" latinLnBrk="0" hangingPunct="1">
                <a:lnSpc>
                  <a:spcPct val="128000"/>
                </a:lnSpc>
                <a:spcBef>
                  <a:spcPct val="0"/>
                </a:spcBef>
                <a:spcAft>
                  <a:spcPct val="0"/>
                </a:spcAft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Arial" pitchFamily="34" charset="0"/>
                </a:rPr>
                <a:t>“</a:t>
              </a:r>
              <a:r>
                <a:rPr kumimoji="0" lang="en-US" sz="14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</a:rPr>
                <a:t>R</a:t>
              </a: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Arial" pitchFamily="34" charset="0"/>
                </a:rPr>
                <a:t>,</a:t>
              </a:r>
              <a:r>
                <a:rPr kumimoji="0" lang="ru-RU" sz="14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</a:rPr>
                <a:t> L</a:t>
              </a: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Arial" pitchFamily="34" charset="0"/>
                </a:rPr>
                <a:t>,</a:t>
              </a:r>
              <a:r>
                <a:rPr kumimoji="0" lang="ru-RU" sz="14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</a:rPr>
                <a:t> </a:t>
              </a:r>
              <a:r>
                <a:rPr kumimoji="0" lang="en-US" sz="14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</a:rPr>
                <a:t>C</a:t>
              </a:r>
              <a:r>
                <a:rPr kumimoji="0" lang="ru-RU" sz="14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</a:rPr>
                <a:t>”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686" name="Line 110"/>
            <p:cNvSpPr>
              <a:spLocks noChangeShapeType="1"/>
            </p:cNvSpPr>
            <p:nvPr/>
          </p:nvSpPr>
          <p:spPr bwMode="auto">
            <a:xfrm flipH="1">
              <a:off x="9074" y="4163"/>
              <a:ext cx="104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687" name="Text Box 111"/>
            <p:cNvSpPr txBox="1">
              <a:spLocks noChangeArrowheads="1"/>
            </p:cNvSpPr>
            <p:nvPr/>
          </p:nvSpPr>
          <p:spPr bwMode="auto">
            <a:xfrm>
              <a:off x="9395" y="3893"/>
              <a:ext cx="1260" cy="540"/>
            </a:xfrm>
            <a:prstGeom prst="rect">
              <a:avLst/>
            </a:prstGeom>
            <a:solidFill>
              <a:srgbClr val="FF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lvl="0" indent="0" eaLnBrk="1" fontAlgn="base" latinLnBrk="0" hangingPunct="1">
                <a:lnSpc>
                  <a:spcPct val="128000"/>
                </a:lnSpc>
                <a:spcBef>
                  <a:spcPct val="0"/>
                </a:spcBef>
                <a:spcAft>
                  <a:spcPct val="0"/>
                </a:spcAft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Arial" pitchFamily="34" charset="0"/>
                </a:rPr>
                <a:t>“</a:t>
              </a:r>
              <a:r>
                <a:rPr kumimoji="0" lang="en-US" sz="14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</a:rPr>
                <a:t>R</a:t>
              </a: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Arial" pitchFamily="34" charset="0"/>
                </a:rPr>
                <a:t>,</a:t>
              </a:r>
              <a:r>
                <a:rPr kumimoji="0" lang="ru-RU" sz="14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</a:rPr>
                <a:t> L</a:t>
              </a: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Arial" pitchFamily="34" charset="0"/>
                </a:rPr>
                <a:t>,</a:t>
              </a:r>
              <a:r>
                <a:rPr kumimoji="0" lang="ru-RU" sz="14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</a:rPr>
                <a:t> </a:t>
              </a:r>
              <a:r>
                <a:rPr kumimoji="0" lang="en-US" sz="14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</a:rPr>
                <a:t>C</a:t>
              </a:r>
              <a:r>
                <a:rPr kumimoji="0" lang="ru-RU" sz="14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</a:rPr>
                <a:t>”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688" name="Text Box 112"/>
            <p:cNvSpPr txBox="1">
              <a:spLocks noChangeArrowheads="1"/>
            </p:cNvSpPr>
            <p:nvPr/>
          </p:nvSpPr>
          <p:spPr bwMode="auto">
            <a:xfrm>
              <a:off x="11150" y="2993"/>
              <a:ext cx="1260" cy="540"/>
            </a:xfrm>
            <a:prstGeom prst="rect">
              <a:avLst/>
            </a:prstGeom>
            <a:solidFill>
              <a:srgbClr val="FF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lvl="0" indent="0" eaLnBrk="1" fontAlgn="base" latinLnBrk="0" hangingPunct="1">
                <a:lnSpc>
                  <a:spcPct val="128000"/>
                </a:lnSpc>
                <a:spcBef>
                  <a:spcPct val="0"/>
                </a:spcBef>
                <a:spcAft>
                  <a:spcPct val="0"/>
                </a:spcAft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Arial" pitchFamily="34" charset="0"/>
                </a:rPr>
                <a:t>“</a:t>
              </a:r>
              <a:r>
                <a:rPr kumimoji="0" lang="en-US" sz="14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</a:rPr>
                <a:t>R</a:t>
              </a: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Arial" pitchFamily="34" charset="0"/>
                </a:rPr>
                <a:t>,</a:t>
              </a:r>
              <a:r>
                <a:rPr kumimoji="0" lang="ru-RU" sz="14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</a:rPr>
                <a:t> L</a:t>
              </a: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Arial" pitchFamily="34" charset="0"/>
                </a:rPr>
                <a:t>,</a:t>
              </a:r>
              <a:r>
                <a:rPr kumimoji="0" lang="ru-RU" sz="14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</a:rPr>
                <a:t> </a:t>
              </a:r>
              <a:r>
                <a:rPr kumimoji="0" lang="en-US" sz="14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</a:rPr>
                <a:t>C</a:t>
              </a:r>
              <a:r>
                <a:rPr kumimoji="0" lang="ru-RU" sz="14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</a:rPr>
                <a:t>”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689" name="Text Box 113"/>
            <p:cNvSpPr txBox="1">
              <a:spLocks noChangeArrowheads="1"/>
            </p:cNvSpPr>
            <p:nvPr/>
          </p:nvSpPr>
          <p:spPr bwMode="auto">
            <a:xfrm>
              <a:off x="8504" y="3901"/>
              <a:ext cx="565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Georgia" pitchFamily="18" charset="0"/>
                  <a:sym typeface="Symbol" pitchFamily="18" charset="2"/>
                </a:rPr>
                <a:t>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690" name="Text Box 114"/>
            <p:cNvSpPr txBox="1">
              <a:spLocks noChangeArrowheads="1"/>
            </p:cNvSpPr>
            <p:nvPr/>
          </p:nvSpPr>
          <p:spPr bwMode="auto">
            <a:xfrm>
              <a:off x="8518" y="2092"/>
              <a:ext cx="565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Georgia" pitchFamily="18" charset="0"/>
                  <a:sym typeface="Symbol" pitchFamily="18" charset="2"/>
                </a:rPr>
                <a:t>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691" name="AutoShape 115"/>
            <p:cNvSpPr>
              <a:spLocks noChangeArrowheads="1"/>
            </p:cNvSpPr>
            <p:nvPr/>
          </p:nvSpPr>
          <p:spPr bwMode="auto">
            <a:xfrm>
              <a:off x="6272" y="2774"/>
              <a:ext cx="3060" cy="720"/>
            </a:xfrm>
            <a:prstGeom prst="cloudCallout">
              <a:avLst>
                <a:gd name="adj1" fmla="val -55227"/>
                <a:gd name="adj2" fmla="val 121528"/>
              </a:avLst>
            </a:prstGeom>
            <a:solidFill>
              <a:srgbClr val="FFFFFF"/>
            </a:solidFill>
            <a:ln w="9525" cap="rnd">
              <a:solidFill>
                <a:srgbClr val="0000FF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692" name="Text Box 116"/>
            <p:cNvSpPr txBox="1">
              <a:spLocks noChangeArrowheads="1"/>
            </p:cNvSpPr>
            <p:nvPr/>
          </p:nvSpPr>
          <p:spPr bwMode="auto">
            <a:xfrm>
              <a:off x="6162" y="2821"/>
              <a:ext cx="270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3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         </a:t>
              </a:r>
              <a:r>
                <a: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</a:rPr>
                <a:t>I</a:t>
              </a:r>
              <a:r>
                <a:rPr kumimoji="0" lang="en-US" sz="1800" b="0" i="0" u="none" strike="noStrike" cap="none" normalizeH="0" baseline="-2500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</a:rPr>
                <a:t>0</a:t>
              </a: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</a:rPr>
                <a:t>cos(</a:t>
              </a: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sym typeface="Symbol" pitchFamily="18" charset="2"/>
                </a:rPr>
                <a:t></a:t>
              </a:r>
              <a:r>
                <a: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</a:rPr>
                <a:t>t</a:t>
              </a:r>
              <a:r>
                <a:rPr kumimoji="0" lang="ru-RU" sz="1800" b="0" i="1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</a:rPr>
                <a:t>–</a:t>
              </a:r>
              <a:r>
                <a: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sym typeface="Symbol" pitchFamily="18" charset="2"/>
                </a:rPr>
                <a:t></a:t>
              </a: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</a:rPr>
                <a:t>)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4696" name="Rectangle 1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24695" name="Object 119"/>
          <p:cNvGraphicFramePr>
            <a:graphicFrameLocks noChangeAspect="1"/>
          </p:cNvGraphicFramePr>
          <p:nvPr/>
        </p:nvGraphicFramePr>
        <p:xfrm>
          <a:off x="1142976" y="4828496"/>
          <a:ext cx="1285884" cy="74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8" name="Формула" r:id="rId4" imgW="787400" imgH="457200" progId="Equation.3">
                  <p:embed/>
                </p:oleObj>
              </mc:Choice>
              <mc:Fallback>
                <p:oleObj name="Формула" r:id="rId4" imgW="787400" imgH="457200" progId="Equation.3">
                  <p:embed/>
                  <p:pic>
                    <p:nvPicPr>
                      <p:cNvPr id="0" name="Picture 1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2976" y="4828496"/>
                        <a:ext cx="1285884" cy="7436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Штриховая стрелка вправо 57"/>
          <p:cNvSpPr/>
          <p:nvPr/>
        </p:nvSpPr>
        <p:spPr>
          <a:xfrm>
            <a:off x="3143240" y="4857760"/>
            <a:ext cx="857234" cy="60722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698" name="Rectangle 1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24697" name="Object 121"/>
          <p:cNvGraphicFramePr>
            <a:graphicFrameLocks noChangeAspect="1"/>
          </p:cNvGraphicFramePr>
          <p:nvPr/>
        </p:nvGraphicFramePr>
        <p:xfrm>
          <a:off x="4929190" y="4929198"/>
          <a:ext cx="1214442" cy="404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9" name="Формула" r:id="rId6" imgW="571252" imgH="190417" progId="Equation.3">
                  <p:embed/>
                </p:oleObj>
              </mc:Choice>
              <mc:Fallback>
                <p:oleObj name="Формула" r:id="rId6" imgW="571252" imgH="190417" progId="Equation.3">
                  <p:embed/>
                  <p:pic>
                    <p:nvPicPr>
                      <p:cNvPr id="0" name="Picture 1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190" y="4929198"/>
                        <a:ext cx="1214442" cy="4048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5" name="Группа 44"/>
          <p:cNvGrpSpPr/>
          <p:nvPr/>
        </p:nvGrpSpPr>
        <p:grpSpPr>
          <a:xfrm>
            <a:off x="7100396" y="1912200"/>
            <a:ext cx="771524" cy="700086"/>
            <a:chOff x="7158062" y="1689774"/>
            <a:chExt cx="771524" cy="700086"/>
          </a:xfrm>
        </p:grpSpPr>
        <p:sp>
          <p:nvSpPr>
            <p:cNvPr id="42" name="Овал 41"/>
            <p:cNvSpPr/>
            <p:nvPr/>
          </p:nvSpPr>
          <p:spPr>
            <a:xfrm>
              <a:off x="7158062" y="1689774"/>
              <a:ext cx="771524" cy="70008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3" name="Text Box 90"/>
            <p:cNvSpPr txBox="1">
              <a:spLocks noChangeArrowheads="1"/>
            </p:cNvSpPr>
            <p:nvPr/>
          </p:nvSpPr>
          <p:spPr bwMode="auto">
            <a:xfrm>
              <a:off x="7306472" y="1700842"/>
              <a:ext cx="500066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3200" i="1" dirty="0" smtClean="0">
                  <a:solidFill>
                    <a:schemeClr val="bg1"/>
                  </a:solidFill>
                  <a:latin typeface="Georgia" pitchFamily="18" charset="0"/>
                </a:rPr>
                <a:t>A</a:t>
              </a:r>
              <a:endPara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44" name="Выгнутая влево стрелка 43"/>
          <p:cNvSpPr/>
          <p:nvPr/>
        </p:nvSpPr>
        <p:spPr>
          <a:xfrm rot="4188583">
            <a:off x="6260541" y="1399974"/>
            <a:ext cx="304937" cy="1299824"/>
          </a:xfrm>
          <a:prstGeom prst="curvedRightArrow">
            <a:avLst>
              <a:gd name="adj1" fmla="val 25000"/>
              <a:gd name="adj2" fmla="val 79851"/>
              <a:gd name="adj3" fmla="val 440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4143372" y="1479540"/>
            <a:ext cx="2213119" cy="543097"/>
            <a:chOff x="4143372" y="1479540"/>
            <a:chExt cx="2213119" cy="543097"/>
          </a:xfrm>
        </p:grpSpPr>
        <p:sp>
          <p:nvSpPr>
            <p:cNvPr id="46" name="AutoShape 117"/>
            <p:cNvSpPr>
              <a:spLocks noChangeArrowheads="1"/>
            </p:cNvSpPr>
            <p:nvPr/>
          </p:nvSpPr>
          <p:spPr bwMode="auto">
            <a:xfrm>
              <a:off x="4143372" y="1479540"/>
              <a:ext cx="2213119" cy="520700"/>
            </a:xfrm>
            <a:prstGeom prst="cloudCallout">
              <a:avLst>
                <a:gd name="adj1" fmla="val 30007"/>
                <a:gd name="adj2" fmla="val 128249"/>
              </a:avLst>
            </a:prstGeom>
            <a:solidFill>
              <a:srgbClr val="FFFFFF"/>
            </a:solidFill>
            <a:ln w="9525" cap="rnd">
              <a:solidFill>
                <a:srgbClr val="0000FF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" name="Text Box 118"/>
            <p:cNvSpPr txBox="1">
              <a:spLocks noChangeArrowheads="1"/>
            </p:cNvSpPr>
            <p:nvPr/>
          </p:nvSpPr>
          <p:spPr bwMode="auto">
            <a:xfrm>
              <a:off x="4226772" y="1501937"/>
              <a:ext cx="1952752" cy="520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3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         </a:t>
              </a:r>
              <a:r>
                <a: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</a:rPr>
                <a:t>I</a:t>
              </a:r>
              <a:r>
                <a:rPr kumimoji="0" lang="en-US" sz="1800" b="0" i="0" u="none" strike="noStrike" cap="none" normalizeH="0" baseline="-2500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</a:rPr>
                <a:t>0</a:t>
              </a: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</a:rPr>
                <a:t>cos(</a:t>
              </a: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sym typeface="Symbol" pitchFamily="18" charset="2"/>
                </a:rPr>
                <a:t></a:t>
              </a:r>
              <a:r>
                <a: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</a:rPr>
                <a:t>t</a:t>
              </a:r>
              <a:r>
                <a:rPr kumimoji="0" lang="ru-RU" sz="1800" b="0" i="1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</a:rPr>
                <a:t>–</a:t>
              </a:r>
              <a:r>
                <a: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sym typeface="Symbol" pitchFamily="18" charset="2"/>
                </a:rPr>
                <a:t></a:t>
              </a: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</a:rPr>
                <a:t>)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72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500034" y="285728"/>
            <a:ext cx="65722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</a:rPr>
              <a:t>2.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</a:rPr>
              <a:t>3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</a:rPr>
              <a:t>. Закон  Ома  для  участка  цепи  переменного  тока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1799" name="Group 55"/>
          <p:cNvGrpSpPr>
            <a:grpSpLocks noChangeAspect="1"/>
          </p:cNvGrpSpPr>
          <p:nvPr/>
        </p:nvGrpSpPr>
        <p:grpSpPr bwMode="auto">
          <a:xfrm>
            <a:off x="785786" y="1000108"/>
            <a:ext cx="3543300" cy="1600200"/>
            <a:chOff x="720" y="6119"/>
            <a:chExt cx="5580" cy="2520"/>
          </a:xfrm>
        </p:grpSpPr>
        <p:sp>
          <p:nvSpPr>
            <p:cNvPr id="31800" name="AutoShape 56"/>
            <p:cNvSpPr>
              <a:spLocks noChangeAspect="1" noChangeArrowheads="1"/>
            </p:cNvSpPr>
            <p:nvPr/>
          </p:nvSpPr>
          <p:spPr bwMode="auto">
            <a:xfrm>
              <a:off x="720" y="6119"/>
              <a:ext cx="5580" cy="2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801" name="Text Box 57"/>
            <p:cNvSpPr txBox="1">
              <a:spLocks noChangeArrowheads="1"/>
            </p:cNvSpPr>
            <p:nvPr/>
          </p:nvSpPr>
          <p:spPr bwMode="auto">
            <a:xfrm>
              <a:off x="1968" y="6995"/>
              <a:ext cx="565" cy="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Georgia" pitchFamily="18" charset="0"/>
                  <a:sym typeface="Symbol" pitchFamily="18" charset="2"/>
                </a:rPr>
                <a:t>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802" name="Line 58"/>
            <p:cNvSpPr>
              <a:spLocks noChangeShapeType="1"/>
            </p:cNvSpPr>
            <p:nvPr/>
          </p:nvSpPr>
          <p:spPr bwMode="auto">
            <a:xfrm>
              <a:off x="3640" y="7301"/>
              <a:ext cx="1043" cy="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803" name="Text Box 59"/>
            <p:cNvSpPr txBox="1">
              <a:spLocks noChangeArrowheads="1"/>
            </p:cNvSpPr>
            <p:nvPr/>
          </p:nvSpPr>
          <p:spPr bwMode="auto">
            <a:xfrm>
              <a:off x="3893" y="6995"/>
              <a:ext cx="565" cy="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Georgia" pitchFamily="18" charset="0"/>
                  <a:sym typeface="Symbol" pitchFamily="18" charset="2"/>
                </a:rPr>
                <a:t>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804" name="Line 60"/>
            <p:cNvSpPr>
              <a:spLocks noChangeShapeType="1"/>
            </p:cNvSpPr>
            <p:nvPr/>
          </p:nvSpPr>
          <p:spPr bwMode="auto">
            <a:xfrm>
              <a:off x="1840" y="7309"/>
              <a:ext cx="1043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805" name="Text Box 61"/>
            <p:cNvSpPr txBox="1">
              <a:spLocks noChangeArrowheads="1"/>
            </p:cNvSpPr>
            <p:nvPr/>
          </p:nvSpPr>
          <p:spPr bwMode="auto">
            <a:xfrm>
              <a:off x="2448" y="7033"/>
              <a:ext cx="1261" cy="539"/>
            </a:xfrm>
            <a:prstGeom prst="rect">
              <a:avLst/>
            </a:prstGeom>
            <a:solidFill>
              <a:srgbClr val="FF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lvl="0" indent="0" eaLnBrk="1" fontAlgn="base" latinLnBrk="0" hangingPunct="1">
                <a:lnSpc>
                  <a:spcPct val="128000"/>
                </a:lnSpc>
                <a:spcBef>
                  <a:spcPct val="0"/>
                </a:spcBef>
                <a:spcAft>
                  <a:spcPct val="0"/>
                </a:spcAft>
                <a:tabLst/>
              </a:pP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Arial" pitchFamily="34" charset="0"/>
                </a:rPr>
                <a:t>“</a:t>
              </a:r>
              <a:r>
                <a:rPr kumimoji="0" lang="en-US" sz="12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</a:rPr>
                <a:t>R</a:t>
              </a: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Arial" pitchFamily="34" charset="0"/>
                </a:rPr>
                <a:t>,</a:t>
              </a:r>
              <a:r>
                <a:rPr kumimoji="0" lang="ru-RU" sz="12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</a:rPr>
                <a:t> L</a:t>
              </a: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Arial" pitchFamily="34" charset="0"/>
                </a:rPr>
                <a:t>,</a:t>
              </a:r>
              <a:r>
                <a:rPr kumimoji="0" lang="ru-RU" sz="12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</a:rPr>
                <a:t> </a:t>
              </a:r>
              <a:r>
                <a:rPr kumimoji="0" lang="en-US" sz="12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</a:rPr>
                <a:t>C</a:t>
              </a:r>
              <a:r>
                <a:rPr kumimoji="0" lang="ru-RU" sz="12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</a:rPr>
                <a:t>”</a:t>
              </a:r>
              <a:endPara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806" name="Text Box 62"/>
            <p:cNvSpPr txBox="1">
              <a:spLocks noChangeArrowheads="1"/>
            </p:cNvSpPr>
            <p:nvPr/>
          </p:nvSpPr>
          <p:spPr bwMode="auto">
            <a:xfrm>
              <a:off x="2523" y="6299"/>
              <a:ext cx="342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3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         </a:t>
              </a:r>
              <a:r>
                <a: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</a:rPr>
                <a:t>I</a:t>
              </a: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</a:rPr>
                <a:t>(</a:t>
              </a:r>
              <a:r>
                <a: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</a:rPr>
                <a:t>t</a:t>
              </a: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</a:rPr>
                <a:t>)</a:t>
              </a:r>
              <a:r>
                <a: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</a:rPr>
                <a:t>= I</a:t>
              </a:r>
              <a:r>
                <a:rPr kumimoji="0" lang="en-US" sz="1800" b="0" i="0" u="none" strike="noStrike" cap="none" normalizeH="0" baseline="-2500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</a:rPr>
                <a:t>0</a:t>
              </a: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</a:rPr>
                <a:t>cos(</a:t>
              </a: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sym typeface="Symbol" pitchFamily="18" charset="2"/>
                </a:rPr>
                <a:t></a:t>
              </a:r>
              <a:r>
                <a: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</a:rPr>
                <a:t>t</a:t>
              </a:r>
              <a:r>
                <a:rPr kumimoji="0" lang="ru-RU" sz="1800" b="0" i="1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</a:rPr>
                <a:t>–</a:t>
              </a:r>
              <a:r>
                <a: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sym typeface="Symbol" pitchFamily="18" charset="2"/>
                </a:rPr>
                <a:t></a:t>
              </a: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</a:rPr>
                <a:t>)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807" name="Text Box 63"/>
            <p:cNvSpPr txBox="1">
              <a:spLocks noChangeArrowheads="1"/>
            </p:cNvSpPr>
            <p:nvPr/>
          </p:nvSpPr>
          <p:spPr bwMode="auto">
            <a:xfrm>
              <a:off x="2520" y="7559"/>
              <a:ext cx="1429" cy="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2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Book Antiqua" pitchFamily="18" charset="0"/>
                </a:rPr>
                <a:t>U</a:t>
              </a:r>
              <a:r>
                <a:rPr kumimoji="0" lang="en-US" sz="1600" b="0" i="0" u="none" strike="noStrike" cap="none" normalizeH="0" baseline="-2500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0</a:t>
              </a: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cos</a:t>
              </a: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sym typeface="Symbol" pitchFamily="18" charset="2"/>
                </a:rPr>
                <a:t></a:t>
              </a:r>
              <a:r>
                <a:rPr kumimoji="0" lang="en-US" sz="16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t</a:t>
              </a:r>
              <a:endPara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808" name="Line 64"/>
            <p:cNvSpPr>
              <a:spLocks noChangeShapeType="1"/>
            </p:cNvSpPr>
            <p:nvPr/>
          </p:nvSpPr>
          <p:spPr bwMode="auto">
            <a:xfrm>
              <a:off x="2200" y="7259"/>
              <a:ext cx="1" cy="720"/>
            </a:xfrm>
            <a:prstGeom prst="line">
              <a:avLst/>
            </a:prstGeom>
            <a:noFill/>
            <a:ln w="15875">
              <a:solidFill>
                <a:srgbClr val="FF00FF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809" name="Line 65"/>
            <p:cNvSpPr>
              <a:spLocks noChangeShapeType="1"/>
            </p:cNvSpPr>
            <p:nvPr/>
          </p:nvSpPr>
          <p:spPr bwMode="auto">
            <a:xfrm>
              <a:off x="4122" y="7262"/>
              <a:ext cx="1" cy="720"/>
            </a:xfrm>
            <a:prstGeom prst="line">
              <a:avLst/>
            </a:prstGeom>
            <a:noFill/>
            <a:ln w="15875">
              <a:solidFill>
                <a:srgbClr val="FF00FF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31810" name="Rectangle 66"/>
          <p:cNvSpPr>
            <a:spLocks noChangeArrowheads="1"/>
          </p:cNvSpPr>
          <p:nvPr/>
        </p:nvSpPr>
        <p:spPr bwMode="auto">
          <a:xfrm>
            <a:off x="-71470" y="2428868"/>
            <a:ext cx="89297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Blip>
                <a:blip r:embed="rId4"/>
              </a:buBlip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+mj-lt"/>
                <a:ea typeface="Times New Roman" pitchFamily="18" charset="0"/>
              </a:rPr>
              <a:t>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+mj-lt"/>
                <a:ea typeface="Times New Roman" pitchFamily="18" charset="0"/>
              </a:rPr>
              <a:t>(</a:t>
            </a:r>
            <a:r>
              <a:rPr kumimoji="0" lang="ru-RU" b="1" i="1" u="dbl" strike="noStrike" cap="none" normalizeH="0" dirty="0" smtClean="0">
                <a:ln>
                  <a:noFill/>
                </a:ln>
                <a:solidFill>
                  <a:srgbClr val="FF6600"/>
                </a:solidFill>
                <a:effectLst/>
                <a:latin typeface="+mj-lt"/>
                <a:ea typeface="Times New Roman" pitchFamily="18" charset="0"/>
              </a:rPr>
              <a:t>Опр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+mj-lt"/>
                <a:ea typeface="Times New Roman" pitchFamily="18" charset="0"/>
              </a:rPr>
              <a:t>.)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Times New Roman" pitchFamily="18" charset="0"/>
              </a:rPr>
              <a:t>Отношение амплитуды напряжения к амплитуде силы тока называется полным сопротивлением участка цепи  переменного тока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181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31811" name="Object 67"/>
          <p:cNvGraphicFramePr>
            <a:graphicFrameLocks noChangeAspect="1"/>
          </p:cNvGraphicFramePr>
          <p:nvPr/>
        </p:nvGraphicFramePr>
        <p:xfrm>
          <a:off x="5715008" y="1357298"/>
          <a:ext cx="928662" cy="804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5" name="Формула" r:id="rId5" imgW="571252" imgH="495085" progId="Equation.3">
                  <p:embed/>
                </p:oleObj>
              </mc:Choice>
              <mc:Fallback>
                <p:oleObj name="Формула" r:id="rId5" imgW="571252" imgH="495085" progId="Equation.3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8" y="1357298"/>
                        <a:ext cx="928662" cy="8048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813" name="Rectangle 69"/>
          <p:cNvSpPr>
            <a:spLocks noChangeArrowheads="1"/>
          </p:cNvSpPr>
          <p:nvPr/>
        </p:nvSpPr>
        <p:spPr bwMode="auto">
          <a:xfrm>
            <a:off x="357158" y="3643315"/>
            <a:ext cx="8501122" cy="116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52352" rIns="91440" bIns="15235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600" b="0" i="0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cs typeface="Arial" pitchFamily="34" charset="0"/>
              </a:rPr>
              <a:t>Закон Ома для участка цепи переменного тока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cs typeface="Arial" pitchFamily="34" charset="0"/>
              </a:rPr>
              <a:t> 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itchFamily="34" charset="0"/>
              </a:rPr>
              <a:t>состоит в том, что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амплитудное значение силы переменного тока прямо пропорционально амплитудному значению приложенного к участку цепи напряжения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: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815" name="Rectangle 7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31814" name="Object 70"/>
          <p:cNvGraphicFramePr>
            <a:graphicFrameLocks noChangeAspect="1"/>
          </p:cNvGraphicFramePr>
          <p:nvPr/>
        </p:nvGraphicFramePr>
        <p:xfrm>
          <a:off x="3714744" y="4929198"/>
          <a:ext cx="1070017" cy="785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6" name="Формула" r:id="rId7" imgW="609336" imgH="444307" progId="Equation.3">
                  <p:embed/>
                </p:oleObj>
              </mc:Choice>
              <mc:Fallback>
                <p:oleObj name="Формула" r:id="rId7" imgW="609336" imgH="444307" progId="Equation.3">
                  <p:embed/>
                  <p:pic>
                    <p:nvPicPr>
                      <p:cNvPr id="0" name="Picture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44" y="4929198"/>
                        <a:ext cx="1070017" cy="7857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Выноска-облако 20"/>
          <p:cNvSpPr/>
          <p:nvPr/>
        </p:nvSpPr>
        <p:spPr>
          <a:xfrm>
            <a:off x="3299762" y="4786322"/>
            <a:ext cx="2129494" cy="1143008"/>
          </a:xfrm>
          <a:prstGeom prst="cloudCallout">
            <a:avLst>
              <a:gd name="adj1" fmla="val 184941"/>
              <a:gd name="adj2" fmla="val -59849"/>
            </a:avLst>
          </a:prstGeom>
          <a:noFill/>
          <a:ln w="254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AutoShape 47"/>
          <p:cNvSpPr>
            <a:spLocks noChangeArrowheads="1"/>
          </p:cNvSpPr>
          <p:nvPr/>
        </p:nvSpPr>
        <p:spPr bwMode="auto">
          <a:xfrm>
            <a:off x="5357818" y="1214422"/>
            <a:ext cx="1785950" cy="1000132"/>
          </a:xfrm>
          <a:prstGeom prst="foldedCorner">
            <a:avLst>
              <a:gd name="adj" fmla="val 20889"/>
            </a:avLst>
          </a:prstGeom>
          <a:noFill/>
          <a:ln w="15875">
            <a:solidFill>
              <a:srgbClr val="0000FF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72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3181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1815" name="Rectangle 7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500034" y="285728"/>
            <a:ext cx="30003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</a:rPr>
              <a:t>2.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</a:rPr>
              <a:t>4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</a:rPr>
              <a:t>. Простые примеры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23" name="Группа 122"/>
          <p:cNvGrpSpPr/>
          <p:nvPr/>
        </p:nvGrpSpPr>
        <p:grpSpPr>
          <a:xfrm>
            <a:off x="-428660" y="1000108"/>
            <a:ext cx="3571875" cy="1600200"/>
            <a:chOff x="-428660" y="1000108"/>
            <a:chExt cx="3571875" cy="1600200"/>
          </a:xfrm>
        </p:grpSpPr>
        <p:grpSp>
          <p:nvGrpSpPr>
            <p:cNvPr id="2" name="Group 55"/>
            <p:cNvGrpSpPr>
              <a:grpSpLocks noChangeAspect="1"/>
            </p:cNvGrpSpPr>
            <p:nvPr/>
          </p:nvGrpSpPr>
          <p:grpSpPr bwMode="auto">
            <a:xfrm>
              <a:off x="-428660" y="1000108"/>
              <a:ext cx="3571875" cy="1600200"/>
              <a:chOff x="720" y="6119"/>
              <a:chExt cx="5625" cy="2520"/>
            </a:xfrm>
          </p:grpSpPr>
          <p:sp>
            <p:nvSpPr>
              <p:cNvPr id="31800" name="AutoShape 56"/>
              <p:cNvSpPr>
                <a:spLocks noChangeAspect="1" noChangeArrowheads="1"/>
              </p:cNvSpPr>
              <p:nvPr/>
            </p:nvSpPr>
            <p:spPr bwMode="auto">
              <a:xfrm>
                <a:off x="720" y="6119"/>
                <a:ext cx="5580" cy="2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801" name="Text Box 57"/>
              <p:cNvSpPr txBox="1">
                <a:spLocks noChangeArrowheads="1"/>
              </p:cNvSpPr>
              <p:nvPr/>
            </p:nvSpPr>
            <p:spPr bwMode="auto">
              <a:xfrm>
                <a:off x="1968" y="6995"/>
                <a:ext cx="565" cy="5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Georgia" pitchFamily="18" charset="0"/>
                    <a:sym typeface="Symbol" pitchFamily="18" charset="2"/>
                  </a:rPr>
                  <a:t>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1802" name="Line 58"/>
              <p:cNvSpPr>
                <a:spLocks noChangeShapeType="1"/>
              </p:cNvSpPr>
              <p:nvPr/>
            </p:nvSpPr>
            <p:spPr bwMode="auto">
              <a:xfrm>
                <a:off x="3640" y="7301"/>
                <a:ext cx="1043" cy="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803" name="Text Box 59"/>
              <p:cNvSpPr txBox="1">
                <a:spLocks noChangeArrowheads="1"/>
              </p:cNvSpPr>
              <p:nvPr/>
            </p:nvSpPr>
            <p:spPr bwMode="auto">
              <a:xfrm>
                <a:off x="3893" y="6995"/>
                <a:ext cx="565" cy="5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Georgia" pitchFamily="18" charset="0"/>
                    <a:sym typeface="Symbol" pitchFamily="18" charset="2"/>
                  </a:rPr>
                  <a:t>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1804" name="Line 60"/>
              <p:cNvSpPr>
                <a:spLocks noChangeShapeType="1"/>
              </p:cNvSpPr>
              <p:nvPr/>
            </p:nvSpPr>
            <p:spPr bwMode="auto">
              <a:xfrm>
                <a:off x="1840" y="7309"/>
                <a:ext cx="1043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805" name="Text Box 61"/>
              <p:cNvSpPr txBox="1">
                <a:spLocks noChangeArrowheads="1"/>
              </p:cNvSpPr>
              <p:nvPr/>
            </p:nvSpPr>
            <p:spPr bwMode="auto">
              <a:xfrm>
                <a:off x="2448" y="7033"/>
                <a:ext cx="1261" cy="539"/>
              </a:xfrm>
              <a:prstGeom prst="rect">
                <a:avLst/>
              </a:prstGeom>
              <a:solidFill>
                <a:srgbClr val="FFFFFF"/>
              </a:solidFill>
              <a:ln w="12700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lvl="0" indent="0" eaLnBrk="1" fontAlgn="base" latinLnBrk="0" hangingPunct="1">
                  <a:lnSpc>
                    <a:spcPct val="128000"/>
                  </a:lnSpc>
                  <a:spcBef>
                    <a:spcPct val="0"/>
                  </a:spcBef>
                  <a:spcAft>
                    <a:spcPct val="0"/>
                  </a:spcAft>
                  <a:tabLst/>
                </a:pPr>
                <a:r>
                  <a:rPr kumimoji="0" lang="en-US" b="0" i="1" u="none" strike="noStrike" cap="none" normalizeH="0" baseline="0" dirty="0" smtClean="0">
                    <a:ln>
                      <a:noFill/>
                    </a:ln>
                    <a:solidFill>
                      <a:srgbClr val="993300"/>
                    </a:solidFill>
                    <a:effectLst/>
                    <a:latin typeface="Times New Roman" pitchFamily="18" charset="0"/>
                  </a:rPr>
                  <a:t>    </a:t>
                </a:r>
                <a:endPara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1806" name="Text Box 62"/>
              <p:cNvSpPr txBox="1">
                <a:spLocks noChangeArrowheads="1"/>
              </p:cNvSpPr>
              <p:nvPr/>
            </p:nvSpPr>
            <p:spPr bwMode="auto">
              <a:xfrm>
                <a:off x="2523" y="6299"/>
                <a:ext cx="3822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r>
                  <a:rPr kumimoji="0" lang="ru-RU" sz="13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rPr>
                  <a:t>         </a:t>
                </a: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I</a:t>
                </a: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(</a:t>
                </a: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t</a:t>
                </a: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)</a:t>
                </a: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= I</a:t>
                </a:r>
                <a:r>
                  <a:rPr kumimoji="0" lang="en-US" sz="1800" b="0" i="0" u="none" strike="noStrike" cap="none" normalizeH="0" baseline="-2500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0</a:t>
                </a: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cos(</a:t>
                </a: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  <a:sym typeface="Symbol" pitchFamily="18" charset="2"/>
                  </a:rPr>
                  <a:t></a:t>
                </a: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t</a:t>
                </a:r>
                <a:r>
                  <a:rPr kumimoji="0" lang="ru-RU" sz="1800" b="0" i="1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–</a:t>
                </a: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  <a:sym typeface="Symbol" pitchFamily="18" charset="2"/>
                  </a:rPr>
                  <a:t></a:t>
                </a:r>
                <a:r>
                  <a:rPr lang="en-US" sz="1800" i="1" baseline="-25000" dirty="0" smtClean="0">
                    <a:solidFill>
                      <a:srgbClr val="FF0000"/>
                    </a:solidFill>
                    <a:latin typeface="Times New Roman" pitchFamily="18" charset="0"/>
                    <a:sym typeface="Symbol" pitchFamily="18" charset="2"/>
                  </a:rPr>
                  <a:t>R</a:t>
                </a: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)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1807" name="Text Box 63"/>
              <p:cNvSpPr txBox="1">
                <a:spLocks noChangeArrowheads="1"/>
              </p:cNvSpPr>
              <p:nvPr/>
            </p:nvSpPr>
            <p:spPr bwMode="auto">
              <a:xfrm>
                <a:off x="2520" y="7559"/>
                <a:ext cx="1429" cy="5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1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Book Antiqua" pitchFamily="18" charset="0"/>
                  </a:rPr>
                  <a:t>U</a:t>
                </a:r>
                <a:r>
                  <a:rPr kumimoji="0" lang="en-US" sz="1600" b="0" i="0" u="none" strike="noStrike" cap="none" normalizeH="0" baseline="-2500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0</a:t>
                </a: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cos</a:t>
                </a: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  <a:sym typeface="Symbol" pitchFamily="18" charset="2"/>
                  </a:rPr>
                  <a:t></a:t>
                </a:r>
                <a:r>
                  <a:rPr kumimoji="0" lang="en-US" sz="1600" b="0" i="1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t</a:t>
                </a:r>
                <a:endParaRPr kumimoji="0" lang="ru-RU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1808" name="Line 64"/>
              <p:cNvSpPr>
                <a:spLocks noChangeShapeType="1"/>
              </p:cNvSpPr>
              <p:nvPr/>
            </p:nvSpPr>
            <p:spPr bwMode="auto">
              <a:xfrm>
                <a:off x="2200" y="7259"/>
                <a:ext cx="1" cy="720"/>
              </a:xfrm>
              <a:prstGeom prst="line">
                <a:avLst/>
              </a:prstGeom>
              <a:noFill/>
              <a:ln w="15875">
                <a:solidFill>
                  <a:srgbClr val="FF00FF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1809" name="Line 65"/>
              <p:cNvSpPr>
                <a:spLocks noChangeShapeType="1"/>
              </p:cNvSpPr>
              <p:nvPr/>
            </p:nvSpPr>
            <p:spPr bwMode="auto">
              <a:xfrm>
                <a:off x="4122" y="7262"/>
                <a:ext cx="1" cy="720"/>
              </a:xfrm>
              <a:prstGeom prst="line">
                <a:avLst/>
              </a:prstGeom>
              <a:noFill/>
              <a:ln w="15875">
                <a:solidFill>
                  <a:srgbClr val="FF00FF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22" name="Text Box 63"/>
            <p:cNvSpPr txBox="1">
              <a:spLocks noChangeArrowheads="1"/>
            </p:cNvSpPr>
            <p:nvPr/>
          </p:nvSpPr>
          <p:spPr bwMode="auto">
            <a:xfrm>
              <a:off x="928663" y="1571612"/>
              <a:ext cx="357189" cy="340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2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1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Book Antiqua" pitchFamily="18" charset="0"/>
                </a:rPr>
                <a:t>R</a:t>
              </a:r>
              <a:endPara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1285852" y="714356"/>
            <a:ext cx="12144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2.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4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1.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</a:rPr>
              <a:t>“</a:t>
            </a:r>
            <a:r>
              <a: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</a:rPr>
              <a:t>R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</a:rPr>
              <a:t>”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+mj-lt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4857752" y="1142984"/>
            <a:ext cx="32147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</a:t>
            </a:r>
            <a:r>
              <a:rPr kumimoji="0" lang="en-US" b="0" i="0" u="none" strike="noStrike" cap="none" normalizeH="0" baseline="-3000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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cos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</a:t>
            </a: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 = R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</a:t>
            </a: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en-US" b="0" i="0" u="none" strike="noStrike" cap="none" normalizeH="0" baseline="-3000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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cos(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</a:t>
            </a: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 –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</a:t>
            </a:r>
            <a:r>
              <a:rPr kumimoji="0" lang="en-US" b="0" i="1" u="none" strike="noStrike" cap="none" normalizeH="0" baseline="-3000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endParaRPr kumimoji="0" lang="en-US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47112" name="Object 8"/>
          <p:cNvGraphicFramePr>
            <a:graphicFrameLocks noChangeAspect="1"/>
          </p:cNvGraphicFramePr>
          <p:nvPr/>
        </p:nvGraphicFramePr>
        <p:xfrm>
          <a:off x="6745613" y="1714488"/>
          <a:ext cx="1969791" cy="642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10" name="Формула" r:id="rId4" imgW="1371600" imgH="444500" progId="Equation.3">
                  <p:embed/>
                </p:oleObj>
              </mc:Choice>
              <mc:Fallback>
                <p:oleObj name="Формула" r:id="rId4" imgW="1371600" imgH="4445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5613" y="1714488"/>
                        <a:ext cx="1969791" cy="6429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1285852" y="2661818"/>
            <a:ext cx="12144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2.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4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2.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</a:rPr>
              <a:t>“</a:t>
            </a:r>
            <a:r>
              <a: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</a:rPr>
              <a:t>C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</a:rPr>
              <a:t>”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+mj-lt"/>
            </a:endParaRPr>
          </a:p>
        </p:txBody>
      </p:sp>
      <p:grpSp>
        <p:nvGrpSpPr>
          <p:cNvPr id="52" name="Группа 51"/>
          <p:cNvGrpSpPr/>
          <p:nvPr/>
        </p:nvGrpSpPr>
        <p:grpSpPr>
          <a:xfrm>
            <a:off x="-571536" y="3071810"/>
            <a:ext cx="3571875" cy="1600200"/>
            <a:chOff x="785786" y="2900370"/>
            <a:chExt cx="3571875" cy="1600200"/>
          </a:xfrm>
        </p:grpSpPr>
        <p:grpSp>
          <p:nvGrpSpPr>
            <p:cNvPr id="30" name="Group 55"/>
            <p:cNvGrpSpPr>
              <a:grpSpLocks noChangeAspect="1"/>
            </p:cNvGrpSpPr>
            <p:nvPr/>
          </p:nvGrpSpPr>
          <p:grpSpPr bwMode="auto">
            <a:xfrm>
              <a:off x="785786" y="2900370"/>
              <a:ext cx="3571875" cy="1600200"/>
              <a:chOff x="720" y="6119"/>
              <a:chExt cx="5625" cy="2520"/>
            </a:xfrm>
          </p:grpSpPr>
          <p:sp>
            <p:nvSpPr>
              <p:cNvPr id="31" name="AutoShape 56"/>
              <p:cNvSpPr>
                <a:spLocks noChangeAspect="1" noChangeArrowheads="1"/>
              </p:cNvSpPr>
              <p:nvPr/>
            </p:nvSpPr>
            <p:spPr bwMode="auto">
              <a:xfrm>
                <a:off x="720" y="6119"/>
                <a:ext cx="5580" cy="2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2" name="Text Box 57"/>
              <p:cNvSpPr txBox="1">
                <a:spLocks noChangeArrowheads="1"/>
              </p:cNvSpPr>
              <p:nvPr/>
            </p:nvSpPr>
            <p:spPr bwMode="auto">
              <a:xfrm>
                <a:off x="2215" y="7008"/>
                <a:ext cx="565" cy="5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Georgia" pitchFamily="18" charset="0"/>
                    <a:sym typeface="Symbol" pitchFamily="18" charset="2"/>
                  </a:rPr>
                  <a:t>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3" name="Line 58"/>
              <p:cNvSpPr>
                <a:spLocks noChangeShapeType="1"/>
              </p:cNvSpPr>
              <p:nvPr/>
            </p:nvSpPr>
            <p:spPr bwMode="auto">
              <a:xfrm>
                <a:off x="3441" y="7301"/>
                <a:ext cx="1043" cy="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4" name="Text Box 59"/>
              <p:cNvSpPr txBox="1">
                <a:spLocks noChangeArrowheads="1"/>
              </p:cNvSpPr>
              <p:nvPr/>
            </p:nvSpPr>
            <p:spPr bwMode="auto">
              <a:xfrm>
                <a:off x="3893" y="7008"/>
                <a:ext cx="565" cy="5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Georgia" pitchFamily="18" charset="0"/>
                    <a:sym typeface="Symbol" pitchFamily="18" charset="2"/>
                  </a:rPr>
                  <a:t>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5" name="Line 60"/>
              <p:cNvSpPr>
                <a:spLocks noChangeShapeType="1"/>
              </p:cNvSpPr>
              <p:nvPr/>
            </p:nvSpPr>
            <p:spPr bwMode="auto">
              <a:xfrm>
                <a:off x="2143" y="7309"/>
                <a:ext cx="1043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" name="Text Box 62"/>
              <p:cNvSpPr txBox="1">
                <a:spLocks noChangeArrowheads="1"/>
              </p:cNvSpPr>
              <p:nvPr/>
            </p:nvSpPr>
            <p:spPr bwMode="auto">
              <a:xfrm>
                <a:off x="2523" y="6299"/>
                <a:ext cx="3822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r>
                  <a:rPr kumimoji="0" lang="ru-RU" sz="13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rPr>
                  <a:t>         </a:t>
                </a: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I</a:t>
                </a: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(</a:t>
                </a: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t</a:t>
                </a: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)</a:t>
                </a: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= I</a:t>
                </a:r>
                <a:r>
                  <a:rPr kumimoji="0" lang="en-US" sz="1800" b="0" i="0" u="none" strike="noStrike" cap="none" normalizeH="0" baseline="-2500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0</a:t>
                </a: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cos(</a:t>
                </a: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  <a:sym typeface="Symbol" pitchFamily="18" charset="2"/>
                  </a:rPr>
                  <a:t></a:t>
                </a: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t</a:t>
                </a:r>
                <a:r>
                  <a:rPr kumimoji="0" lang="ru-RU" sz="1800" b="0" i="1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–</a:t>
                </a: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  <a:sym typeface="Symbol" pitchFamily="18" charset="2"/>
                  </a:rPr>
                  <a:t></a:t>
                </a:r>
                <a:r>
                  <a:rPr kumimoji="0" lang="en-US" b="0" i="1" u="none" strike="noStrike" cap="none" normalizeH="0" baseline="-2500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  <a:sym typeface="Symbol" pitchFamily="18" charset="2"/>
                  </a:rPr>
                  <a:t>C</a:t>
                </a: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)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8" name="Text Box 63"/>
              <p:cNvSpPr txBox="1">
                <a:spLocks noChangeArrowheads="1"/>
              </p:cNvSpPr>
              <p:nvPr/>
            </p:nvSpPr>
            <p:spPr bwMode="auto">
              <a:xfrm>
                <a:off x="2520" y="7689"/>
                <a:ext cx="1429" cy="5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1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Book Antiqua" pitchFamily="18" charset="0"/>
                  </a:rPr>
                  <a:t>U</a:t>
                </a:r>
                <a:r>
                  <a:rPr kumimoji="0" lang="en-US" sz="1600" b="0" i="0" u="none" strike="noStrike" cap="none" normalizeH="0" baseline="-2500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0</a:t>
                </a: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cos</a:t>
                </a: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  <a:sym typeface="Symbol" pitchFamily="18" charset="2"/>
                  </a:rPr>
                  <a:t></a:t>
                </a:r>
                <a:r>
                  <a:rPr kumimoji="0" lang="en-US" sz="1600" b="0" i="1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t</a:t>
                </a:r>
                <a:endParaRPr kumimoji="0" lang="ru-RU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9" name="Line 64"/>
              <p:cNvSpPr>
                <a:spLocks noChangeShapeType="1"/>
              </p:cNvSpPr>
              <p:nvPr/>
            </p:nvSpPr>
            <p:spPr bwMode="auto">
              <a:xfrm>
                <a:off x="2471" y="7289"/>
                <a:ext cx="1" cy="720"/>
              </a:xfrm>
              <a:prstGeom prst="line">
                <a:avLst/>
              </a:prstGeom>
              <a:noFill/>
              <a:ln w="15875">
                <a:solidFill>
                  <a:srgbClr val="FF00FF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" name="Line 65"/>
              <p:cNvSpPr>
                <a:spLocks noChangeShapeType="1"/>
              </p:cNvSpPr>
              <p:nvPr/>
            </p:nvSpPr>
            <p:spPr bwMode="auto">
              <a:xfrm>
                <a:off x="4135" y="7262"/>
                <a:ext cx="1" cy="720"/>
              </a:xfrm>
              <a:prstGeom prst="line">
                <a:avLst/>
              </a:prstGeom>
              <a:noFill/>
              <a:ln w="15875">
                <a:solidFill>
                  <a:srgbClr val="FF00FF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07389" y="3651615"/>
              <a:ext cx="500066" cy="1588"/>
            </a:xfrm>
            <a:prstGeom prst="line">
              <a:avLst/>
            </a:prstGeom>
            <a:ln w="349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rot="5400000">
              <a:off x="2248355" y="3653525"/>
              <a:ext cx="500066" cy="1588"/>
            </a:xfrm>
            <a:prstGeom prst="line">
              <a:avLst/>
            </a:prstGeom>
            <a:ln w="349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47114" name="Object 10"/>
          <p:cNvGraphicFramePr>
            <a:graphicFrameLocks noChangeAspect="1"/>
          </p:cNvGraphicFramePr>
          <p:nvPr/>
        </p:nvGraphicFramePr>
        <p:xfrm>
          <a:off x="7215206" y="3747704"/>
          <a:ext cx="1112747" cy="714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11" name="Формула" r:id="rId6" imgW="774364" imgH="495085" progId="Equation.3">
                  <p:embed/>
                </p:oleObj>
              </mc:Choice>
              <mc:Fallback>
                <p:oleObj name="Формула" r:id="rId6" imgW="774364" imgH="495085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5206" y="3747704"/>
                        <a:ext cx="1112747" cy="7143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47116" name="Object 12"/>
          <p:cNvGraphicFramePr>
            <a:graphicFrameLocks noChangeAspect="1"/>
          </p:cNvGraphicFramePr>
          <p:nvPr/>
        </p:nvGraphicFramePr>
        <p:xfrm>
          <a:off x="5357818" y="3143248"/>
          <a:ext cx="2878138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12" name="Формула" r:id="rId8" imgW="2006280" imgH="241200" progId="Equation.3">
                  <p:embed/>
                </p:oleObj>
              </mc:Choice>
              <mc:Fallback>
                <p:oleObj name="Формула" r:id="rId8" imgW="2006280" imgH="2412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8" y="3143248"/>
                        <a:ext cx="2878138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8" name="AutoShape 14"/>
          <p:cNvSpPr>
            <a:spLocks noChangeArrowheads="1"/>
          </p:cNvSpPr>
          <p:nvPr/>
        </p:nvSpPr>
        <p:spPr bwMode="auto">
          <a:xfrm>
            <a:off x="7072330" y="3714752"/>
            <a:ext cx="1714512" cy="857256"/>
          </a:xfrm>
          <a:prstGeom prst="cloudCallout">
            <a:avLst>
              <a:gd name="adj1" fmla="val -82885"/>
              <a:gd name="adj2" fmla="val -56431"/>
            </a:avLst>
          </a:prstGeom>
          <a:solidFill>
            <a:srgbClr val="CCFFFF">
              <a:alpha val="27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47119" name="Object 15"/>
          <p:cNvGraphicFramePr>
            <a:graphicFrameLocks noChangeAspect="1"/>
          </p:cNvGraphicFramePr>
          <p:nvPr/>
        </p:nvGraphicFramePr>
        <p:xfrm>
          <a:off x="5357818" y="3786190"/>
          <a:ext cx="1071570" cy="699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13" name="Формула" r:id="rId10" imgW="685502" imgH="444307" progId="Equation.3">
                  <p:embed/>
                </p:oleObj>
              </mc:Choice>
              <mc:Fallback>
                <p:oleObj name="Формула" r:id="rId10" imgW="685502" imgH="444307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8" y="3786190"/>
                        <a:ext cx="1071570" cy="6994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21" name="Object 17"/>
          <p:cNvGraphicFramePr>
            <a:graphicFrameLocks noChangeAspect="1"/>
          </p:cNvGraphicFramePr>
          <p:nvPr/>
        </p:nvGraphicFramePr>
        <p:xfrm>
          <a:off x="5368936" y="1866299"/>
          <a:ext cx="774700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14" name="Формула" r:id="rId12" imgW="495000" imgH="241200" progId="Equation.3">
                  <p:embed/>
                </p:oleObj>
              </mc:Choice>
              <mc:Fallback>
                <p:oleObj name="Формула" r:id="rId12" imgW="495000" imgH="241200" progId="Equation.3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8936" y="1866299"/>
                        <a:ext cx="774700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Rectangle 4"/>
          <p:cNvSpPr>
            <a:spLocks noChangeArrowheads="1"/>
          </p:cNvSpPr>
          <p:nvPr/>
        </p:nvSpPr>
        <p:spPr bwMode="auto">
          <a:xfrm>
            <a:off x="1285852" y="4733520"/>
            <a:ext cx="12144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2.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4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3.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</a:rPr>
              <a:t>“</a:t>
            </a:r>
            <a:r>
              <a: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</a:rPr>
              <a:t>L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</a:rPr>
              <a:t>”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+mj-lt"/>
            </a:endParaRPr>
          </a:p>
        </p:txBody>
      </p:sp>
      <p:grpSp>
        <p:nvGrpSpPr>
          <p:cNvPr id="102" name="Группа 101"/>
          <p:cNvGrpSpPr/>
          <p:nvPr/>
        </p:nvGrpSpPr>
        <p:grpSpPr>
          <a:xfrm>
            <a:off x="-500098" y="5043510"/>
            <a:ext cx="3571875" cy="1600200"/>
            <a:chOff x="714348" y="5043510"/>
            <a:chExt cx="3571875" cy="1600200"/>
          </a:xfrm>
        </p:grpSpPr>
        <p:grpSp>
          <p:nvGrpSpPr>
            <p:cNvPr id="56" name="Group 55"/>
            <p:cNvGrpSpPr>
              <a:grpSpLocks noChangeAspect="1"/>
            </p:cNvGrpSpPr>
            <p:nvPr/>
          </p:nvGrpSpPr>
          <p:grpSpPr bwMode="auto">
            <a:xfrm>
              <a:off x="714348" y="5043510"/>
              <a:ext cx="3571875" cy="1600200"/>
              <a:chOff x="720" y="6119"/>
              <a:chExt cx="5625" cy="2520"/>
            </a:xfrm>
          </p:grpSpPr>
          <p:sp>
            <p:nvSpPr>
              <p:cNvPr id="59" name="AutoShape 56"/>
              <p:cNvSpPr>
                <a:spLocks noChangeAspect="1" noChangeArrowheads="1"/>
              </p:cNvSpPr>
              <p:nvPr/>
            </p:nvSpPr>
            <p:spPr bwMode="auto">
              <a:xfrm>
                <a:off x="720" y="6119"/>
                <a:ext cx="5580" cy="2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0" name="Text Box 57"/>
              <p:cNvSpPr txBox="1">
                <a:spLocks noChangeArrowheads="1"/>
              </p:cNvSpPr>
              <p:nvPr/>
            </p:nvSpPr>
            <p:spPr bwMode="auto">
              <a:xfrm>
                <a:off x="2228" y="7099"/>
                <a:ext cx="565" cy="5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Georgia" pitchFamily="18" charset="0"/>
                    <a:sym typeface="Symbol" pitchFamily="18" charset="2"/>
                  </a:rPr>
                  <a:t>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62" name="Text Box 59"/>
              <p:cNvSpPr txBox="1">
                <a:spLocks noChangeArrowheads="1"/>
              </p:cNvSpPr>
              <p:nvPr/>
            </p:nvSpPr>
            <p:spPr bwMode="auto">
              <a:xfrm>
                <a:off x="3893" y="7086"/>
                <a:ext cx="565" cy="5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Georgia" pitchFamily="18" charset="0"/>
                    <a:sym typeface="Symbol" pitchFamily="18" charset="2"/>
                  </a:rPr>
                  <a:t>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64" name="Text Box 62"/>
              <p:cNvSpPr txBox="1">
                <a:spLocks noChangeArrowheads="1"/>
              </p:cNvSpPr>
              <p:nvPr/>
            </p:nvSpPr>
            <p:spPr bwMode="auto">
              <a:xfrm>
                <a:off x="2523" y="6299"/>
                <a:ext cx="3822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r>
                  <a:rPr kumimoji="0" lang="ru-RU" sz="13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rPr>
                  <a:t>         </a:t>
                </a: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I</a:t>
                </a: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(</a:t>
                </a: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t</a:t>
                </a: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)</a:t>
                </a: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= I</a:t>
                </a:r>
                <a:r>
                  <a:rPr kumimoji="0" lang="en-US" sz="1800" b="0" i="0" u="none" strike="noStrike" cap="none" normalizeH="0" baseline="-2500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0</a:t>
                </a: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cos(</a:t>
                </a: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  <a:sym typeface="Symbol" pitchFamily="18" charset="2"/>
                  </a:rPr>
                  <a:t></a:t>
                </a: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t</a:t>
                </a:r>
                <a:r>
                  <a:rPr kumimoji="0" lang="ru-RU" sz="1800" b="0" i="1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–</a:t>
                </a: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  <a:sym typeface="Symbol" pitchFamily="18" charset="2"/>
                  </a:rPr>
                  <a:t></a:t>
                </a:r>
                <a:r>
                  <a:rPr lang="en-US" sz="1800" i="1" baseline="-25000" dirty="0">
                    <a:solidFill>
                      <a:srgbClr val="0000FF"/>
                    </a:solidFill>
                    <a:latin typeface="Times New Roman" pitchFamily="18" charset="0"/>
                    <a:sym typeface="Symbol" pitchFamily="18" charset="2"/>
                  </a:rPr>
                  <a:t>L</a:t>
                </a: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)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65" name="Text Box 63"/>
              <p:cNvSpPr txBox="1">
                <a:spLocks noChangeArrowheads="1"/>
              </p:cNvSpPr>
              <p:nvPr/>
            </p:nvSpPr>
            <p:spPr bwMode="auto">
              <a:xfrm>
                <a:off x="2520" y="7689"/>
                <a:ext cx="1429" cy="5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1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Book Antiqua" pitchFamily="18" charset="0"/>
                  </a:rPr>
                  <a:t>U</a:t>
                </a:r>
                <a:r>
                  <a:rPr kumimoji="0" lang="en-US" sz="1600" b="0" i="0" u="none" strike="noStrike" cap="none" normalizeH="0" baseline="-2500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0</a:t>
                </a: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cos</a:t>
                </a: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  <a:sym typeface="Symbol" pitchFamily="18" charset="2"/>
                  </a:rPr>
                  <a:t></a:t>
                </a:r>
                <a:r>
                  <a:rPr kumimoji="0" lang="en-US" sz="1600" b="0" i="1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t</a:t>
                </a:r>
                <a:endParaRPr kumimoji="0" lang="ru-RU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66" name="Line 64"/>
              <p:cNvSpPr>
                <a:spLocks noChangeShapeType="1"/>
              </p:cNvSpPr>
              <p:nvPr/>
            </p:nvSpPr>
            <p:spPr bwMode="auto">
              <a:xfrm>
                <a:off x="2471" y="7367"/>
                <a:ext cx="1" cy="720"/>
              </a:xfrm>
              <a:prstGeom prst="line">
                <a:avLst/>
              </a:prstGeom>
              <a:noFill/>
              <a:ln w="15875">
                <a:solidFill>
                  <a:srgbClr val="FF00FF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7" name="Line 65"/>
              <p:cNvSpPr>
                <a:spLocks noChangeShapeType="1"/>
              </p:cNvSpPr>
              <p:nvPr/>
            </p:nvSpPr>
            <p:spPr bwMode="auto">
              <a:xfrm>
                <a:off x="4135" y="7366"/>
                <a:ext cx="1" cy="720"/>
              </a:xfrm>
              <a:prstGeom prst="line">
                <a:avLst/>
              </a:prstGeom>
              <a:noFill/>
              <a:ln w="15875">
                <a:solidFill>
                  <a:srgbClr val="FF00FF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47122" name="Group 18"/>
            <p:cNvGrpSpPr>
              <a:grpSpLocks/>
            </p:cNvGrpSpPr>
            <p:nvPr/>
          </p:nvGrpSpPr>
          <p:grpSpPr bwMode="auto">
            <a:xfrm>
              <a:off x="2134870" y="5725334"/>
              <a:ext cx="450850" cy="144462"/>
              <a:chOff x="2083" y="14332"/>
              <a:chExt cx="612" cy="144"/>
            </a:xfrm>
          </p:grpSpPr>
          <p:sp>
            <p:nvSpPr>
              <p:cNvPr id="47123" name="Arc 19"/>
              <p:cNvSpPr>
                <a:spLocks/>
              </p:cNvSpPr>
              <p:nvPr/>
            </p:nvSpPr>
            <p:spPr bwMode="auto">
              <a:xfrm rot="5400000">
                <a:off x="2113" y="14302"/>
                <a:ext cx="144" cy="203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21636 w 21636"/>
                  <a:gd name="T1" fmla="*/ 43198 h 43198"/>
                  <a:gd name="T2" fmla="*/ 21285 w 21636"/>
                  <a:gd name="T3" fmla="*/ 0 h 43198"/>
                  <a:gd name="T4" fmla="*/ 21600 w 21636"/>
                  <a:gd name="T5" fmla="*/ 21598 h 43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36" h="43198" fill="none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</a:path>
                  <a:path w="21636" h="43198" stroke="0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58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24" name="Arc 20"/>
              <p:cNvSpPr>
                <a:spLocks/>
              </p:cNvSpPr>
              <p:nvPr/>
            </p:nvSpPr>
            <p:spPr bwMode="auto">
              <a:xfrm rot="5400000">
                <a:off x="2317" y="14301"/>
                <a:ext cx="144" cy="205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21636 w 21636"/>
                  <a:gd name="T1" fmla="*/ 43198 h 43198"/>
                  <a:gd name="T2" fmla="*/ 21285 w 21636"/>
                  <a:gd name="T3" fmla="*/ 0 h 43198"/>
                  <a:gd name="T4" fmla="*/ 21600 w 21636"/>
                  <a:gd name="T5" fmla="*/ 21598 h 43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36" h="43198" fill="none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</a:path>
                  <a:path w="21636" h="43198" stroke="0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58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25" name="Arc 21"/>
              <p:cNvSpPr>
                <a:spLocks/>
              </p:cNvSpPr>
              <p:nvPr/>
            </p:nvSpPr>
            <p:spPr bwMode="auto">
              <a:xfrm rot="5400000">
                <a:off x="2521" y="14302"/>
                <a:ext cx="144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21636 w 21636"/>
                  <a:gd name="T1" fmla="*/ 43198 h 43198"/>
                  <a:gd name="T2" fmla="*/ 21285 w 21636"/>
                  <a:gd name="T3" fmla="*/ 0 h 43198"/>
                  <a:gd name="T4" fmla="*/ 21600 w 21636"/>
                  <a:gd name="T5" fmla="*/ 21598 h 43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36" h="43198" fill="none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</a:path>
                  <a:path w="21636" h="43198" stroke="0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58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cxnSp>
          <p:nvCxnSpPr>
            <p:cNvPr id="72" name="Прямая соединительная линия 71"/>
            <p:cNvCxnSpPr/>
            <p:nvPr/>
          </p:nvCxnSpPr>
          <p:spPr>
            <a:xfrm rot="10800000">
              <a:off x="1634804" y="5849654"/>
              <a:ext cx="500066" cy="15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 rot="10800000">
              <a:off x="2596450" y="5849654"/>
              <a:ext cx="500066" cy="1588"/>
            </a:xfrm>
            <a:prstGeom prst="line">
              <a:avLst/>
            </a:prstGeom>
            <a:ln>
              <a:solidFill>
                <a:schemeClr val="bg1"/>
              </a:solidFill>
              <a:headEnd type="triangle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7126" name="Object 22"/>
          <p:cNvGraphicFramePr>
            <a:graphicFrameLocks noChangeAspect="1"/>
          </p:cNvGraphicFramePr>
          <p:nvPr/>
        </p:nvGraphicFramePr>
        <p:xfrm>
          <a:off x="5468951" y="5800747"/>
          <a:ext cx="1031875" cy="70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15" name="Формула" r:id="rId14" imgW="660240" imgH="444240" progId="Equation.3">
                  <p:embed/>
                </p:oleObj>
              </mc:Choice>
              <mc:Fallback>
                <p:oleObj name="Формула" r:id="rId14" imgW="660240" imgH="444240" progId="Equation.3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8951" y="5800747"/>
                        <a:ext cx="1031875" cy="700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47127" name="Object 23"/>
          <p:cNvGraphicFramePr>
            <a:graphicFrameLocks noChangeAspect="1"/>
          </p:cNvGraphicFramePr>
          <p:nvPr/>
        </p:nvGraphicFramePr>
        <p:xfrm>
          <a:off x="7286643" y="6072206"/>
          <a:ext cx="1071571" cy="372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16" name="Формула" r:id="rId16" imgW="685800" imgH="241300" progId="Equation.3">
                  <p:embed/>
                </p:oleObj>
              </mc:Choice>
              <mc:Fallback>
                <p:oleObj name="Формула" r:id="rId16" imgW="685800" imgH="241300" progId="Equation.3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3" y="6072206"/>
                        <a:ext cx="1071571" cy="3720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47129" name="Object 25"/>
          <p:cNvGraphicFramePr>
            <a:graphicFrameLocks noChangeAspect="1"/>
          </p:cNvGraphicFramePr>
          <p:nvPr/>
        </p:nvGraphicFramePr>
        <p:xfrm>
          <a:off x="5470296" y="5000636"/>
          <a:ext cx="2459290" cy="624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17" name="Формула" r:id="rId18" imgW="1764534" imgH="444307" progId="Equation.3">
                  <p:embed/>
                </p:oleObj>
              </mc:Choice>
              <mc:Fallback>
                <p:oleObj name="Формула" r:id="rId18" imgW="1764534" imgH="444307" progId="Equation.3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0296" y="5000636"/>
                        <a:ext cx="2459290" cy="6247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AutoShape 14"/>
          <p:cNvSpPr>
            <a:spLocks noChangeArrowheads="1"/>
          </p:cNvSpPr>
          <p:nvPr/>
        </p:nvSpPr>
        <p:spPr bwMode="auto">
          <a:xfrm>
            <a:off x="7000892" y="5844120"/>
            <a:ext cx="1785950" cy="857256"/>
          </a:xfrm>
          <a:prstGeom prst="cloudCallout">
            <a:avLst>
              <a:gd name="adj1" fmla="val -82885"/>
              <a:gd name="adj2" fmla="val -56431"/>
            </a:avLst>
          </a:prstGeom>
          <a:solidFill>
            <a:srgbClr val="CCFFFF">
              <a:alpha val="27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" name="Group 26"/>
          <p:cNvGrpSpPr>
            <a:grpSpLocks noChangeAspect="1"/>
          </p:cNvGrpSpPr>
          <p:nvPr/>
        </p:nvGrpSpPr>
        <p:grpSpPr bwMode="auto">
          <a:xfrm>
            <a:off x="3000364" y="1023906"/>
            <a:ext cx="1827007" cy="1211376"/>
            <a:chOff x="1035" y="13654"/>
            <a:chExt cx="2878" cy="1908"/>
          </a:xfrm>
        </p:grpSpPr>
        <p:sp>
          <p:nvSpPr>
            <p:cNvPr id="47132" name="Text Box 28"/>
            <p:cNvSpPr txBox="1">
              <a:spLocks noChangeArrowheads="1"/>
            </p:cNvSpPr>
            <p:nvPr/>
          </p:nvSpPr>
          <p:spPr bwMode="auto">
            <a:xfrm>
              <a:off x="1035" y="14303"/>
              <a:ext cx="1660" cy="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~</a:t>
              </a:r>
              <a:r>
                <a:rPr kumimoji="0" lang="en-US" sz="13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Book Antiqua" pitchFamily="18" charset="0"/>
                  <a:cs typeface="Arial" pitchFamily="34" charset="0"/>
                </a:rPr>
                <a:t>U</a:t>
              </a:r>
              <a:r>
                <a:rPr kumimoji="0" lang="en-US" sz="1300" b="0" i="0" u="none" strike="noStrike" cap="none" normalizeH="0" baseline="-2500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0</a:t>
              </a:r>
              <a:r>
                <a:rPr kumimoji="0" lang="en-US" sz="13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cos</a:t>
              </a:r>
              <a:r>
                <a:rPr kumimoji="0" lang="en-US" sz="13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  <a:sym typeface="Symbol" pitchFamily="18" charset="2"/>
                </a:rPr>
                <a:t></a:t>
              </a:r>
              <a:r>
                <a:rPr kumimoji="0" lang="en-US" sz="13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t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133" name="Line 29"/>
            <p:cNvSpPr>
              <a:spLocks noChangeShapeType="1"/>
            </p:cNvSpPr>
            <p:nvPr/>
          </p:nvSpPr>
          <p:spPr bwMode="auto">
            <a:xfrm>
              <a:off x="1925" y="13654"/>
              <a:ext cx="1860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34" name="Line 30"/>
            <p:cNvSpPr>
              <a:spLocks noChangeShapeType="1"/>
            </p:cNvSpPr>
            <p:nvPr/>
          </p:nvSpPr>
          <p:spPr bwMode="auto">
            <a:xfrm>
              <a:off x="1925" y="15556"/>
              <a:ext cx="1860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35" name="Text Box 31"/>
            <p:cNvSpPr txBox="1">
              <a:spLocks noChangeArrowheads="1"/>
            </p:cNvSpPr>
            <p:nvPr/>
          </p:nvSpPr>
          <p:spPr bwMode="auto">
            <a:xfrm>
              <a:off x="3181" y="14401"/>
              <a:ext cx="540" cy="540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20638" lvl="0" indent="0" algn="l" defTabSz="914400" rtl="0" eaLnBrk="1" fontAlgn="base" latinLnBrk="0" hangingPunct="1">
                <a:lnSpc>
                  <a:spcPct val="12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  <a:cs typeface="Arial" pitchFamily="34" charset="0"/>
                </a:rPr>
                <a:t>R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136" name="Oval 32"/>
            <p:cNvSpPr>
              <a:spLocks noChangeArrowheads="1"/>
            </p:cNvSpPr>
            <p:nvPr/>
          </p:nvSpPr>
          <p:spPr bwMode="auto">
            <a:xfrm>
              <a:off x="1849" y="14218"/>
              <a:ext cx="167" cy="162"/>
            </a:xfrm>
            <a:prstGeom prst="ellipse">
              <a:avLst/>
            </a:prstGeom>
            <a:solidFill>
              <a:srgbClr val="FFFFFF"/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37" name="Oval 33"/>
            <p:cNvSpPr>
              <a:spLocks noChangeArrowheads="1"/>
            </p:cNvSpPr>
            <p:nvPr/>
          </p:nvSpPr>
          <p:spPr bwMode="auto">
            <a:xfrm>
              <a:off x="1852" y="14745"/>
              <a:ext cx="168" cy="166"/>
            </a:xfrm>
            <a:prstGeom prst="ellipse">
              <a:avLst/>
            </a:prstGeom>
            <a:solidFill>
              <a:srgbClr val="FFFFFF"/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38" name="Line 34"/>
            <p:cNvSpPr>
              <a:spLocks noChangeShapeType="1"/>
            </p:cNvSpPr>
            <p:nvPr/>
          </p:nvSpPr>
          <p:spPr bwMode="auto">
            <a:xfrm>
              <a:off x="1934" y="13654"/>
              <a:ext cx="0" cy="564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39" name="Line 35"/>
            <p:cNvSpPr>
              <a:spLocks noChangeShapeType="1"/>
            </p:cNvSpPr>
            <p:nvPr/>
          </p:nvSpPr>
          <p:spPr bwMode="auto">
            <a:xfrm>
              <a:off x="1934" y="14920"/>
              <a:ext cx="0" cy="636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40" name="Line 36"/>
            <p:cNvSpPr>
              <a:spLocks noChangeShapeType="1"/>
            </p:cNvSpPr>
            <p:nvPr/>
          </p:nvSpPr>
          <p:spPr bwMode="auto">
            <a:xfrm>
              <a:off x="3779" y="13658"/>
              <a:ext cx="1" cy="80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41" name="Line 37"/>
            <p:cNvSpPr>
              <a:spLocks noChangeShapeType="1"/>
            </p:cNvSpPr>
            <p:nvPr/>
          </p:nvSpPr>
          <p:spPr bwMode="auto">
            <a:xfrm>
              <a:off x="3781" y="14762"/>
              <a:ext cx="2" cy="8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42" name="Rectangle 38"/>
            <p:cNvSpPr>
              <a:spLocks noChangeArrowheads="1"/>
            </p:cNvSpPr>
            <p:nvPr/>
          </p:nvSpPr>
          <p:spPr bwMode="auto">
            <a:xfrm>
              <a:off x="3659" y="14231"/>
              <a:ext cx="242" cy="799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44" name="Line 40"/>
            <p:cNvSpPr>
              <a:spLocks noChangeShapeType="1"/>
            </p:cNvSpPr>
            <p:nvPr/>
          </p:nvSpPr>
          <p:spPr bwMode="auto">
            <a:xfrm>
              <a:off x="2281" y="13654"/>
              <a:ext cx="1043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45" name="Text Box 41"/>
            <p:cNvSpPr txBox="1">
              <a:spLocks noChangeArrowheads="1"/>
            </p:cNvSpPr>
            <p:nvPr/>
          </p:nvSpPr>
          <p:spPr bwMode="auto">
            <a:xfrm>
              <a:off x="1933" y="13654"/>
              <a:ext cx="1980" cy="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1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cs typeface="Arial" pitchFamily="34" charset="0"/>
                </a:rPr>
                <a:t>I</a:t>
              </a:r>
              <a:r>
                <a:rPr kumimoji="0" lang="en-US" sz="1200" b="0" i="0" u="none" strike="noStrike" cap="none" normalizeH="0" baseline="-2500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cs typeface="Arial" pitchFamily="34" charset="0"/>
                </a:rPr>
                <a:t>0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cs typeface="Arial" pitchFamily="34" charset="0"/>
                </a:rPr>
                <a:t>cos(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cs typeface="Arial" pitchFamily="34" charset="0"/>
                  <a:sym typeface="Symbol" pitchFamily="18" charset="2"/>
                </a:rPr>
                <a:t></a:t>
              </a:r>
              <a:r>
                <a:rPr kumimoji="0" lang="en-US" sz="1200" b="0" i="1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cs typeface="Arial" pitchFamily="34" charset="0"/>
                </a:rPr>
                <a:t>t</a:t>
              </a:r>
              <a:r>
                <a:rPr kumimoji="0" lang="ru-RU" sz="1200" b="0" i="1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cs typeface="Arial" pitchFamily="34" charset="0"/>
                </a:rPr>
                <a:t> – </a:t>
              </a:r>
              <a:r>
                <a:rPr kumimoji="0" lang="en-US" sz="1200" b="0" i="1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cs typeface="Arial" pitchFamily="34" charset="0"/>
                  <a:sym typeface="Symbol" pitchFamily="18" charset="2"/>
                </a:rPr>
                <a:t></a:t>
              </a:r>
              <a:r>
                <a:rPr kumimoji="0" lang="en-US" sz="1200" b="0" i="1" u="none" strike="noStrike" cap="none" normalizeH="0" baseline="-2500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cs typeface="Arial" pitchFamily="34" charset="0"/>
                </a:rPr>
                <a:t>R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cs typeface="Arial" pitchFamily="34" charset="0"/>
                </a:rPr>
                <a:t>)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146" name="Line 42"/>
            <p:cNvSpPr>
              <a:spLocks noChangeShapeType="1"/>
            </p:cNvSpPr>
            <p:nvPr/>
          </p:nvSpPr>
          <p:spPr bwMode="auto">
            <a:xfrm flipH="1">
              <a:off x="2307" y="15552"/>
              <a:ext cx="104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47147" name="Group 43"/>
          <p:cNvGrpSpPr>
            <a:grpSpLocks noChangeAspect="1"/>
          </p:cNvGrpSpPr>
          <p:nvPr/>
        </p:nvGrpSpPr>
        <p:grpSpPr bwMode="auto">
          <a:xfrm>
            <a:off x="3033770" y="3214686"/>
            <a:ext cx="1966858" cy="1190852"/>
            <a:chOff x="1056" y="13654"/>
            <a:chExt cx="3097" cy="1875"/>
          </a:xfrm>
        </p:grpSpPr>
        <p:sp>
          <p:nvSpPr>
            <p:cNvPr id="47149" name="Text Box 45"/>
            <p:cNvSpPr txBox="1">
              <a:spLocks noChangeArrowheads="1"/>
            </p:cNvSpPr>
            <p:nvPr/>
          </p:nvSpPr>
          <p:spPr bwMode="auto">
            <a:xfrm>
              <a:off x="1056" y="14287"/>
              <a:ext cx="1430" cy="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~</a:t>
              </a:r>
              <a:r>
                <a:rPr kumimoji="0" lang="en-US" sz="13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Book Antiqua" pitchFamily="18" charset="0"/>
                  <a:cs typeface="Arial" pitchFamily="34" charset="0"/>
                </a:rPr>
                <a:t>U</a:t>
              </a:r>
              <a:r>
                <a:rPr kumimoji="0" lang="en-US" sz="1300" b="0" i="0" u="none" strike="noStrike" cap="none" normalizeH="0" baseline="-2500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0</a:t>
              </a:r>
              <a:r>
                <a:rPr kumimoji="0" lang="en-US" sz="13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cos</a:t>
              </a:r>
              <a:r>
                <a:rPr kumimoji="0" lang="en-US" sz="13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  <a:sym typeface="Symbol" pitchFamily="18" charset="2"/>
                </a:rPr>
                <a:t></a:t>
              </a:r>
              <a:r>
                <a:rPr kumimoji="0" lang="en-US" sz="13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t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150" name="Text Box 46"/>
            <p:cNvSpPr txBox="1">
              <a:spLocks noChangeArrowheads="1"/>
            </p:cNvSpPr>
            <p:nvPr/>
          </p:nvSpPr>
          <p:spPr bwMode="auto">
            <a:xfrm>
              <a:off x="3135" y="14404"/>
              <a:ext cx="550" cy="517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20638" lvl="0" indent="0" algn="l" defTabSz="914400" rtl="0" eaLnBrk="1" fontAlgn="base" latinLnBrk="0" hangingPunct="1">
                <a:lnSpc>
                  <a:spcPct val="12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  <a:cs typeface="Arial" pitchFamily="34" charset="0"/>
                </a:rPr>
                <a:t>С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151" name="Line 47"/>
            <p:cNvSpPr>
              <a:spLocks noChangeShapeType="1"/>
            </p:cNvSpPr>
            <p:nvPr/>
          </p:nvSpPr>
          <p:spPr bwMode="auto">
            <a:xfrm>
              <a:off x="1723" y="13654"/>
              <a:ext cx="218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52" name="Line 48"/>
            <p:cNvSpPr>
              <a:spLocks noChangeShapeType="1"/>
            </p:cNvSpPr>
            <p:nvPr/>
          </p:nvSpPr>
          <p:spPr bwMode="auto">
            <a:xfrm>
              <a:off x="1723" y="15529"/>
              <a:ext cx="218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53" name="Oval 49"/>
            <p:cNvSpPr>
              <a:spLocks noChangeArrowheads="1"/>
            </p:cNvSpPr>
            <p:nvPr/>
          </p:nvSpPr>
          <p:spPr bwMode="auto">
            <a:xfrm>
              <a:off x="1643" y="14210"/>
              <a:ext cx="159" cy="160"/>
            </a:xfrm>
            <a:prstGeom prst="ellipse">
              <a:avLst/>
            </a:prstGeom>
            <a:solidFill>
              <a:srgbClr val="FFFFFF"/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54" name="Oval 50"/>
            <p:cNvSpPr>
              <a:spLocks noChangeArrowheads="1"/>
            </p:cNvSpPr>
            <p:nvPr/>
          </p:nvSpPr>
          <p:spPr bwMode="auto">
            <a:xfrm>
              <a:off x="1640" y="14739"/>
              <a:ext cx="159" cy="163"/>
            </a:xfrm>
            <a:prstGeom prst="ellipse">
              <a:avLst/>
            </a:prstGeom>
            <a:solidFill>
              <a:srgbClr val="FFFFFF"/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55" name="Line 51"/>
            <p:cNvSpPr>
              <a:spLocks noChangeShapeType="1"/>
            </p:cNvSpPr>
            <p:nvPr/>
          </p:nvSpPr>
          <p:spPr bwMode="auto">
            <a:xfrm>
              <a:off x="1723" y="13654"/>
              <a:ext cx="0" cy="556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56" name="Line 52"/>
            <p:cNvSpPr>
              <a:spLocks noChangeShapeType="1"/>
            </p:cNvSpPr>
            <p:nvPr/>
          </p:nvSpPr>
          <p:spPr bwMode="auto">
            <a:xfrm>
              <a:off x="1723" y="14902"/>
              <a:ext cx="0" cy="62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57" name="Line 53"/>
            <p:cNvSpPr>
              <a:spLocks noChangeShapeType="1"/>
            </p:cNvSpPr>
            <p:nvPr/>
          </p:nvSpPr>
          <p:spPr bwMode="auto">
            <a:xfrm>
              <a:off x="3902" y="13658"/>
              <a:ext cx="2" cy="789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58" name="Line 54"/>
            <p:cNvSpPr>
              <a:spLocks noChangeShapeType="1"/>
            </p:cNvSpPr>
            <p:nvPr/>
          </p:nvSpPr>
          <p:spPr bwMode="auto">
            <a:xfrm>
              <a:off x="3905" y="14737"/>
              <a:ext cx="2" cy="789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47159" name="Group 55"/>
            <p:cNvGrpSpPr>
              <a:grpSpLocks/>
            </p:cNvGrpSpPr>
            <p:nvPr/>
          </p:nvGrpSpPr>
          <p:grpSpPr bwMode="auto">
            <a:xfrm rot="5400000">
              <a:off x="3783" y="14341"/>
              <a:ext cx="229" cy="510"/>
              <a:chOff x="6481" y="4354"/>
              <a:chExt cx="112" cy="233"/>
            </a:xfrm>
          </p:grpSpPr>
          <p:sp>
            <p:nvSpPr>
              <p:cNvPr id="47160" name="Line 56"/>
              <p:cNvSpPr>
                <a:spLocks noChangeShapeType="1"/>
              </p:cNvSpPr>
              <p:nvPr/>
            </p:nvSpPr>
            <p:spPr bwMode="auto">
              <a:xfrm>
                <a:off x="6481" y="4354"/>
                <a:ext cx="0" cy="233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61" name="Line 57"/>
              <p:cNvSpPr>
                <a:spLocks noChangeShapeType="1"/>
              </p:cNvSpPr>
              <p:nvPr/>
            </p:nvSpPr>
            <p:spPr bwMode="auto">
              <a:xfrm>
                <a:off x="6593" y="4354"/>
                <a:ext cx="0" cy="233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47163" name="Line 59"/>
            <p:cNvSpPr>
              <a:spLocks noChangeShapeType="1"/>
            </p:cNvSpPr>
            <p:nvPr/>
          </p:nvSpPr>
          <p:spPr bwMode="auto">
            <a:xfrm>
              <a:off x="2201" y="13655"/>
              <a:ext cx="1043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64" name="Text Box 60"/>
            <p:cNvSpPr txBox="1">
              <a:spLocks noChangeArrowheads="1"/>
            </p:cNvSpPr>
            <p:nvPr/>
          </p:nvSpPr>
          <p:spPr bwMode="auto">
            <a:xfrm>
              <a:off x="1975" y="13676"/>
              <a:ext cx="1980" cy="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1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cs typeface="Arial" pitchFamily="34" charset="0"/>
                </a:rPr>
                <a:t>I</a:t>
              </a:r>
              <a:r>
                <a:rPr kumimoji="0" lang="en-US" sz="1200" b="0" i="0" u="none" strike="noStrike" cap="none" normalizeH="0" baseline="-2500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cs typeface="Arial" pitchFamily="34" charset="0"/>
                </a:rPr>
                <a:t>0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cs typeface="Arial" pitchFamily="34" charset="0"/>
                </a:rPr>
                <a:t>cos(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cs typeface="Arial" pitchFamily="34" charset="0"/>
                  <a:sym typeface="Symbol" pitchFamily="18" charset="2"/>
                </a:rPr>
                <a:t></a:t>
              </a:r>
              <a:r>
                <a:rPr kumimoji="0" lang="en-US" sz="1200" b="0" i="1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cs typeface="Arial" pitchFamily="34" charset="0"/>
                </a:rPr>
                <a:t>t</a:t>
              </a:r>
              <a:r>
                <a:rPr kumimoji="0" lang="ru-RU" sz="1200" b="0" i="1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cs typeface="Arial" pitchFamily="34" charset="0"/>
                </a:rPr>
                <a:t> – </a:t>
              </a:r>
              <a:r>
                <a:rPr kumimoji="0" lang="en-US" sz="1200" b="0" i="1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cs typeface="Arial" pitchFamily="34" charset="0"/>
                  <a:sym typeface="Symbol" pitchFamily="18" charset="2"/>
                </a:rPr>
                <a:t></a:t>
              </a:r>
              <a:r>
                <a:rPr kumimoji="0" lang="ru-RU" sz="1200" b="0" i="1" u="none" strike="noStrike" cap="none" normalizeH="0" baseline="-2500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cs typeface="Arial" pitchFamily="34" charset="0"/>
                </a:rPr>
                <a:t>С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cs typeface="Arial" pitchFamily="34" charset="0"/>
                </a:rPr>
                <a:t>)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165" name="Line 61"/>
            <p:cNvSpPr>
              <a:spLocks noChangeShapeType="1"/>
            </p:cNvSpPr>
            <p:nvPr/>
          </p:nvSpPr>
          <p:spPr bwMode="auto">
            <a:xfrm flipH="1">
              <a:off x="2278" y="15527"/>
              <a:ext cx="104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47166" name="Group 62"/>
          <p:cNvGrpSpPr>
            <a:grpSpLocks noChangeAspect="1"/>
          </p:cNvGrpSpPr>
          <p:nvPr/>
        </p:nvGrpSpPr>
        <p:grpSpPr bwMode="auto">
          <a:xfrm>
            <a:off x="3071802" y="5308077"/>
            <a:ext cx="1937617" cy="1192757"/>
            <a:chOff x="1056" y="13654"/>
            <a:chExt cx="3050" cy="1878"/>
          </a:xfrm>
        </p:grpSpPr>
        <p:sp>
          <p:nvSpPr>
            <p:cNvPr id="47168" name="Text Box 64"/>
            <p:cNvSpPr txBox="1">
              <a:spLocks noChangeArrowheads="1"/>
            </p:cNvSpPr>
            <p:nvPr/>
          </p:nvSpPr>
          <p:spPr bwMode="auto">
            <a:xfrm>
              <a:off x="1056" y="14287"/>
              <a:ext cx="1430" cy="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~</a:t>
              </a:r>
              <a:r>
                <a:rPr kumimoji="0" lang="en-US" sz="13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Book Antiqua" pitchFamily="18" charset="0"/>
                  <a:cs typeface="Arial" pitchFamily="34" charset="0"/>
                </a:rPr>
                <a:t>U</a:t>
              </a:r>
              <a:r>
                <a:rPr kumimoji="0" lang="en-US" sz="1300" b="0" i="0" u="none" strike="noStrike" cap="none" normalizeH="0" baseline="-2500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0</a:t>
              </a:r>
              <a:r>
                <a:rPr kumimoji="0" lang="en-US" sz="13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cos</a:t>
              </a:r>
              <a:r>
                <a:rPr kumimoji="0" lang="en-US" sz="13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  <a:sym typeface="Symbol" pitchFamily="18" charset="2"/>
                </a:rPr>
                <a:t></a:t>
              </a:r>
              <a:r>
                <a:rPr kumimoji="0" lang="en-US" sz="13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t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169" name="Text Box 65"/>
            <p:cNvSpPr txBox="1">
              <a:spLocks noChangeArrowheads="1"/>
            </p:cNvSpPr>
            <p:nvPr/>
          </p:nvSpPr>
          <p:spPr bwMode="auto">
            <a:xfrm>
              <a:off x="3423" y="14404"/>
              <a:ext cx="550" cy="517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20638" lvl="0" indent="0" algn="l" defTabSz="914400" rtl="0" eaLnBrk="1" fontAlgn="base" latinLnBrk="0" hangingPunct="1">
                <a:lnSpc>
                  <a:spcPct val="12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  <a:cs typeface="Arial" pitchFamily="34" charset="0"/>
                </a:rPr>
                <a:t>L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170" name="Line 66"/>
            <p:cNvSpPr>
              <a:spLocks noChangeShapeType="1"/>
            </p:cNvSpPr>
            <p:nvPr/>
          </p:nvSpPr>
          <p:spPr bwMode="auto">
            <a:xfrm>
              <a:off x="1723" y="13654"/>
              <a:ext cx="218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71" name="Line 67"/>
            <p:cNvSpPr>
              <a:spLocks noChangeShapeType="1"/>
            </p:cNvSpPr>
            <p:nvPr/>
          </p:nvSpPr>
          <p:spPr bwMode="auto">
            <a:xfrm>
              <a:off x="1723" y="15529"/>
              <a:ext cx="218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72" name="Oval 68"/>
            <p:cNvSpPr>
              <a:spLocks noChangeArrowheads="1"/>
            </p:cNvSpPr>
            <p:nvPr/>
          </p:nvSpPr>
          <p:spPr bwMode="auto">
            <a:xfrm>
              <a:off x="1643" y="14210"/>
              <a:ext cx="159" cy="160"/>
            </a:xfrm>
            <a:prstGeom prst="ellipse">
              <a:avLst/>
            </a:prstGeom>
            <a:solidFill>
              <a:srgbClr val="FFFFFF"/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73" name="Oval 69"/>
            <p:cNvSpPr>
              <a:spLocks noChangeArrowheads="1"/>
            </p:cNvSpPr>
            <p:nvPr/>
          </p:nvSpPr>
          <p:spPr bwMode="auto">
            <a:xfrm>
              <a:off x="1640" y="14739"/>
              <a:ext cx="159" cy="163"/>
            </a:xfrm>
            <a:prstGeom prst="ellipse">
              <a:avLst/>
            </a:prstGeom>
            <a:solidFill>
              <a:srgbClr val="FFFFFF"/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74" name="Line 70"/>
            <p:cNvSpPr>
              <a:spLocks noChangeShapeType="1"/>
            </p:cNvSpPr>
            <p:nvPr/>
          </p:nvSpPr>
          <p:spPr bwMode="auto">
            <a:xfrm>
              <a:off x="1723" y="13654"/>
              <a:ext cx="0" cy="556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75" name="Line 71"/>
            <p:cNvSpPr>
              <a:spLocks noChangeShapeType="1"/>
            </p:cNvSpPr>
            <p:nvPr/>
          </p:nvSpPr>
          <p:spPr bwMode="auto">
            <a:xfrm>
              <a:off x="1723" y="14902"/>
              <a:ext cx="0" cy="62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76" name="Line 72"/>
            <p:cNvSpPr>
              <a:spLocks noChangeShapeType="1"/>
            </p:cNvSpPr>
            <p:nvPr/>
          </p:nvSpPr>
          <p:spPr bwMode="auto">
            <a:xfrm>
              <a:off x="3896" y="14971"/>
              <a:ext cx="2" cy="56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78" name="Line 74"/>
            <p:cNvSpPr>
              <a:spLocks noChangeShapeType="1"/>
            </p:cNvSpPr>
            <p:nvPr/>
          </p:nvSpPr>
          <p:spPr bwMode="auto">
            <a:xfrm>
              <a:off x="2201" y="13655"/>
              <a:ext cx="1043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79" name="Text Box 75"/>
            <p:cNvSpPr txBox="1">
              <a:spLocks noChangeArrowheads="1"/>
            </p:cNvSpPr>
            <p:nvPr/>
          </p:nvSpPr>
          <p:spPr bwMode="auto">
            <a:xfrm>
              <a:off x="1800" y="13654"/>
              <a:ext cx="1980" cy="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1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cs typeface="Arial" pitchFamily="34" charset="0"/>
                </a:rPr>
                <a:t>I</a:t>
              </a:r>
              <a:r>
                <a:rPr kumimoji="0" lang="en-US" sz="1200" b="0" i="0" u="none" strike="noStrike" cap="none" normalizeH="0" baseline="-2500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cs typeface="Arial" pitchFamily="34" charset="0"/>
                </a:rPr>
                <a:t>0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cs typeface="Arial" pitchFamily="34" charset="0"/>
                </a:rPr>
                <a:t>cos(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cs typeface="Arial" pitchFamily="34" charset="0"/>
                  <a:sym typeface="Symbol" pitchFamily="18" charset="2"/>
                </a:rPr>
                <a:t></a:t>
              </a:r>
              <a:r>
                <a:rPr kumimoji="0" lang="en-US" sz="1200" b="0" i="1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cs typeface="Arial" pitchFamily="34" charset="0"/>
                </a:rPr>
                <a:t>t</a:t>
              </a:r>
              <a:r>
                <a:rPr kumimoji="0" lang="ru-RU" sz="1200" b="0" i="1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cs typeface="Arial" pitchFamily="34" charset="0"/>
                </a:rPr>
                <a:t> – </a:t>
              </a:r>
              <a:r>
                <a:rPr kumimoji="0" lang="en-US" sz="1200" b="0" i="1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cs typeface="Arial" pitchFamily="34" charset="0"/>
                  <a:sym typeface="Symbol" pitchFamily="18" charset="2"/>
                </a:rPr>
                <a:t></a:t>
              </a:r>
              <a:r>
                <a:rPr kumimoji="0" lang="en-US" sz="1200" b="0" i="1" u="none" strike="noStrike" cap="none" normalizeH="0" baseline="-2500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cs typeface="Arial" pitchFamily="34" charset="0"/>
                </a:rPr>
                <a:t>L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  <a:cs typeface="Arial" pitchFamily="34" charset="0"/>
                </a:rPr>
                <a:t>)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180" name="Line 76"/>
            <p:cNvSpPr>
              <a:spLocks noChangeShapeType="1"/>
            </p:cNvSpPr>
            <p:nvPr/>
          </p:nvSpPr>
          <p:spPr bwMode="auto">
            <a:xfrm flipH="1">
              <a:off x="2278" y="15527"/>
              <a:ext cx="104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47181" name="Group 77"/>
            <p:cNvGrpSpPr>
              <a:grpSpLocks/>
            </p:cNvGrpSpPr>
            <p:nvPr/>
          </p:nvGrpSpPr>
          <p:grpSpPr bwMode="auto">
            <a:xfrm rot="5400000">
              <a:off x="3637" y="14499"/>
              <a:ext cx="709" cy="229"/>
              <a:chOff x="2083" y="14332"/>
              <a:chExt cx="612" cy="144"/>
            </a:xfrm>
          </p:grpSpPr>
          <p:sp>
            <p:nvSpPr>
              <p:cNvPr id="47182" name="Arc 78"/>
              <p:cNvSpPr>
                <a:spLocks/>
              </p:cNvSpPr>
              <p:nvPr/>
            </p:nvSpPr>
            <p:spPr bwMode="auto">
              <a:xfrm rot="5400000">
                <a:off x="2113" y="14302"/>
                <a:ext cx="144" cy="203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21636 w 21636"/>
                  <a:gd name="T1" fmla="*/ 43198 h 43198"/>
                  <a:gd name="T2" fmla="*/ 21285 w 21636"/>
                  <a:gd name="T3" fmla="*/ 0 h 43198"/>
                  <a:gd name="T4" fmla="*/ 21600 w 21636"/>
                  <a:gd name="T5" fmla="*/ 21598 h 43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36" h="43198" fill="none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</a:path>
                  <a:path w="21636" h="43198" stroke="0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58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83" name="Arc 79"/>
              <p:cNvSpPr>
                <a:spLocks/>
              </p:cNvSpPr>
              <p:nvPr/>
            </p:nvSpPr>
            <p:spPr bwMode="auto">
              <a:xfrm rot="5400000">
                <a:off x="2317" y="14301"/>
                <a:ext cx="144" cy="205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21636 w 21636"/>
                  <a:gd name="T1" fmla="*/ 43198 h 43198"/>
                  <a:gd name="T2" fmla="*/ 21285 w 21636"/>
                  <a:gd name="T3" fmla="*/ 0 h 43198"/>
                  <a:gd name="T4" fmla="*/ 21600 w 21636"/>
                  <a:gd name="T5" fmla="*/ 21598 h 43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36" h="43198" fill="none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</a:path>
                  <a:path w="21636" h="43198" stroke="0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58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84" name="Arc 80"/>
              <p:cNvSpPr>
                <a:spLocks/>
              </p:cNvSpPr>
              <p:nvPr/>
            </p:nvSpPr>
            <p:spPr bwMode="auto">
              <a:xfrm rot="5400000">
                <a:off x="2521" y="14302"/>
                <a:ext cx="144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21636 w 21636"/>
                  <a:gd name="T1" fmla="*/ 43198 h 43198"/>
                  <a:gd name="T2" fmla="*/ 21285 w 21636"/>
                  <a:gd name="T3" fmla="*/ 0 h 43198"/>
                  <a:gd name="T4" fmla="*/ 21600 w 21636"/>
                  <a:gd name="T5" fmla="*/ 21598 h 43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36" h="43198" fill="none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</a:path>
                  <a:path w="21636" h="43198" stroke="0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58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47185" name="Line 81"/>
            <p:cNvSpPr>
              <a:spLocks noChangeShapeType="1"/>
            </p:cNvSpPr>
            <p:nvPr/>
          </p:nvSpPr>
          <p:spPr bwMode="auto">
            <a:xfrm>
              <a:off x="3896" y="13654"/>
              <a:ext cx="2" cy="618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22" name="Группа 121"/>
          <p:cNvGrpSpPr/>
          <p:nvPr/>
        </p:nvGrpSpPr>
        <p:grpSpPr>
          <a:xfrm>
            <a:off x="5441457" y="4363951"/>
            <a:ext cx="1845187" cy="555613"/>
            <a:chOff x="5441457" y="4363951"/>
            <a:chExt cx="1845187" cy="555613"/>
          </a:xfrm>
        </p:grpSpPr>
        <p:sp>
          <p:nvSpPr>
            <p:cNvPr id="118" name="Rectangle 4"/>
            <p:cNvSpPr>
              <a:spLocks noChangeArrowheads="1"/>
            </p:cNvSpPr>
            <p:nvPr/>
          </p:nvSpPr>
          <p:spPr bwMode="auto">
            <a:xfrm>
              <a:off x="5715008" y="4500570"/>
              <a:ext cx="157163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800100" algn="l"/>
                </a:tabLst>
              </a:pPr>
              <a:r>
                <a:rPr kumimoji="0" lang="ru-RU" sz="1600" b="1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+mn-lt"/>
                  <a:ea typeface="Times New Roman" pitchFamily="18" charset="0"/>
                </a:rPr>
                <a:t>Опережает !</a:t>
              </a:r>
              <a:endParaRPr kumimoji="0" lang="ru-RU" sz="1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</a:endParaRPr>
            </a:p>
          </p:txBody>
        </p:sp>
        <p:sp>
          <p:nvSpPr>
            <p:cNvPr id="119" name="Выгнутая влево стрелка 118"/>
            <p:cNvSpPr/>
            <p:nvPr/>
          </p:nvSpPr>
          <p:spPr>
            <a:xfrm rot="19117568">
              <a:off x="5441457" y="4363951"/>
              <a:ext cx="228737" cy="555613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24" name="Группа 123"/>
          <p:cNvGrpSpPr/>
          <p:nvPr/>
        </p:nvGrpSpPr>
        <p:grpSpPr>
          <a:xfrm>
            <a:off x="5370018" y="6296131"/>
            <a:ext cx="1845188" cy="561869"/>
            <a:chOff x="5370018" y="6296131"/>
            <a:chExt cx="1845188" cy="561869"/>
          </a:xfrm>
        </p:grpSpPr>
        <p:sp>
          <p:nvSpPr>
            <p:cNvPr id="120" name="Выгнутая влево стрелка 119"/>
            <p:cNvSpPr/>
            <p:nvPr/>
          </p:nvSpPr>
          <p:spPr>
            <a:xfrm rot="19117568">
              <a:off x="5370018" y="6296131"/>
              <a:ext cx="228737" cy="555613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21" name="Rectangle 4"/>
            <p:cNvSpPr>
              <a:spLocks noChangeArrowheads="1"/>
            </p:cNvSpPr>
            <p:nvPr/>
          </p:nvSpPr>
          <p:spPr bwMode="auto">
            <a:xfrm>
              <a:off x="5715008" y="6519446"/>
              <a:ext cx="150019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800100" algn="l"/>
                </a:tabLst>
              </a:pPr>
              <a:r>
                <a:rPr kumimoji="0" lang="ru-RU" sz="1600" b="1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+mn-lt"/>
                  <a:ea typeface="Times New Roman" pitchFamily="18" charset="0"/>
                </a:rPr>
                <a:t>Отстаёт !</a:t>
              </a:r>
              <a:endParaRPr kumimoji="0" lang="ru-RU" sz="1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7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7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7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7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7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7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/>
      <p:bldP spid="29" grpId="0"/>
      <p:bldP spid="47118" grpId="0" animBg="1"/>
      <p:bldP spid="53" grpId="0"/>
      <p:bldP spid="8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72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3181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1815" name="Rectangle 7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1285852" y="714356"/>
            <a:ext cx="12144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2.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5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1.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</a:rPr>
              <a:t>“</a:t>
            </a:r>
            <a:r>
              <a: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</a:rPr>
              <a:t>RC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</a:rPr>
              <a:t>”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+mj-lt"/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53" name="Rectangle 4"/>
          <p:cNvSpPr>
            <a:spLocks noChangeArrowheads="1"/>
          </p:cNvSpPr>
          <p:nvPr/>
        </p:nvSpPr>
        <p:spPr bwMode="auto">
          <a:xfrm>
            <a:off x="214282" y="4733520"/>
            <a:ext cx="12144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2.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5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2.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</a:rPr>
              <a:t>“</a:t>
            </a:r>
            <a:r>
              <a: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</a:rPr>
              <a:t>RL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</a:rPr>
              <a:t>”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+mj-lt"/>
            </a:endParaRPr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357158" y="214290"/>
            <a:ext cx="28575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</a:rPr>
              <a:t>2.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</a:rPr>
              <a:t>5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</a:rPr>
              <a:t>. Более сложные цепи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48139" name="Group 11"/>
          <p:cNvGrpSpPr>
            <a:grpSpLocks noChangeAspect="1"/>
          </p:cNvGrpSpPr>
          <p:nvPr/>
        </p:nvGrpSpPr>
        <p:grpSpPr bwMode="auto">
          <a:xfrm>
            <a:off x="1071538" y="1214422"/>
            <a:ext cx="5143500" cy="2727325"/>
            <a:chOff x="-548" y="9317"/>
            <a:chExt cx="8100" cy="4294"/>
          </a:xfrm>
        </p:grpSpPr>
        <p:sp>
          <p:nvSpPr>
            <p:cNvPr id="48140" name="AutoShape 12"/>
            <p:cNvSpPr>
              <a:spLocks noChangeAspect="1" noChangeArrowheads="1"/>
            </p:cNvSpPr>
            <p:nvPr/>
          </p:nvSpPr>
          <p:spPr bwMode="auto">
            <a:xfrm>
              <a:off x="-548" y="9317"/>
              <a:ext cx="8100" cy="4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141" name="Text Box 13"/>
            <p:cNvSpPr txBox="1">
              <a:spLocks noChangeArrowheads="1"/>
            </p:cNvSpPr>
            <p:nvPr/>
          </p:nvSpPr>
          <p:spPr bwMode="auto">
            <a:xfrm>
              <a:off x="-188" y="12579"/>
              <a:ext cx="3960" cy="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</a:rPr>
                <a:t>Рис.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</a:rPr>
                <a:t> </a:t>
              </a: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Схема и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</a:rPr>
                <a:t> </a:t>
              </a: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векторная диаграмма.</a:t>
              </a:r>
              <a:endPara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142" name="Text Box 14"/>
            <p:cNvSpPr txBox="1">
              <a:spLocks noChangeArrowheads="1"/>
            </p:cNvSpPr>
            <p:nvPr/>
          </p:nvSpPr>
          <p:spPr bwMode="auto">
            <a:xfrm>
              <a:off x="-97" y="11431"/>
              <a:ext cx="1738" cy="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~</a:t>
              </a:r>
              <a:r>
                <a:rPr kumimoji="0" lang="en-US" sz="13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Book Antiqua" pitchFamily="18" charset="0"/>
                </a:rPr>
                <a:t>U</a:t>
              </a:r>
              <a:r>
                <a:rPr kumimoji="0" lang="en-US" sz="1300" b="0" i="0" u="none" strike="noStrike" cap="none" normalizeH="0" baseline="-2500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0</a:t>
              </a:r>
              <a:r>
                <a:rPr kumimoji="0" lang="en-US" sz="13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cos</a:t>
              </a:r>
              <a:r>
                <a:rPr kumimoji="0" lang="en-US" sz="13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sym typeface="Symbol" pitchFamily="18" charset="2"/>
                </a:rPr>
                <a:t></a:t>
              </a:r>
              <a:r>
                <a:rPr kumimoji="0" lang="en-US" sz="13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t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143" name="Text Box 15"/>
            <p:cNvSpPr txBox="1">
              <a:spLocks noChangeArrowheads="1"/>
            </p:cNvSpPr>
            <p:nvPr/>
          </p:nvSpPr>
          <p:spPr bwMode="auto">
            <a:xfrm>
              <a:off x="767" y="9471"/>
              <a:ext cx="668" cy="557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20638" lvl="0" indent="0" algn="l" defTabSz="914400" rtl="0" eaLnBrk="1" fontAlgn="base" latinLnBrk="0" hangingPunct="1">
                <a:lnSpc>
                  <a:spcPct val="12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</a:rPr>
                <a:t>С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144" name="Text Box 16"/>
            <p:cNvSpPr txBox="1">
              <a:spLocks noChangeArrowheads="1"/>
            </p:cNvSpPr>
            <p:nvPr/>
          </p:nvSpPr>
          <p:spPr bwMode="auto">
            <a:xfrm>
              <a:off x="515" y="10509"/>
              <a:ext cx="669" cy="55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20638" lvl="0" indent="0" algn="l" defTabSz="914400" rtl="0" eaLnBrk="1" fontAlgn="base" latinLnBrk="0" hangingPunct="1">
                <a:lnSpc>
                  <a:spcPct val="12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1" u="none" strike="noStrike" cap="none" normalizeH="0" baseline="0" dirty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Times New Roman" pitchFamily="18" charset="0"/>
                </a:rPr>
                <a:t>R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145" name="Line 17"/>
            <p:cNvSpPr>
              <a:spLocks noChangeShapeType="1"/>
            </p:cNvSpPr>
            <p:nvPr/>
          </p:nvSpPr>
          <p:spPr bwMode="auto">
            <a:xfrm rot="-5400000">
              <a:off x="1232" y="10831"/>
              <a:ext cx="1191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146" name="Oval 18"/>
            <p:cNvSpPr>
              <a:spLocks noChangeArrowheads="1"/>
            </p:cNvSpPr>
            <p:nvPr/>
          </p:nvSpPr>
          <p:spPr bwMode="auto">
            <a:xfrm rot="-5400000">
              <a:off x="461" y="11366"/>
              <a:ext cx="134" cy="133"/>
            </a:xfrm>
            <a:prstGeom prst="ellipse">
              <a:avLst/>
            </a:prstGeom>
            <a:solidFill>
              <a:srgbClr val="FFFFFF"/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147" name="Oval 19"/>
            <p:cNvSpPr>
              <a:spLocks noChangeArrowheads="1"/>
            </p:cNvSpPr>
            <p:nvPr/>
          </p:nvSpPr>
          <p:spPr bwMode="auto">
            <a:xfrm rot="-5400000">
              <a:off x="938" y="11357"/>
              <a:ext cx="134" cy="136"/>
            </a:xfrm>
            <a:prstGeom prst="ellipse">
              <a:avLst/>
            </a:prstGeom>
            <a:solidFill>
              <a:srgbClr val="FFFFFF"/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48148" name="Group 20"/>
            <p:cNvGrpSpPr>
              <a:grpSpLocks/>
            </p:cNvGrpSpPr>
            <p:nvPr/>
          </p:nvGrpSpPr>
          <p:grpSpPr bwMode="auto">
            <a:xfrm>
              <a:off x="-21" y="9807"/>
              <a:ext cx="1564" cy="346"/>
              <a:chOff x="1786" y="13505"/>
              <a:chExt cx="1287" cy="321"/>
            </a:xfrm>
          </p:grpSpPr>
          <p:sp>
            <p:nvSpPr>
              <p:cNvPr id="48149" name="Line 21"/>
              <p:cNvSpPr>
                <a:spLocks noChangeShapeType="1"/>
              </p:cNvSpPr>
              <p:nvPr/>
            </p:nvSpPr>
            <p:spPr bwMode="auto">
              <a:xfrm rot="-5400000">
                <a:off x="2056" y="13392"/>
                <a:ext cx="1" cy="54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150" name="Line 22"/>
              <p:cNvSpPr>
                <a:spLocks noChangeShapeType="1"/>
              </p:cNvSpPr>
              <p:nvPr/>
            </p:nvSpPr>
            <p:spPr bwMode="auto">
              <a:xfrm rot="-5400000">
                <a:off x="2802" y="13390"/>
                <a:ext cx="1" cy="54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grpSp>
            <p:nvGrpSpPr>
              <p:cNvPr id="48151" name="Group 23"/>
              <p:cNvGrpSpPr>
                <a:grpSpLocks/>
              </p:cNvGrpSpPr>
              <p:nvPr/>
            </p:nvGrpSpPr>
            <p:grpSpPr bwMode="auto">
              <a:xfrm>
                <a:off x="2350" y="13505"/>
                <a:ext cx="157" cy="321"/>
                <a:chOff x="6481" y="4354"/>
                <a:chExt cx="112" cy="233"/>
              </a:xfrm>
            </p:grpSpPr>
            <p:sp>
              <p:nvSpPr>
                <p:cNvPr id="48152" name="Line 24"/>
                <p:cNvSpPr>
                  <a:spLocks noChangeShapeType="1"/>
                </p:cNvSpPr>
                <p:nvPr/>
              </p:nvSpPr>
              <p:spPr bwMode="auto">
                <a:xfrm>
                  <a:off x="6481" y="4354"/>
                  <a:ext cx="0" cy="233"/>
                </a:xfrm>
                <a:prstGeom prst="line">
                  <a:avLst/>
                </a:pr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8153" name="Line 25"/>
                <p:cNvSpPr>
                  <a:spLocks noChangeShapeType="1"/>
                </p:cNvSpPr>
                <p:nvPr/>
              </p:nvSpPr>
              <p:spPr bwMode="auto">
                <a:xfrm>
                  <a:off x="6593" y="4354"/>
                  <a:ext cx="0" cy="233"/>
                </a:xfrm>
                <a:prstGeom prst="line">
                  <a:avLst/>
                </a:pr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</p:grpSp>
        </p:grpSp>
        <p:grpSp>
          <p:nvGrpSpPr>
            <p:cNvPr id="48154" name="Group 26"/>
            <p:cNvGrpSpPr>
              <a:grpSpLocks/>
            </p:cNvGrpSpPr>
            <p:nvPr/>
          </p:nvGrpSpPr>
          <p:grpSpPr bwMode="auto">
            <a:xfrm rot="-5400000">
              <a:off x="675" y="9689"/>
              <a:ext cx="194" cy="1564"/>
              <a:chOff x="2768" y="13935"/>
              <a:chExt cx="180" cy="1287"/>
            </a:xfrm>
          </p:grpSpPr>
          <p:sp>
            <p:nvSpPr>
              <p:cNvPr id="48155" name="Line 27"/>
              <p:cNvSpPr>
                <a:spLocks noChangeShapeType="1"/>
              </p:cNvSpPr>
              <p:nvPr/>
            </p:nvSpPr>
            <p:spPr bwMode="auto">
              <a:xfrm>
                <a:off x="2857" y="13935"/>
                <a:ext cx="1" cy="54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156" name="Line 28"/>
              <p:cNvSpPr>
                <a:spLocks noChangeShapeType="1"/>
              </p:cNvSpPr>
              <p:nvPr/>
            </p:nvSpPr>
            <p:spPr bwMode="auto">
              <a:xfrm>
                <a:off x="2859" y="14681"/>
                <a:ext cx="1" cy="54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157" name="Rectangle 29"/>
              <p:cNvSpPr>
                <a:spLocks noChangeArrowheads="1"/>
              </p:cNvSpPr>
              <p:nvPr/>
            </p:nvSpPr>
            <p:spPr bwMode="auto">
              <a:xfrm>
                <a:off x="2768" y="14322"/>
                <a:ext cx="180" cy="540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48158" name="Line 30"/>
            <p:cNvSpPr>
              <a:spLocks noChangeShapeType="1"/>
            </p:cNvSpPr>
            <p:nvPr/>
          </p:nvSpPr>
          <p:spPr bwMode="auto">
            <a:xfrm>
              <a:off x="1090" y="11431"/>
              <a:ext cx="738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159" name="Line 31"/>
            <p:cNvSpPr>
              <a:spLocks noChangeShapeType="1"/>
            </p:cNvSpPr>
            <p:nvPr/>
          </p:nvSpPr>
          <p:spPr bwMode="auto">
            <a:xfrm>
              <a:off x="-292" y="11430"/>
              <a:ext cx="738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160" name="Line 32"/>
            <p:cNvSpPr>
              <a:spLocks noChangeShapeType="1"/>
            </p:cNvSpPr>
            <p:nvPr/>
          </p:nvSpPr>
          <p:spPr bwMode="auto">
            <a:xfrm rot="-5400000">
              <a:off x="-882" y="10843"/>
              <a:ext cx="1174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161" name="Line 33"/>
            <p:cNvSpPr>
              <a:spLocks noChangeShapeType="1"/>
            </p:cNvSpPr>
            <p:nvPr/>
          </p:nvSpPr>
          <p:spPr bwMode="auto">
            <a:xfrm>
              <a:off x="1554" y="9966"/>
              <a:ext cx="2" cy="50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162" name="Line 34"/>
            <p:cNvSpPr>
              <a:spLocks noChangeShapeType="1"/>
            </p:cNvSpPr>
            <p:nvPr/>
          </p:nvSpPr>
          <p:spPr bwMode="auto">
            <a:xfrm>
              <a:off x="-21" y="9976"/>
              <a:ext cx="2" cy="50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163" name="Line 35"/>
            <p:cNvSpPr>
              <a:spLocks noChangeShapeType="1"/>
            </p:cNvSpPr>
            <p:nvPr/>
          </p:nvSpPr>
          <p:spPr bwMode="auto">
            <a:xfrm>
              <a:off x="-305" y="10247"/>
              <a:ext cx="289" cy="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164" name="Line 36"/>
            <p:cNvSpPr>
              <a:spLocks noChangeShapeType="1"/>
            </p:cNvSpPr>
            <p:nvPr/>
          </p:nvSpPr>
          <p:spPr bwMode="auto">
            <a:xfrm>
              <a:off x="1560" y="10246"/>
              <a:ext cx="269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165" name="Text Box 37"/>
            <p:cNvSpPr txBox="1">
              <a:spLocks noChangeArrowheads="1"/>
            </p:cNvSpPr>
            <p:nvPr/>
          </p:nvSpPr>
          <p:spPr bwMode="auto">
            <a:xfrm>
              <a:off x="172" y="11991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800" b="1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</a:rPr>
                <a:t>а</a:t>
              </a:r>
              <a:r>
                <a:rPr kumimoji="0" lang="ru-RU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</a:rPr>
                <a:t>)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48166" name="Group 38"/>
            <p:cNvGrpSpPr>
              <a:grpSpLocks/>
            </p:cNvGrpSpPr>
            <p:nvPr/>
          </p:nvGrpSpPr>
          <p:grpSpPr bwMode="auto">
            <a:xfrm>
              <a:off x="1990" y="9494"/>
              <a:ext cx="5229" cy="3467"/>
              <a:chOff x="2071" y="9494"/>
              <a:chExt cx="5229" cy="3467"/>
            </a:xfrm>
          </p:grpSpPr>
          <p:sp>
            <p:nvSpPr>
              <p:cNvPr id="48167" name="Text Box 39"/>
              <p:cNvSpPr txBox="1">
                <a:spLocks noChangeArrowheads="1"/>
              </p:cNvSpPr>
              <p:nvPr/>
            </p:nvSpPr>
            <p:spPr bwMode="auto">
              <a:xfrm>
                <a:off x="4488" y="12456"/>
                <a:ext cx="871" cy="5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1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Book Antiqua" pitchFamily="18" charset="0"/>
                  </a:rPr>
                  <a:t>U</a:t>
                </a:r>
                <a:r>
                  <a:rPr kumimoji="0" lang="ru-RU" sz="1200" b="0" i="0" u="none" strike="noStrike" cap="none" normalizeH="0" baseline="-2500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</a:rPr>
                  <a:t>0</a:t>
                </a: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</a:rPr>
                  <a:t>/</a:t>
                </a:r>
                <a:r>
                  <a:rPr kumimoji="0" lang="en-US" sz="1200" b="0" i="1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</a:rPr>
                  <a:t>R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8168" name="Text Box 40"/>
              <p:cNvSpPr txBox="1">
                <a:spLocks noChangeArrowheads="1"/>
              </p:cNvSpPr>
              <p:nvPr/>
            </p:nvSpPr>
            <p:spPr bwMode="auto">
              <a:xfrm>
                <a:off x="2071" y="10827"/>
                <a:ext cx="1260" cy="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1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Book Antiqua" pitchFamily="18" charset="0"/>
                  </a:rPr>
                  <a:t>U</a:t>
                </a:r>
                <a:r>
                  <a:rPr kumimoji="0" lang="en-US" sz="1200" b="0" i="0" u="none" strike="noStrike" cap="none" normalizeH="0" baseline="-2500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itchFamily="34" charset="0"/>
                  </a:rPr>
                  <a:t>0</a:t>
                </a: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itchFamily="34" charset="0"/>
                    <a:sym typeface="Symbol" pitchFamily="18" charset="2"/>
                  </a:rPr>
                  <a:t></a:t>
                </a:r>
                <a:r>
                  <a:rPr kumimoji="0" lang="en-US" sz="1200" b="0" i="1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</a:rPr>
                  <a:t>C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8169" name="Line 41"/>
              <p:cNvSpPr>
                <a:spLocks noChangeShapeType="1"/>
              </p:cNvSpPr>
              <p:nvPr/>
            </p:nvSpPr>
            <p:spPr bwMode="auto">
              <a:xfrm>
                <a:off x="3223" y="12194"/>
                <a:ext cx="3306" cy="1"/>
              </a:xfrm>
              <a:prstGeom prst="line">
                <a:avLst/>
              </a:prstGeom>
              <a:noFill/>
              <a:ln w="41275">
                <a:solidFill>
                  <a:srgbClr val="0000FF"/>
                </a:solidFill>
                <a:round/>
                <a:headEnd/>
                <a:tailEnd type="triangle" w="lg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170" name="Line 42"/>
              <p:cNvSpPr>
                <a:spLocks noChangeShapeType="1"/>
              </p:cNvSpPr>
              <p:nvPr/>
            </p:nvSpPr>
            <p:spPr bwMode="auto">
              <a:xfrm>
                <a:off x="3256" y="12193"/>
                <a:ext cx="3906" cy="1"/>
              </a:xfrm>
              <a:prstGeom prst="line">
                <a:avLst/>
              </a:prstGeom>
              <a:noFill/>
              <a:ln w="25400">
                <a:solidFill>
                  <a:srgbClr val="FF00FF"/>
                </a:solidFill>
                <a:round/>
                <a:headEnd/>
                <a:tailEnd type="triangle" w="med" len="lg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171" name="Line 43"/>
              <p:cNvSpPr>
                <a:spLocks noChangeShapeType="1"/>
              </p:cNvSpPr>
              <p:nvPr/>
            </p:nvSpPr>
            <p:spPr bwMode="auto">
              <a:xfrm flipV="1">
                <a:off x="3223" y="9973"/>
                <a:ext cx="0" cy="2227"/>
              </a:xfrm>
              <a:prstGeom prst="line">
                <a:avLst/>
              </a:prstGeom>
              <a:noFill/>
              <a:ln w="41275">
                <a:solidFill>
                  <a:srgbClr val="0000FF"/>
                </a:solidFill>
                <a:round/>
                <a:headEnd/>
                <a:tailEnd type="triangle" w="lg" len="med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172" name="Line 44"/>
              <p:cNvSpPr>
                <a:spLocks noChangeShapeType="1"/>
              </p:cNvSpPr>
              <p:nvPr/>
            </p:nvSpPr>
            <p:spPr bwMode="auto">
              <a:xfrm>
                <a:off x="3223" y="9973"/>
                <a:ext cx="330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173" name="Line 45"/>
              <p:cNvSpPr>
                <a:spLocks noChangeShapeType="1"/>
              </p:cNvSpPr>
              <p:nvPr/>
            </p:nvSpPr>
            <p:spPr bwMode="auto">
              <a:xfrm>
                <a:off x="6529" y="9973"/>
                <a:ext cx="0" cy="222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174" name="Line 46"/>
              <p:cNvSpPr>
                <a:spLocks noChangeShapeType="1"/>
              </p:cNvSpPr>
              <p:nvPr/>
            </p:nvSpPr>
            <p:spPr bwMode="auto">
              <a:xfrm flipV="1">
                <a:off x="3223" y="9973"/>
                <a:ext cx="3306" cy="2227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lg" len="lg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175" name="Text Box 47"/>
              <p:cNvSpPr txBox="1">
                <a:spLocks noChangeArrowheads="1"/>
              </p:cNvSpPr>
              <p:nvPr/>
            </p:nvSpPr>
            <p:spPr bwMode="auto">
              <a:xfrm>
                <a:off x="6581" y="12202"/>
                <a:ext cx="719" cy="5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</a:rPr>
                  <a:t>U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8176" name="Text Box 48"/>
              <p:cNvSpPr txBox="1">
                <a:spLocks noChangeArrowheads="1"/>
              </p:cNvSpPr>
              <p:nvPr/>
            </p:nvSpPr>
            <p:spPr bwMode="auto">
              <a:xfrm>
                <a:off x="4240" y="10394"/>
                <a:ext cx="672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</a:rPr>
                  <a:t>I</a:t>
                </a:r>
                <a:r>
                  <a:rPr kumimoji="0" lang="ru-RU" sz="1800" b="0" i="0" u="none" strike="noStrike" cap="none" normalizeH="0" baseline="-2500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</a:rPr>
                  <a:t>0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8177" name="Text Box 49"/>
              <p:cNvSpPr txBox="1">
                <a:spLocks noChangeArrowheads="1"/>
              </p:cNvSpPr>
              <p:nvPr/>
            </p:nvSpPr>
            <p:spPr bwMode="auto">
              <a:xfrm>
                <a:off x="4071" y="11480"/>
                <a:ext cx="671" cy="7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1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  <a:sym typeface="Symbol" pitchFamily="18" charset="2"/>
                  </a:rPr>
                  <a:t>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8178" name="Arc 50"/>
              <p:cNvSpPr>
                <a:spLocks/>
              </p:cNvSpPr>
              <p:nvPr/>
            </p:nvSpPr>
            <p:spPr bwMode="auto">
              <a:xfrm flipV="1">
                <a:off x="3846" y="11763"/>
                <a:ext cx="166" cy="429"/>
              </a:xfrm>
              <a:custGeom>
                <a:avLst/>
                <a:gdLst>
                  <a:gd name="G0" fmla="+- 0 0 0"/>
                  <a:gd name="G1" fmla="+- 699 0 0"/>
                  <a:gd name="G2" fmla="+- 21600 0 0"/>
                  <a:gd name="T0" fmla="*/ 21589 w 21600"/>
                  <a:gd name="T1" fmla="*/ 0 h 19800"/>
                  <a:gd name="T2" fmla="*/ 10085 w 21600"/>
                  <a:gd name="T3" fmla="*/ 19800 h 19800"/>
                  <a:gd name="T4" fmla="*/ 0 w 21600"/>
                  <a:gd name="T5" fmla="*/ 699 h 19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19800" fill="none" extrusionOk="0">
                    <a:moveTo>
                      <a:pt x="21588" y="0"/>
                    </a:moveTo>
                    <a:cubicBezTo>
                      <a:pt x="21596" y="232"/>
                      <a:pt x="21600" y="465"/>
                      <a:pt x="21600" y="699"/>
                    </a:cubicBezTo>
                    <a:cubicBezTo>
                      <a:pt x="21600" y="8708"/>
                      <a:pt x="17167" y="16060"/>
                      <a:pt x="10085" y="19800"/>
                    </a:cubicBezTo>
                  </a:path>
                  <a:path w="21600" h="19800" stroke="0" extrusionOk="0">
                    <a:moveTo>
                      <a:pt x="21588" y="0"/>
                    </a:moveTo>
                    <a:cubicBezTo>
                      <a:pt x="21596" y="232"/>
                      <a:pt x="21600" y="465"/>
                      <a:pt x="21600" y="699"/>
                    </a:cubicBezTo>
                    <a:cubicBezTo>
                      <a:pt x="21600" y="8708"/>
                      <a:pt x="17167" y="16060"/>
                      <a:pt x="10085" y="19800"/>
                    </a:cubicBezTo>
                    <a:lnTo>
                      <a:pt x="0" y="699"/>
                    </a:lnTo>
                    <a:close/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179" name="AutoShape 51"/>
              <p:cNvSpPr>
                <a:spLocks/>
              </p:cNvSpPr>
              <p:nvPr/>
            </p:nvSpPr>
            <p:spPr bwMode="auto">
              <a:xfrm>
                <a:off x="3002" y="10032"/>
                <a:ext cx="172" cy="2137"/>
              </a:xfrm>
              <a:prstGeom prst="leftBrace">
                <a:avLst>
                  <a:gd name="adj1" fmla="val 103537"/>
                  <a:gd name="adj2" fmla="val 49218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180" name="AutoShape 52"/>
              <p:cNvSpPr>
                <a:spLocks/>
              </p:cNvSpPr>
              <p:nvPr/>
            </p:nvSpPr>
            <p:spPr bwMode="auto">
              <a:xfrm rot="14156719" flipH="1">
                <a:off x="4724" y="9066"/>
                <a:ext cx="181" cy="3840"/>
              </a:xfrm>
              <a:prstGeom prst="leftBrace">
                <a:avLst>
                  <a:gd name="adj1" fmla="val 176796"/>
                  <a:gd name="adj2" fmla="val 49218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181" name="AutoShape 53"/>
              <p:cNvSpPr>
                <a:spLocks/>
              </p:cNvSpPr>
              <p:nvPr/>
            </p:nvSpPr>
            <p:spPr bwMode="auto">
              <a:xfrm rot="16200000" flipV="1">
                <a:off x="4760" y="10690"/>
                <a:ext cx="258" cy="3290"/>
              </a:xfrm>
              <a:prstGeom prst="leftBrace">
                <a:avLst>
                  <a:gd name="adj1" fmla="val 106266"/>
                  <a:gd name="adj2" fmla="val 49218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182" name="Text Box 54"/>
              <p:cNvSpPr txBox="1">
                <a:spLocks noChangeArrowheads="1"/>
              </p:cNvSpPr>
              <p:nvPr/>
            </p:nvSpPr>
            <p:spPr bwMode="auto">
              <a:xfrm>
                <a:off x="5799" y="11444"/>
                <a:ext cx="827" cy="5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I</a:t>
                </a:r>
                <a:r>
                  <a:rPr kumimoji="0" lang="en-US" sz="1800" b="0" i="1" u="none" strike="noStrike" cap="none" normalizeH="0" baseline="-2500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R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8183" name="Text Box 55"/>
              <p:cNvSpPr txBox="1">
                <a:spLocks noChangeArrowheads="1"/>
              </p:cNvSpPr>
              <p:nvPr/>
            </p:nvSpPr>
            <p:spPr bwMode="auto">
              <a:xfrm>
                <a:off x="6496" y="9602"/>
                <a:ext cx="548" cy="6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</a:rPr>
                  <a:t>I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8184" name="Text Box 56"/>
              <p:cNvSpPr txBox="1">
                <a:spLocks noChangeArrowheads="1"/>
              </p:cNvSpPr>
              <p:nvPr/>
            </p:nvSpPr>
            <p:spPr bwMode="auto">
              <a:xfrm>
                <a:off x="2741" y="9494"/>
                <a:ext cx="599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I</a:t>
                </a:r>
                <a:r>
                  <a:rPr kumimoji="0" lang="en-US" sz="1800" b="0" i="1" u="none" strike="noStrike" cap="none" normalizeH="0" baseline="-2500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C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8185" name="Text Box 57"/>
              <p:cNvSpPr txBox="1">
                <a:spLocks noChangeArrowheads="1"/>
              </p:cNvSpPr>
              <p:nvPr/>
            </p:nvSpPr>
            <p:spPr bwMode="auto">
              <a:xfrm>
                <a:off x="2413" y="12003"/>
                <a:ext cx="72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800" b="1" i="1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</a:rPr>
                  <a:t>б</a:t>
                </a:r>
                <a:r>
                  <a:rPr kumimoji="0" lang="ru-RU" sz="18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</a:rPr>
                  <a:t>)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</p:grpSp>
      <p:sp>
        <p:nvSpPr>
          <p:cNvPr id="48187" name="Rectangle 5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48186" name="Object 58"/>
          <p:cNvGraphicFramePr>
            <a:graphicFrameLocks noChangeAspect="1"/>
          </p:cNvGraphicFramePr>
          <p:nvPr/>
        </p:nvGraphicFramePr>
        <p:xfrm>
          <a:off x="6143636" y="1500174"/>
          <a:ext cx="2556106" cy="761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21" name="Формула" r:id="rId4" imgW="1790700" imgH="533400" progId="Equation.3">
                  <p:embed/>
                </p:oleObj>
              </mc:Choice>
              <mc:Fallback>
                <p:oleObj name="Формула" r:id="rId4" imgW="1790700" imgH="533400" progId="Equation.3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36" y="1500174"/>
                        <a:ext cx="2556106" cy="7613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89" name="Rectangle 6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48188" name="Object 60"/>
          <p:cNvGraphicFramePr>
            <a:graphicFrameLocks noChangeAspect="1"/>
          </p:cNvGraphicFramePr>
          <p:nvPr/>
        </p:nvGraphicFramePr>
        <p:xfrm>
          <a:off x="6215074" y="2571744"/>
          <a:ext cx="2459482" cy="668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22" name="Формула" r:id="rId6" imgW="1651000" imgH="444500" progId="Equation.3">
                  <p:embed/>
                </p:oleObj>
              </mc:Choice>
              <mc:Fallback>
                <p:oleObj name="Формула" r:id="rId6" imgW="1651000" imgH="444500" progId="Equation.3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5074" y="2571744"/>
                        <a:ext cx="2459482" cy="66818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91" name="Rectangle 6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48190" name="Object 62"/>
          <p:cNvGraphicFramePr>
            <a:graphicFrameLocks noChangeAspect="1"/>
          </p:cNvGraphicFramePr>
          <p:nvPr/>
        </p:nvGraphicFramePr>
        <p:xfrm>
          <a:off x="3714744" y="3643314"/>
          <a:ext cx="1678793" cy="571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23" name="Формула" r:id="rId8" imgW="1346200" imgH="457200" progId="Equation.3">
                  <p:embed/>
                </p:oleObj>
              </mc:Choice>
              <mc:Fallback>
                <p:oleObj name="Формула" r:id="rId8" imgW="1346200" imgH="457200" progId="Equation.3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44" y="3643314"/>
                        <a:ext cx="1678793" cy="5715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192" name="Group 64"/>
          <p:cNvGrpSpPr>
            <a:grpSpLocks noChangeAspect="1"/>
          </p:cNvGrpSpPr>
          <p:nvPr/>
        </p:nvGrpSpPr>
        <p:grpSpPr bwMode="auto">
          <a:xfrm>
            <a:off x="1581154" y="4483553"/>
            <a:ext cx="3705226" cy="2160157"/>
            <a:chOff x="-188" y="9299"/>
            <a:chExt cx="7560" cy="4409"/>
          </a:xfrm>
        </p:grpSpPr>
        <p:sp>
          <p:nvSpPr>
            <p:cNvPr id="48193" name="AutoShape 65"/>
            <p:cNvSpPr>
              <a:spLocks noChangeAspect="1" noChangeArrowheads="1"/>
            </p:cNvSpPr>
            <p:nvPr/>
          </p:nvSpPr>
          <p:spPr bwMode="auto">
            <a:xfrm>
              <a:off x="-188" y="9299"/>
              <a:ext cx="7560" cy="4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194" name="Text Box 66"/>
            <p:cNvSpPr txBox="1">
              <a:spLocks noChangeArrowheads="1"/>
            </p:cNvSpPr>
            <p:nvPr/>
          </p:nvSpPr>
          <p:spPr bwMode="auto">
            <a:xfrm>
              <a:off x="-188" y="13191"/>
              <a:ext cx="6102" cy="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</a:rPr>
                <a:t>Рис.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</a:rPr>
                <a:t> </a:t>
              </a: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Схема 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“</a:t>
              </a:r>
              <a:r>
                <a:rPr kumimoji="0" lang="en-US" sz="12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RL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” </a:t>
              </a: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и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</a:rPr>
                <a:t> </a:t>
              </a: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векторная диаграмма.</a:t>
              </a:r>
              <a:endPara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195" name="Text Box 67"/>
            <p:cNvSpPr txBox="1">
              <a:spLocks noChangeArrowheads="1"/>
            </p:cNvSpPr>
            <p:nvPr/>
          </p:nvSpPr>
          <p:spPr bwMode="auto">
            <a:xfrm>
              <a:off x="172" y="11991"/>
              <a:ext cx="1078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800" b="1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</a:rPr>
                <a:t>а</a:t>
              </a:r>
              <a:r>
                <a:rPr kumimoji="0" lang="ru-RU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</a:rPr>
                <a:t>)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48196" name="Group 68"/>
            <p:cNvGrpSpPr>
              <a:grpSpLocks/>
            </p:cNvGrpSpPr>
            <p:nvPr/>
          </p:nvGrpSpPr>
          <p:grpSpPr bwMode="auto">
            <a:xfrm>
              <a:off x="1743" y="9575"/>
              <a:ext cx="5287" cy="3696"/>
              <a:chOff x="2085" y="9575"/>
              <a:chExt cx="5287" cy="3696"/>
            </a:xfrm>
          </p:grpSpPr>
          <p:sp>
            <p:nvSpPr>
              <p:cNvPr id="48197" name="Text Box 69"/>
              <p:cNvSpPr txBox="1">
                <a:spLocks noChangeArrowheads="1"/>
              </p:cNvSpPr>
              <p:nvPr/>
            </p:nvSpPr>
            <p:spPr bwMode="auto">
              <a:xfrm>
                <a:off x="4507" y="12456"/>
                <a:ext cx="1603" cy="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1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</a:rPr>
                  <a:t>I</a:t>
                </a:r>
                <a:r>
                  <a:rPr kumimoji="0" lang="ru-RU" sz="1400" b="0" i="0" u="none" strike="noStrike" cap="none" normalizeH="0" baseline="-2500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</a:rPr>
                  <a:t>0</a:t>
                </a: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  <a:sym typeface="Symbol" pitchFamily="18" charset="2"/>
                  </a:rPr>
                  <a:t></a:t>
                </a:r>
                <a:r>
                  <a:rPr kumimoji="0" lang="en-US" sz="1400" b="0" i="1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</a:rPr>
                  <a:t>R</a:t>
                </a:r>
                <a:endPara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8198" name="Text Box 70"/>
              <p:cNvSpPr txBox="1">
                <a:spLocks noChangeArrowheads="1"/>
              </p:cNvSpPr>
              <p:nvPr/>
            </p:nvSpPr>
            <p:spPr bwMode="auto">
              <a:xfrm>
                <a:off x="2085" y="10832"/>
                <a:ext cx="1481" cy="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1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Book Antiqua" pitchFamily="18" charset="0"/>
                  </a:rPr>
                  <a:t>I</a:t>
                </a:r>
                <a:r>
                  <a:rPr kumimoji="0" lang="en-US" sz="1400" b="0" i="0" u="none" strike="noStrike" cap="none" normalizeH="0" baseline="-2500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itchFamily="34" charset="0"/>
                  </a:rPr>
                  <a:t>0</a:t>
                </a: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itchFamily="34" charset="0"/>
                    <a:sym typeface="Symbol" pitchFamily="18" charset="2"/>
                  </a:rPr>
                  <a:t></a:t>
                </a:r>
                <a:r>
                  <a:rPr kumimoji="0" lang="en-US" sz="1400" b="0" i="1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</a:rPr>
                  <a:t>L</a:t>
                </a:r>
                <a:endPara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8199" name="Line 71"/>
              <p:cNvSpPr>
                <a:spLocks noChangeShapeType="1"/>
              </p:cNvSpPr>
              <p:nvPr/>
            </p:nvSpPr>
            <p:spPr bwMode="auto">
              <a:xfrm>
                <a:off x="3295" y="12194"/>
                <a:ext cx="3306" cy="1"/>
              </a:xfrm>
              <a:prstGeom prst="line">
                <a:avLst/>
              </a:prstGeom>
              <a:noFill/>
              <a:ln w="41275">
                <a:solidFill>
                  <a:srgbClr val="0000FF"/>
                </a:solidFill>
                <a:round/>
                <a:headEnd/>
                <a:tailEnd type="triangle" w="lg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200" name="Line 72"/>
              <p:cNvSpPr>
                <a:spLocks noChangeShapeType="1"/>
              </p:cNvSpPr>
              <p:nvPr/>
            </p:nvSpPr>
            <p:spPr bwMode="auto">
              <a:xfrm>
                <a:off x="3328" y="12193"/>
                <a:ext cx="3906" cy="1"/>
              </a:xfrm>
              <a:prstGeom prst="line">
                <a:avLst/>
              </a:prstGeom>
              <a:noFill/>
              <a:ln w="25400">
                <a:solidFill>
                  <a:srgbClr val="FF00FF"/>
                </a:solidFill>
                <a:round/>
                <a:headEnd/>
                <a:tailEnd type="triangle" w="med" len="lg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201" name="Line 73"/>
              <p:cNvSpPr>
                <a:spLocks noChangeShapeType="1"/>
              </p:cNvSpPr>
              <p:nvPr/>
            </p:nvSpPr>
            <p:spPr bwMode="auto">
              <a:xfrm flipV="1">
                <a:off x="3295" y="9973"/>
                <a:ext cx="0" cy="2227"/>
              </a:xfrm>
              <a:prstGeom prst="line">
                <a:avLst/>
              </a:prstGeom>
              <a:noFill/>
              <a:ln w="41275">
                <a:solidFill>
                  <a:srgbClr val="0000FF"/>
                </a:solidFill>
                <a:round/>
                <a:headEnd/>
                <a:tailEnd type="triangle" w="lg" len="med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202" name="Line 74"/>
              <p:cNvSpPr>
                <a:spLocks noChangeShapeType="1"/>
              </p:cNvSpPr>
              <p:nvPr/>
            </p:nvSpPr>
            <p:spPr bwMode="auto">
              <a:xfrm>
                <a:off x="3295" y="9973"/>
                <a:ext cx="330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203" name="Line 75"/>
              <p:cNvSpPr>
                <a:spLocks noChangeShapeType="1"/>
              </p:cNvSpPr>
              <p:nvPr/>
            </p:nvSpPr>
            <p:spPr bwMode="auto">
              <a:xfrm>
                <a:off x="6601" y="9973"/>
                <a:ext cx="0" cy="222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204" name="Line 76"/>
              <p:cNvSpPr>
                <a:spLocks noChangeShapeType="1"/>
              </p:cNvSpPr>
              <p:nvPr/>
            </p:nvSpPr>
            <p:spPr bwMode="auto">
              <a:xfrm flipV="1">
                <a:off x="3295" y="9973"/>
                <a:ext cx="3306" cy="2227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lg" len="lg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205" name="Text Box 77"/>
              <p:cNvSpPr txBox="1">
                <a:spLocks noChangeArrowheads="1"/>
              </p:cNvSpPr>
              <p:nvPr/>
            </p:nvSpPr>
            <p:spPr bwMode="auto">
              <a:xfrm>
                <a:off x="6653" y="12148"/>
                <a:ext cx="719" cy="5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</a:rPr>
                  <a:t>I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8206" name="Text Box 78"/>
              <p:cNvSpPr txBox="1">
                <a:spLocks noChangeArrowheads="1"/>
              </p:cNvSpPr>
              <p:nvPr/>
            </p:nvSpPr>
            <p:spPr bwMode="auto">
              <a:xfrm>
                <a:off x="4060" y="10293"/>
                <a:ext cx="1495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Book Antiqua" pitchFamily="18" charset="0"/>
                  </a:rPr>
                  <a:t>U</a:t>
                </a:r>
                <a:r>
                  <a:rPr kumimoji="0" lang="ru-RU" sz="1800" b="0" i="0" u="none" strike="noStrike" cap="none" normalizeH="0" baseline="-2500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</a:rPr>
                  <a:t>0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8207" name="Text Box 79"/>
              <p:cNvSpPr txBox="1">
                <a:spLocks noChangeArrowheads="1"/>
              </p:cNvSpPr>
              <p:nvPr/>
            </p:nvSpPr>
            <p:spPr bwMode="auto">
              <a:xfrm>
                <a:off x="4143" y="11308"/>
                <a:ext cx="802" cy="7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1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  <a:sym typeface="Symbol" pitchFamily="18" charset="2"/>
                  </a:rPr>
                  <a:t>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8208" name="Arc 80"/>
              <p:cNvSpPr>
                <a:spLocks/>
              </p:cNvSpPr>
              <p:nvPr/>
            </p:nvSpPr>
            <p:spPr bwMode="auto">
              <a:xfrm flipV="1">
                <a:off x="3918" y="11763"/>
                <a:ext cx="166" cy="429"/>
              </a:xfrm>
              <a:custGeom>
                <a:avLst/>
                <a:gdLst>
                  <a:gd name="G0" fmla="+- 0 0 0"/>
                  <a:gd name="G1" fmla="+- 699 0 0"/>
                  <a:gd name="G2" fmla="+- 21600 0 0"/>
                  <a:gd name="T0" fmla="*/ 21589 w 21600"/>
                  <a:gd name="T1" fmla="*/ 0 h 19800"/>
                  <a:gd name="T2" fmla="*/ 10085 w 21600"/>
                  <a:gd name="T3" fmla="*/ 19800 h 19800"/>
                  <a:gd name="T4" fmla="*/ 0 w 21600"/>
                  <a:gd name="T5" fmla="*/ 699 h 19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19800" fill="none" extrusionOk="0">
                    <a:moveTo>
                      <a:pt x="21588" y="0"/>
                    </a:moveTo>
                    <a:cubicBezTo>
                      <a:pt x="21596" y="232"/>
                      <a:pt x="21600" y="465"/>
                      <a:pt x="21600" y="699"/>
                    </a:cubicBezTo>
                    <a:cubicBezTo>
                      <a:pt x="21600" y="8708"/>
                      <a:pt x="17167" y="16060"/>
                      <a:pt x="10085" y="19800"/>
                    </a:cubicBezTo>
                  </a:path>
                  <a:path w="21600" h="19800" stroke="0" extrusionOk="0">
                    <a:moveTo>
                      <a:pt x="21588" y="0"/>
                    </a:moveTo>
                    <a:cubicBezTo>
                      <a:pt x="21596" y="232"/>
                      <a:pt x="21600" y="465"/>
                      <a:pt x="21600" y="699"/>
                    </a:cubicBezTo>
                    <a:cubicBezTo>
                      <a:pt x="21600" y="8708"/>
                      <a:pt x="17167" y="16060"/>
                      <a:pt x="10085" y="19800"/>
                    </a:cubicBezTo>
                    <a:lnTo>
                      <a:pt x="0" y="699"/>
                    </a:lnTo>
                    <a:close/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209" name="AutoShape 81"/>
              <p:cNvSpPr>
                <a:spLocks/>
              </p:cNvSpPr>
              <p:nvPr/>
            </p:nvSpPr>
            <p:spPr bwMode="auto">
              <a:xfrm>
                <a:off x="3074" y="10032"/>
                <a:ext cx="172" cy="2137"/>
              </a:xfrm>
              <a:prstGeom prst="leftBrace">
                <a:avLst>
                  <a:gd name="adj1" fmla="val 103537"/>
                  <a:gd name="adj2" fmla="val 49218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210" name="AutoShape 82"/>
              <p:cNvSpPr>
                <a:spLocks/>
              </p:cNvSpPr>
              <p:nvPr/>
            </p:nvSpPr>
            <p:spPr bwMode="auto">
              <a:xfrm rot="14156719" flipH="1">
                <a:off x="4796" y="9066"/>
                <a:ext cx="181" cy="3840"/>
              </a:xfrm>
              <a:prstGeom prst="leftBrace">
                <a:avLst>
                  <a:gd name="adj1" fmla="val 176796"/>
                  <a:gd name="adj2" fmla="val 49218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211" name="AutoShape 83"/>
              <p:cNvSpPr>
                <a:spLocks/>
              </p:cNvSpPr>
              <p:nvPr/>
            </p:nvSpPr>
            <p:spPr bwMode="auto">
              <a:xfrm rot="16200000" flipV="1">
                <a:off x="4832" y="10690"/>
                <a:ext cx="258" cy="3290"/>
              </a:xfrm>
              <a:prstGeom prst="leftBrace">
                <a:avLst>
                  <a:gd name="adj1" fmla="val 106266"/>
                  <a:gd name="adj2" fmla="val 49218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212" name="Text Box 84"/>
              <p:cNvSpPr txBox="1">
                <a:spLocks noChangeArrowheads="1"/>
              </p:cNvSpPr>
              <p:nvPr/>
            </p:nvSpPr>
            <p:spPr bwMode="auto">
              <a:xfrm>
                <a:off x="5871" y="11276"/>
                <a:ext cx="1114" cy="8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U</a:t>
                </a:r>
                <a:r>
                  <a:rPr kumimoji="0" lang="en-US" sz="1800" b="0" i="1" u="none" strike="noStrike" cap="none" normalizeH="0" baseline="-2500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R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8213" name="Text Box 85"/>
              <p:cNvSpPr txBox="1">
                <a:spLocks noChangeArrowheads="1"/>
              </p:cNvSpPr>
              <p:nvPr/>
            </p:nvSpPr>
            <p:spPr bwMode="auto">
              <a:xfrm>
                <a:off x="6568" y="9602"/>
                <a:ext cx="640" cy="6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</a:rPr>
                  <a:t>U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8214" name="Text Box 86"/>
              <p:cNvSpPr txBox="1">
                <a:spLocks noChangeArrowheads="1"/>
              </p:cNvSpPr>
              <p:nvPr/>
            </p:nvSpPr>
            <p:spPr bwMode="auto">
              <a:xfrm>
                <a:off x="2270" y="9575"/>
                <a:ext cx="1172" cy="7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U</a:t>
                </a:r>
                <a:r>
                  <a:rPr kumimoji="0" lang="en-US" sz="1800" b="0" i="1" u="none" strike="noStrike" cap="none" normalizeH="0" baseline="-2500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L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8215" name="Text Box 87"/>
              <p:cNvSpPr txBox="1">
                <a:spLocks noChangeArrowheads="1"/>
              </p:cNvSpPr>
              <p:nvPr/>
            </p:nvSpPr>
            <p:spPr bwMode="auto">
              <a:xfrm>
                <a:off x="2357" y="12009"/>
                <a:ext cx="113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800" b="1" i="1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</a:rPr>
                  <a:t>б</a:t>
                </a:r>
                <a:r>
                  <a:rPr kumimoji="0" lang="ru-RU" sz="18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</a:rPr>
                  <a:t>)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48216" name="Group 88"/>
            <p:cNvGrpSpPr>
              <a:grpSpLocks/>
            </p:cNvGrpSpPr>
            <p:nvPr/>
          </p:nvGrpSpPr>
          <p:grpSpPr bwMode="auto">
            <a:xfrm>
              <a:off x="-188" y="9971"/>
              <a:ext cx="1756" cy="1857"/>
              <a:chOff x="-188" y="9971"/>
              <a:chExt cx="1756" cy="1857"/>
            </a:xfrm>
          </p:grpSpPr>
          <p:sp>
            <p:nvSpPr>
              <p:cNvPr id="48217" name="Text Box 89"/>
              <p:cNvSpPr txBox="1">
                <a:spLocks noChangeArrowheads="1"/>
              </p:cNvSpPr>
              <p:nvPr/>
            </p:nvSpPr>
            <p:spPr bwMode="auto">
              <a:xfrm>
                <a:off x="-17" y="11289"/>
                <a:ext cx="1430" cy="5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rPr>
                  <a:t>~</a:t>
                </a:r>
                <a:r>
                  <a:rPr kumimoji="0" lang="en-US" sz="1300" b="0" i="1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Book Antiqua" pitchFamily="18" charset="0"/>
                  </a:rPr>
                  <a:t>U</a:t>
                </a:r>
                <a:r>
                  <a:rPr kumimoji="0" lang="en-US" sz="1300" b="0" i="0" u="none" strike="noStrike" cap="none" normalizeH="0" baseline="-2500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0</a:t>
                </a:r>
                <a:r>
                  <a:rPr kumimoji="0" lang="en-US" sz="13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cos</a:t>
                </a:r>
                <a:r>
                  <a:rPr kumimoji="0" lang="en-US" sz="13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  <a:sym typeface="Symbol" pitchFamily="18" charset="2"/>
                  </a:rPr>
                  <a:t></a:t>
                </a:r>
                <a:r>
                  <a:rPr kumimoji="0" lang="en-US" sz="1300" b="0" i="1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t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8218" name="Text Box 90"/>
              <p:cNvSpPr txBox="1">
                <a:spLocks noChangeArrowheads="1"/>
              </p:cNvSpPr>
              <p:nvPr/>
            </p:nvSpPr>
            <p:spPr bwMode="auto">
              <a:xfrm>
                <a:off x="775" y="10187"/>
                <a:ext cx="550" cy="517"/>
              </a:xfrm>
              <a:prstGeom prst="rect">
                <a:avLst/>
              </a:prstGeom>
              <a:noFill/>
              <a:ln w="222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20638" lvl="0" indent="0" algn="l" defTabSz="914400" rtl="0" eaLnBrk="1" fontAlgn="base" latinLnBrk="0" hangingPunct="1">
                  <a:lnSpc>
                    <a:spcPct val="128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1" u="none" strike="noStrike" cap="none" normalizeH="0" baseline="0" dirty="0" smtClean="0">
                    <a:ln>
                      <a:noFill/>
                    </a:ln>
                    <a:solidFill>
                      <a:srgbClr val="993300"/>
                    </a:solidFill>
                    <a:effectLst/>
                    <a:latin typeface="Times New Roman" pitchFamily="18" charset="0"/>
                  </a:rPr>
                  <a:t>L 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8219" name="Text Box 91"/>
              <p:cNvSpPr txBox="1">
                <a:spLocks noChangeArrowheads="1"/>
              </p:cNvSpPr>
              <p:nvPr/>
            </p:nvSpPr>
            <p:spPr bwMode="auto">
              <a:xfrm>
                <a:off x="-8" y="10196"/>
                <a:ext cx="550" cy="517"/>
              </a:xfrm>
              <a:prstGeom prst="rect">
                <a:avLst/>
              </a:prstGeom>
              <a:noFill/>
              <a:ln w="222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20638" lvl="0" indent="0" algn="l" defTabSz="914400" rtl="0" eaLnBrk="1" fontAlgn="base" latinLnBrk="0" hangingPunct="1">
                  <a:lnSpc>
                    <a:spcPct val="128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1" u="none" strike="noStrike" cap="none" normalizeH="0" baseline="0" dirty="0" smtClean="0">
                    <a:ln>
                      <a:noFill/>
                    </a:ln>
                    <a:solidFill>
                      <a:srgbClr val="993300"/>
                    </a:solidFill>
                    <a:effectLst/>
                    <a:latin typeface="Times New Roman" pitchFamily="18" charset="0"/>
                  </a:rPr>
                  <a:t>R 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8220" name="Line 92"/>
              <p:cNvSpPr>
                <a:spLocks noChangeShapeType="1"/>
              </p:cNvSpPr>
              <p:nvPr/>
            </p:nvSpPr>
            <p:spPr bwMode="auto">
              <a:xfrm rot="-5400000">
                <a:off x="1022" y="10733"/>
                <a:ext cx="108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221" name="Oval 93"/>
              <p:cNvSpPr>
                <a:spLocks noChangeArrowheads="1"/>
              </p:cNvSpPr>
              <p:nvPr/>
            </p:nvSpPr>
            <p:spPr bwMode="auto">
              <a:xfrm rot="-5400000">
                <a:off x="435" y="11236"/>
                <a:ext cx="124" cy="110"/>
              </a:xfrm>
              <a:prstGeom prst="ellipse">
                <a:avLst/>
              </a:prstGeom>
              <a:solidFill>
                <a:srgbClr val="FFFFFF"/>
              </a:solidFill>
              <a:ln w="222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222" name="Oval 94"/>
              <p:cNvSpPr>
                <a:spLocks noChangeArrowheads="1"/>
              </p:cNvSpPr>
              <p:nvPr/>
            </p:nvSpPr>
            <p:spPr bwMode="auto">
              <a:xfrm rot="-5400000">
                <a:off x="827" y="11228"/>
                <a:ext cx="125" cy="112"/>
              </a:xfrm>
              <a:prstGeom prst="ellipse">
                <a:avLst/>
              </a:prstGeom>
              <a:solidFill>
                <a:srgbClr val="FFFFFF"/>
              </a:solidFill>
              <a:ln w="222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223" name="Line 95"/>
              <p:cNvSpPr>
                <a:spLocks noChangeShapeType="1"/>
              </p:cNvSpPr>
              <p:nvPr/>
            </p:nvSpPr>
            <p:spPr bwMode="auto">
              <a:xfrm rot="-5400000">
                <a:off x="231" y="9789"/>
                <a:ext cx="1" cy="8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224" name="Line 96"/>
              <p:cNvSpPr>
                <a:spLocks noChangeShapeType="1"/>
              </p:cNvSpPr>
              <p:nvPr/>
            </p:nvSpPr>
            <p:spPr bwMode="auto">
              <a:xfrm>
                <a:off x="960" y="11289"/>
                <a:ext cx="607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225" name="Line 97"/>
              <p:cNvSpPr>
                <a:spLocks noChangeShapeType="1"/>
              </p:cNvSpPr>
              <p:nvPr/>
            </p:nvSpPr>
            <p:spPr bwMode="auto">
              <a:xfrm>
                <a:off x="-170" y="11288"/>
                <a:ext cx="607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226" name="Line 98"/>
              <p:cNvSpPr>
                <a:spLocks noChangeShapeType="1"/>
              </p:cNvSpPr>
              <p:nvPr/>
            </p:nvSpPr>
            <p:spPr bwMode="auto">
              <a:xfrm rot="-5400000">
                <a:off x="-732" y="10744"/>
                <a:ext cx="108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227" name="Line 99"/>
              <p:cNvSpPr>
                <a:spLocks noChangeShapeType="1"/>
              </p:cNvSpPr>
              <p:nvPr/>
            </p:nvSpPr>
            <p:spPr bwMode="auto">
              <a:xfrm>
                <a:off x="1347" y="10190"/>
                <a:ext cx="22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grpSp>
            <p:nvGrpSpPr>
              <p:cNvPr id="48228" name="Group 100"/>
              <p:cNvGrpSpPr>
                <a:grpSpLocks/>
              </p:cNvGrpSpPr>
              <p:nvPr/>
            </p:nvGrpSpPr>
            <p:grpSpPr bwMode="auto">
              <a:xfrm>
                <a:off x="640" y="9971"/>
                <a:ext cx="709" cy="229"/>
                <a:chOff x="2083" y="14332"/>
                <a:chExt cx="612" cy="144"/>
              </a:xfrm>
            </p:grpSpPr>
            <p:sp>
              <p:nvSpPr>
                <p:cNvPr id="48229" name="Arc 101"/>
                <p:cNvSpPr>
                  <a:spLocks/>
                </p:cNvSpPr>
                <p:nvPr/>
              </p:nvSpPr>
              <p:spPr bwMode="auto">
                <a:xfrm rot="5400000">
                  <a:off x="2113" y="14302"/>
                  <a:ext cx="144" cy="203"/>
                </a:xfrm>
                <a:custGeom>
                  <a:avLst/>
                  <a:gdLst>
                    <a:gd name="G0" fmla="+- 21600 0 0"/>
                    <a:gd name="G1" fmla="+- 21598 0 0"/>
                    <a:gd name="G2" fmla="+- 21600 0 0"/>
                    <a:gd name="T0" fmla="*/ 21636 w 21636"/>
                    <a:gd name="T1" fmla="*/ 43198 h 43198"/>
                    <a:gd name="T2" fmla="*/ 21285 w 21636"/>
                    <a:gd name="T3" fmla="*/ 0 h 43198"/>
                    <a:gd name="T4" fmla="*/ 21600 w 21636"/>
                    <a:gd name="T5" fmla="*/ 21598 h 43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36" h="43198" fill="none" extrusionOk="0">
                      <a:moveTo>
                        <a:pt x="21635" y="43197"/>
                      </a:moveTo>
                      <a:cubicBezTo>
                        <a:pt x="21623" y="43197"/>
                        <a:pt x="21611" y="43197"/>
                        <a:pt x="21600" y="43198"/>
                      </a:cubicBezTo>
                      <a:cubicBezTo>
                        <a:pt x="9670" y="43198"/>
                        <a:pt x="0" y="33527"/>
                        <a:pt x="0" y="21598"/>
                      </a:cubicBezTo>
                      <a:cubicBezTo>
                        <a:pt x="-1" y="9791"/>
                        <a:pt x="9479" y="172"/>
                        <a:pt x="21285" y="0"/>
                      </a:cubicBezTo>
                    </a:path>
                    <a:path w="21636" h="43198" stroke="0" extrusionOk="0">
                      <a:moveTo>
                        <a:pt x="21635" y="43197"/>
                      </a:moveTo>
                      <a:cubicBezTo>
                        <a:pt x="21623" y="43197"/>
                        <a:pt x="21611" y="43197"/>
                        <a:pt x="21600" y="43198"/>
                      </a:cubicBezTo>
                      <a:cubicBezTo>
                        <a:pt x="9670" y="43198"/>
                        <a:pt x="0" y="33527"/>
                        <a:pt x="0" y="21598"/>
                      </a:cubicBezTo>
                      <a:cubicBezTo>
                        <a:pt x="-1" y="9791"/>
                        <a:pt x="9479" y="172"/>
                        <a:pt x="21285" y="0"/>
                      </a:cubicBezTo>
                      <a:lnTo>
                        <a:pt x="21600" y="21598"/>
                      </a:lnTo>
                      <a:close/>
                    </a:path>
                  </a:pathLst>
                </a:custGeom>
                <a:noFill/>
                <a:ln w="158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8230" name="Arc 102"/>
                <p:cNvSpPr>
                  <a:spLocks/>
                </p:cNvSpPr>
                <p:nvPr/>
              </p:nvSpPr>
              <p:spPr bwMode="auto">
                <a:xfrm rot="5400000">
                  <a:off x="2317" y="14301"/>
                  <a:ext cx="144" cy="205"/>
                </a:xfrm>
                <a:custGeom>
                  <a:avLst/>
                  <a:gdLst>
                    <a:gd name="G0" fmla="+- 21600 0 0"/>
                    <a:gd name="G1" fmla="+- 21598 0 0"/>
                    <a:gd name="G2" fmla="+- 21600 0 0"/>
                    <a:gd name="T0" fmla="*/ 21636 w 21636"/>
                    <a:gd name="T1" fmla="*/ 43198 h 43198"/>
                    <a:gd name="T2" fmla="*/ 21285 w 21636"/>
                    <a:gd name="T3" fmla="*/ 0 h 43198"/>
                    <a:gd name="T4" fmla="*/ 21600 w 21636"/>
                    <a:gd name="T5" fmla="*/ 21598 h 43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36" h="43198" fill="none" extrusionOk="0">
                      <a:moveTo>
                        <a:pt x="21635" y="43197"/>
                      </a:moveTo>
                      <a:cubicBezTo>
                        <a:pt x="21623" y="43197"/>
                        <a:pt x="21611" y="43197"/>
                        <a:pt x="21600" y="43198"/>
                      </a:cubicBezTo>
                      <a:cubicBezTo>
                        <a:pt x="9670" y="43198"/>
                        <a:pt x="0" y="33527"/>
                        <a:pt x="0" y="21598"/>
                      </a:cubicBezTo>
                      <a:cubicBezTo>
                        <a:pt x="-1" y="9791"/>
                        <a:pt x="9479" y="172"/>
                        <a:pt x="21285" y="0"/>
                      </a:cubicBezTo>
                    </a:path>
                    <a:path w="21636" h="43198" stroke="0" extrusionOk="0">
                      <a:moveTo>
                        <a:pt x="21635" y="43197"/>
                      </a:moveTo>
                      <a:cubicBezTo>
                        <a:pt x="21623" y="43197"/>
                        <a:pt x="21611" y="43197"/>
                        <a:pt x="21600" y="43198"/>
                      </a:cubicBezTo>
                      <a:cubicBezTo>
                        <a:pt x="9670" y="43198"/>
                        <a:pt x="0" y="33527"/>
                        <a:pt x="0" y="21598"/>
                      </a:cubicBezTo>
                      <a:cubicBezTo>
                        <a:pt x="-1" y="9791"/>
                        <a:pt x="9479" y="172"/>
                        <a:pt x="21285" y="0"/>
                      </a:cubicBezTo>
                      <a:lnTo>
                        <a:pt x="21600" y="21598"/>
                      </a:lnTo>
                      <a:close/>
                    </a:path>
                  </a:pathLst>
                </a:custGeom>
                <a:noFill/>
                <a:ln w="158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8231" name="Arc 103"/>
                <p:cNvSpPr>
                  <a:spLocks/>
                </p:cNvSpPr>
                <p:nvPr/>
              </p:nvSpPr>
              <p:spPr bwMode="auto">
                <a:xfrm rot="5400000">
                  <a:off x="2521" y="14302"/>
                  <a:ext cx="144" cy="204"/>
                </a:xfrm>
                <a:custGeom>
                  <a:avLst/>
                  <a:gdLst>
                    <a:gd name="G0" fmla="+- 21600 0 0"/>
                    <a:gd name="G1" fmla="+- 21598 0 0"/>
                    <a:gd name="G2" fmla="+- 21600 0 0"/>
                    <a:gd name="T0" fmla="*/ 21636 w 21636"/>
                    <a:gd name="T1" fmla="*/ 43198 h 43198"/>
                    <a:gd name="T2" fmla="*/ 21285 w 21636"/>
                    <a:gd name="T3" fmla="*/ 0 h 43198"/>
                    <a:gd name="T4" fmla="*/ 21600 w 21636"/>
                    <a:gd name="T5" fmla="*/ 21598 h 43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36" h="43198" fill="none" extrusionOk="0">
                      <a:moveTo>
                        <a:pt x="21635" y="43197"/>
                      </a:moveTo>
                      <a:cubicBezTo>
                        <a:pt x="21623" y="43197"/>
                        <a:pt x="21611" y="43197"/>
                        <a:pt x="21600" y="43198"/>
                      </a:cubicBezTo>
                      <a:cubicBezTo>
                        <a:pt x="9670" y="43198"/>
                        <a:pt x="0" y="33527"/>
                        <a:pt x="0" y="21598"/>
                      </a:cubicBezTo>
                      <a:cubicBezTo>
                        <a:pt x="-1" y="9791"/>
                        <a:pt x="9479" y="172"/>
                        <a:pt x="21285" y="0"/>
                      </a:cubicBezTo>
                    </a:path>
                    <a:path w="21636" h="43198" stroke="0" extrusionOk="0">
                      <a:moveTo>
                        <a:pt x="21635" y="43197"/>
                      </a:moveTo>
                      <a:cubicBezTo>
                        <a:pt x="21623" y="43197"/>
                        <a:pt x="21611" y="43197"/>
                        <a:pt x="21600" y="43198"/>
                      </a:cubicBezTo>
                      <a:cubicBezTo>
                        <a:pt x="9670" y="43198"/>
                        <a:pt x="0" y="33527"/>
                        <a:pt x="0" y="21598"/>
                      </a:cubicBezTo>
                      <a:cubicBezTo>
                        <a:pt x="-1" y="9791"/>
                        <a:pt x="9479" y="172"/>
                        <a:pt x="21285" y="0"/>
                      </a:cubicBezTo>
                      <a:lnTo>
                        <a:pt x="21600" y="21598"/>
                      </a:lnTo>
                      <a:close/>
                    </a:path>
                  </a:pathLst>
                </a:custGeom>
                <a:noFill/>
                <a:ln w="158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</p:grpSp>
          <p:sp>
            <p:nvSpPr>
              <p:cNvPr id="48232" name="Rectangle 104"/>
              <p:cNvSpPr>
                <a:spLocks noChangeArrowheads="1"/>
              </p:cNvSpPr>
              <p:nvPr/>
            </p:nvSpPr>
            <p:spPr bwMode="auto">
              <a:xfrm rot="-5400000">
                <a:off x="127" y="9930"/>
                <a:ext cx="180" cy="540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</p:grpSp>
      <p:sp>
        <p:nvSpPr>
          <p:cNvPr id="162" name="Прямоугольник 161"/>
          <p:cNvSpPr/>
          <p:nvPr/>
        </p:nvSpPr>
        <p:spPr>
          <a:xfrm>
            <a:off x="7643834" y="4500570"/>
            <a:ext cx="1428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smtClean="0">
                <a:solidFill>
                  <a:srgbClr val="00B0F0"/>
                </a:solidFill>
                <a:latin typeface="+mn-lt"/>
                <a:cs typeface="Times New Roman" pitchFamily="18" charset="0"/>
              </a:rPr>
              <a:t>?? </a:t>
            </a:r>
            <a:r>
              <a:rPr lang="ru-RU" sz="2400" b="1" i="1" dirty="0" smtClean="0">
                <a:solidFill>
                  <a:srgbClr val="00B0F0"/>
                </a:solidFill>
                <a:latin typeface="+mn-lt"/>
                <a:cs typeface="Times New Roman" pitchFamily="18" charset="0"/>
              </a:rPr>
              <a:t>Д.З.</a:t>
            </a:r>
            <a:endParaRPr lang="ru-RU" sz="2400" b="1" dirty="0">
              <a:solidFill>
                <a:srgbClr val="00B0F0"/>
              </a:solidFill>
              <a:latin typeface="+mn-lt"/>
              <a:cs typeface="Times New Roman" pitchFamily="18" charset="0"/>
            </a:endParaRPr>
          </a:p>
        </p:txBody>
      </p:sp>
      <p:grpSp>
        <p:nvGrpSpPr>
          <p:cNvPr id="164" name="Группа 163"/>
          <p:cNvGrpSpPr/>
          <p:nvPr/>
        </p:nvGrpSpPr>
        <p:grpSpPr>
          <a:xfrm>
            <a:off x="6072198" y="4572008"/>
            <a:ext cx="1714512" cy="2031325"/>
            <a:chOff x="6072198" y="4572008"/>
            <a:chExt cx="1714512" cy="2031325"/>
          </a:xfrm>
        </p:grpSpPr>
        <p:sp>
          <p:nvSpPr>
            <p:cNvPr id="161" name="Прямоугольник 160"/>
            <p:cNvSpPr/>
            <p:nvPr/>
          </p:nvSpPr>
          <p:spPr>
            <a:xfrm>
              <a:off x="6215074" y="4572008"/>
              <a:ext cx="1571636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US" i="1" baseline="-25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ru-RU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ru-RU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= …</a:t>
              </a:r>
            </a:p>
            <a:p>
              <a:endPara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US" i="1" baseline="-25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ru-RU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ru-RU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= …</a:t>
              </a:r>
            </a:p>
            <a:p>
              <a:endPara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ru-RU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ru-RU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r>
                <a:rPr lang="en-US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= …</a:t>
              </a:r>
              <a:endPara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Z = …</a:t>
              </a:r>
              <a:endPara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3" name="Левая фигурная скобка 162"/>
            <p:cNvSpPr/>
            <p:nvPr/>
          </p:nvSpPr>
          <p:spPr>
            <a:xfrm>
              <a:off x="6072198" y="4643446"/>
              <a:ext cx="214314" cy="1928826"/>
            </a:xfrm>
            <a:prstGeom prst="leftBrace">
              <a:avLst>
                <a:gd name="adj1" fmla="val 69834"/>
                <a:gd name="adj2" fmla="val 50000"/>
              </a:avLst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65" name="Штриховая стрелка вправо 164"/>
          <p:cNvSpPr/>
          <p:nvPr/>
        </p:nvSpPr>
        <p:spPr>
          <a:xfrm>
            <a:off x="5286380" y="5388074"/>
            <a:ext cx="642942" cy="46434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4" name="Text Box 20"/>
          <p:cNvSpPr txBox="1">
            <a:spLocks noChangeArrowheads="1"/>
          </p:cNvSpPr>
          <p:nvPr/>
        </p:nvSpPr>
        <p:spPr bwMode="auto">
          <a:xfrm>
            <a:off x="3714744" y="857232"/>
            <a:ext cx="3500462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Строим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“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векторы-колебания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”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7143768" y="678015"/>
            <a:ext cx="571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B0F0"/>
                </a:solidFill>
                <a:latin typeface="+mn-lt"/>
                <a:cs typeface="Times New Roman" pitchFamily="18" charset="0"/>
              </a:rPr>
              <a:t>!</a:t>
            </a:r>
            <a:endParaRPr lang="ru-RU" sz="3600" b="1" dirty="0">
              <a:solidFill>
                <a:srgbClr val="00B0F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16" name="Прямоугольник 115"/>
          <p:cNvSpPr/>
          <p:nvPr/>
        </p:nvSpPr>
        <p:spPr>
          <a:xfrm>
            <a:off x="5715008" y="3500438"/>
            <a:ext cx="3143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… ;</a:t>
            </a:r>
            <a:r>
              <a:rPr lang="en-US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</a:t>
            </a:r>
            <a:r>
              <a:rPr lang="en-US" i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… ;</a:t>
            </a:r>
            <a:r>
              <a:rPr lang="en-US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…</a:t>
            </a:r>
          </a:p>
          <a:p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Z =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8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8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8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162" grpId="0"/>
      <p:bldP spid="165" grpId="0" animBg="1"/>
      <p:bldP spid="114" grpId="0" build="p"/>
      <p:bldP spid="115" grpId="0" build="p"/>
      <p:bldP spid="11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6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72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3181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1815" name="Rectangle 7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785786" y="1071546"/>
            <a:ext cx="33575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2.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6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1.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 Участок с резистором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+mj-lt"/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8187" name="Rectangle 5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8189" name="Rectangle 6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8191" name="Rectangle 6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285720" y="285728"/>
            <a:ext cx="85011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</a:rPr>
              <a:t>2.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</a:rPr>
              <a:t>6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</a:rPr>
              <a:t>. Мощность в цепи переменного тока. 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</a:rPr>
              <a:t>Эффективные (действующие) значения силы тока и напряжения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49158" name="Group 6"/>
          <p:cNvGrpSpPr>
            <a:grpSpLocks noChangeAspect="1"/>
          </p:cNvGrpSpPr>
          <p:nvPr/>
        </p:nvGrpSpPr>
        <p:grpSpPr bwMode="auto">
          <a:xfrm>
            <a:off x="571472" y="1571337"/>
            <a:ext cx="2692400" cy="1857652"/>
            <a:chOff x="702" y="13312"/>
            <a:chExt cx="4239" cy="2927"/>
          </a:xfrm>
        </p:grpSpPr>
        <p:sp>
          <p:nvSpPr>
            <p:cNvPr id="49159" name="AutoShape 7"/>
            <p:cNvSpPr>
              <a:spLocks noChangeAspect="1" noChangeArrowheads="1"/>
            </p:cNvSpPr>
            <p:nvPr/>
          </p:nvSpPr>
          <p:spPr bwMode="auto">
            <a:xfrm>
              <a:off x="702" y="13425"/>
              <a:ext cx="4239" cy="2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49160" name="Group 8"/>
            <p:cNvGrpSpPr>
              <a:grpSpLocks/>
            </p:cNvGrpSpPr>
            <p:nvPr/>
          </p:nvGrpSpPr>
          <p:grpSpPr bwMode="auto">
            <a:xfrm>
              <a:off x="702" y="13312"/>
              <a:ext cx="4239" cy="2191"/>
              <a:chOff x="702" y="13408"/>
              <a:chExt cx="4239" cy="2191"/>
            </a:xfrm>
          </p:grpSpPr>
          <p:sp>
            <p:nvSpPr>
              <p:cNvPr id="49161" name="Text Box 9"/>
              <p:cNvSpPr txBox="1">
                <a:spLocks noChangeArrowheads="1"/>
              </p:cNvSpPr>
              <p:nvPr/>
            </p:nvSpPr>
            <p:spPr bwMode="auto">
              <a:xfrm>
                <a:off x="702" y="14333"/>
                <a:ext cx="1430" cy="5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~</a:t>
                </a:r>
                <a:r>
                  <a:rPr kumimoji="0" lang="en-US" sz="1300" b="0" i="1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Book Antiqua" pitchFamily="18" charset="0"/>
                  </a:rPr>
                  <a:t>U</a:t>
                </a:r>
                <a:r>
                  <a:rPr kumimoji="0" lang="en-US" sz="1300" b="0" i="0" u="none" strike="noStrike" cap="none" normalizeH="0" baseline="-2500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0</a:t>
                </a:r>
                <a:r>
                  <a:rPr kumimoji="0" lang="en-US" sz="13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cos</a:t>
                </a:r>
                <a:r>
                  <a:rPr kumimoji="0" lang="en-US" sz="13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  <a:sym typeface="Symbol" pitchFamily="18" charset="2"/>
                  </a:rPr>
                  <a:t></a:t>
                </a:r>
                <a:r>
                  <a:rPr kumimoji="0" lang="en-US" sz="1300" b="0" i="1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t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9162" name="Text Box 10"/>
              <p:cNvSpPr txBox="1">
                <a:spLocks noChangeArrowheads="1"/>
              </p:cNvSpPr>
              <p:nvPr/>
            </p:nvSpPr>
            <p:spPr bwMode="auto">
              <a:xfrm>
                <a:off x="3078" y="14441"/>
                <a:ext cx="550" cy="517"/>
              </a:xfrm>
              <a:prstGeom prst="rect">
                <a:avLst/>
              </a:prstGeom>
              <a:noFill/>
              <a:ln w="222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20638" lvl="0" indent="0" algn="l" defTabSz="914400" rtl="0" eaLnBrk="1" fontAlgn="base" latinLnBrk="0" hangingPunct="1">
                  <a:lnSpc>
                    <a:spcPct val="128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rgbClr val="993300"/>
                    </a:solidFill>
                    <a:effectLst/>
                    <a:latin typeface="Times New Roman" pitchFamily="18" charset="0"/>
                  </a:rPr>
                  <a:t>R 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9163" name="Text Box 11"/>
              <p:cNvSpPr txBox="1">
                <a:spLocks noChangeArrowheads="1"/>
              </p:cNvSpPr>
              <p:nvPr/>
            </p:nvSpPr>
            <p:spPr bwMode="auto">
              <a:xfrm>
                <a:off x="4221" y="13408"/>
                <a:ext cx="720" cy="720"/>
              </a:xfrm>
              <a:prstGeom prst="rect">
                <a:avLst/>
              </a:prstGeom>
              <a:noFill/>
              <a:ln w="222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20638" lvl="0" indent="0" algn="l" defTabSz="914400" rtl="0" eaLnBrk="1" fontAlgn="base" latinLnBrk="0" hangingPunct="1">
                  <a:lnSpc>
                    <a:spcPct val="128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1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Q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9164" name="Line 12"/>
              <p:cNvSpPr>
                <a:spLocks noChangeShapeType="1"/>
              </p:cNvSpPr>
              <p:nvPr/>
            </p:nvSpPr>
            <p:spPr bwMode="auto">
              <a:xfrm>
                <a:off x="1716" y="13654"/>
                <a:ext cx="2003" cy="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9165" name="Line 13"/>
              <p:cNvSpPr>
                <a:spLocks noChangeShapeType="1"/>
              </p:cNvSpPr>
              <p:nvPr/>
            </p:nvSpPr>
            <p:spPr bwMode="auto">
              <a:xfrm>
                <a:off x="1716" y="15587"/>
                <a:ext cx="2003" cy="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9166" name="Oval 14"/>
              <p:cNvSpPr>
                <a:spLocks noChangeArrowheads="1"/>
              </p:cNvSpPr>
              <p:nvPr/>
            </p:nvSpPr>
            <p:spPr bwMode="auto">
              <a:xfrm>
                <a:off x="1625" y="14227"/>
                <a:ext cx="170" cy="170"/>
              </a:xfrm>
              <a:prstGeom prst="ellipse">
                <a:avLst/>
              </a:prstGeom>
              <a:solidFill>
                <a:srgbClr val="FFFFFF"/>
              </a:solidFill>
              <a:ln w="222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9167" name="Oval 15"/>
              <p:cNvSpPr>
                <a:spLocks noChangeArrowheads="1"/>
              </p:cNvSpPr>
              <p:nvPr/>
            </p:nvSpPr>
            <p:spPr bwMode="auto">
              <a:xfrm>
                <a:off x="1620" y="14772"/>
                <a:ext cx="182" cy="169"/>
              </a:xfrm>
              <a:prstGeom prst="ellipse">
                <a:avLst/>
              </a:prstGeom>
              <a:solidFill>
                <a:srgbClr val="FFFFFF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9168" name="Line 16"/>
              <p:cNvSpPr>
                <a:spLocks noChangeShapeType="1"/>
              </p:cNvSpPr>
              <p:nvPr/>
            </p:nvSpPr>
            <p:spPr bwMode="auto">
              <a:xfrm>
                <a:off x="1716" y="13654"/>
                <a:ext cx="0" cy="57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9169" name="Line 17"/>
              <p:cNvSpPr>
                <a:spLocks noChangeShapeType="1"/>
              </p:cNvSpPr>
              <p:nvPr/>
            </p:nvSpPr>
            <p:spPr bwMode="auto">
              <a:xfrm>
                <a:off x="1716" y="14941"/>
                <a:ext cx="0" cy="646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9170" name="Line 18"/>
              <p:cNvSpPr>
                <a:spLocks noChangeShapeType="1"/>
              </p:cNvSpPr>
              <p:nvPr/>
            </p:nvSpPr>
            <p:spPr bwMode="auto">
              <a:xfrm>
                <a:off x="3717" y="13659"/>
                <a:ext cx="2" cy="81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9171" name="Line 19"/>
              <p:cNvSpPr>
                <a:spLocks noChangeShapeType="1"/>
              </p:cNvSpPr>
              <p:nvPr/>
            </p:nvSpPr>
            <p:spPr bwMode="auto">
              <a:xfrm>
                <a:off x="3720" y="14780"/>
                <a:ext cx="2" cy="81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9172" name="Rectangle 20"/>
              <p:cNvSpPr>
                <a:spLocks noChangeArrowheads="1"/>
              </p:cNvSpPr>
              <p:nvPr/>
            </p:nvSpPr>
            <p:spPr bwMode="auto">
              <a:xfrm>
                <a:off x="3588" y="14240"/>
                <a:ext cx="262" cy="812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9173" name="AutoShape 21"/>
              <p:cNvSpPr>
                <a:spLocks noChangeArrowheads="1"/>
              </p:cNvSpPr>
              <p:nvPr/>
            </p:nvSpPr>
            <p:spPr bwMode="auto">
              <a:xfrm rot="-2136651">
                <a:off x="3886" y="14179"/>
                <a:ext cx="776" cy="387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9174" name="Line 22"/>
              <p:cNvSpPr>
                <a:spLocks noChangeShapeType="1"/>
              </p:cNvSpPr>
              <p:nvPr/>
            </p:nvSpPr>
            <p:spPr bwMode="auto">
              <a:xfrm>
                <a:off x="2109" y="13658"/>
                <a:ext cx="788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9175" name="Text Box 23"/>
              <p:cNvSpPr txBox="1">
                <a:spLocks noChangeArrowheads="1"/>
              </p:cNvSpPr>
              <p:nvPr/>
            </p:nvSpPr>
            <p:spPr bwMode="auto">
              <a:xfrm>
                <a:off x="2453" y="13668"/>
                <a:ext cx="792" cy="517"/>
              </a:xfrm>
              <a:prstGeom prst="rect">
                <a:avLst/>
              </a:prstGeom>
              <a:noFill/>
              <a:ln w="222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20638" lvl="0" indent="0" algn="l" defTabSz="914400" rtl="0" eaLnBrk="1" fontAlgn="base" latinLnBrk="0" hangingPunct="1">
                  <a:lnSpc>
                    <a:spcPct val="128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1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I</a:t>
                </a: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(</a:t>
                </a:r>
                <a:r>
                  <a:rPr kumimoji="0" lang="en-US" sz="1400" b="0" i="1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t</a:t>
                </a: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)</a:t>
                </a:r>
                <a:r>
                  <a:rPr kumimoji="0" lang="en-US" sz="1400" b="0" i="1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</a:rPr>
                  <a:t> 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9176" name="Line 24"/>
              <p:cNvSpPr>
                <a:spLocks noChangeShapeType="1"/>
              </p:cNvSpPr>
              <p:nvPr/>
            </p:nvSpPr>
            <p:spPr bwMode="auto">
              <a:xfrm flipH="1">
                <a:off x="2322" y="15597"/>
                <a:ext cx="788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49177" name="Text Box 25"/>
            <p:cNvSpPr txBox="1">
              <a:spLocks noChangeArrowheads="1"/>
            </p:cNvSpPr>
            <p:nvPr/>
          </p:nvSpPr>
          <p:spPr bwMode="auto">
            <a:xfrm>
              <a:off x="882" y="15722"/>
              <a:ext cx="3507" cy="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Times New Roman" pitchFamily="18" charset="0"/>
                </a:rPr>
                <a:t>Рис. </a:t>
              </a: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Участок с резистором.</a:t>
              </a:r>
              <a:endPara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35" name="Прямоугольник 134"/>
          <p:cNvSpPr/>
          <p:nvPr/>
        </p:nvSpPr>
        <p:spPr>
          <a:xfrm>
            <a:off x="3929058" y="1357298"/>
            <a:ext cx="2174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ru-RU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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</a:t>
            </a:r>
            <a:r>
              <a:rPr lang="ru-RU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ru-RU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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9182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49181" name="Object 29"/>
          <p:cNvGraphicFramePr>
            <a:graphicFrameLocks noChangeAspect="1"/>
          </p:cNvGraphicFramePr>
          <p:nvPr/>
        </p:nvGraphicFramePr>
        <p:xfrm>
          <a:off x="3994962" y="1714488"/>
          <a:ext cx="3399812" cy="697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09" name="Формула" r:id="rId4" imgW="2184400" imgH="444500" progId="Equation.3">
                  <p:embed/>
                </p:oleObj>
              </mc:Choice>
              <mc:Fallback>
                <p:oleObj name="Формула" r:id="rId4" imgW="2184400" imgH="444500" progId="Equation.3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4962" y="1714488"/>
                        <a:ext cx="3399812" cy="6977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85" name="Rectangle 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49184" name="Object 32"/>
          <p:cNvGraphicFramePr>
            <a:graphicFrameLocks noChangeAspect="1"/>
          </p:cNvGraphicFramePr>
          <p:nvPr/>
        </p:nvGraphicFramePr>
        <p:xfrm>
          <a:off x="357158" y="3643314"/>
          <a:ext cx="1179487" cy="571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10" name="Формула" r:id="rId6" imgW="926698" imgH="444307" progId="Equation.3">
                  <p:embed/>
                </p:oleObj>
              </mc:Choice>
              <mc:Fallback>
                <p:oleObj name="Формула" r:id="rId6" imgW="926698" imgH="444307" progId="Equation.3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3643314"/>
                        <a:ext cx="1179487" cy="5715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87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49186" name="Object 34"/>
          <p:cNvGraphicFramePr>
            <a:graphicFrameLocks noChangeAspect="1"/>
          </p:cNvGraphicFramePr>
          <p:nvPr/>
        </p:nvGraphicFramePr>
        <p:xfrm>
          <a:off x="357158" y="4429132"/>
          <a:ext cx="1211895" cy="357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11" name="Формула" r:id="rId8" imgW="901309" imgH="266584" progId="Equation.3">
                  <p:embed/>
                </p:oleObj>
              </mc:Choice>
              <mc:Fallback>
                <p:oleObj name="Формула" r:id="rId8" imgW="901309" imgH="266584" progId="Equation.3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4429132"/>
                        <a:ext cx="1211895" cy="357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89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49188" name="Object 36"/>
          <p:cNvGraphicFramePr>
            <a:graphicFrameLocks noChangeAspect="1"/>
          </p:cNvGraphicFramePr>
          <p:nvPr/>
        </p:nvGraphicFramePr>
        <p:xfrm>
          <a:off x="1779588" y="4762500"/>
          <a:ext cx="1681162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12" name="Формула" r:id="rId10" imgW="1168200" imgH="279360" progId="Equation.3">
                  <p:embed/>
                </p:oleObj>
              </mc:Choice>
              <mc:Fallback>
                <p:oleObj name="Формула" r:id="rId10" imgW="1168200" imgH="279360" progId="Equation.3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9588" y="4762500"/>
                        <a:ext cx="1681162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91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49190" name="Object 38"/>
          <p:cNvGraphicFramePr>
            <a:graphicFrameLocks noChangeAspect="1"/>
          </p:cNvGraphicFramePr>
          <p:nvPr/>
        </p:nvGraphicFramePr>
        <p:xfrm>
          <a:off x="2489704" y="3643338"/>
          <a:ext cx="1082164" cy="571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13" name="Формула" r:id="rId12" imgW="850531" imgH="444307" progId="Equation.3">
                  <p:embed/>
                </p:oleObj>
              </mc:Choice>
              <mc:Fallback>
                <p:oleObj name="Формула" r:id="rId12" imgW="850531" imgH="444307" progId="Equation.3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9704" y="3643338"/>
                        <a:ext cx="1082164" cy="5714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" name="Rectangle 4"/>
          <p:cNvSpPr>
            <a:spLocks noChangeArrowheads="1"/>
          </p:cNvSpPr>
          <p:nvPr/>
        </p:nvSpPr>
        <p:spPr bwMode="auto">
          <a:xfrm>
            <a:off x="1714480" y="3786190"/>
            <a:ext cx="7858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</a:rPr>
              <a:t>или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+mj-lt"/>
            </a:endParaRPr>
          </a:p>
        </p:txBody>
      </p:sp>
      <p:sp>
        <p:nvSpPr>
          <p:cNvPr id="49193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49192" name="Object 40"/>
          <p:cNvGraphicFramePr>
            <a:graphicFrameLocks noChangeAspect="1"/>
          </p:cNvGraphicFramePr>
          <p:nvPr/>
        </p:nvGraphicFramePr>
        <p:xfrm>
          <a:off x="428596" y="5072074"/>
          <a:ext cx="857256" cy="642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14" name="Формула" r:id="rId14" imgW="622030" imgH="469696" progId="Equation.3">
                  <p:embed/>
                </p:oleObj>
              </mc:Choice>
              <mc:Fallback>
                <p:oleObj name="Формула" r:id="rId14" imgW="622030" imgH="469696" progId="Equation.3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596" y="5072074"/>
                        <a:ext cx="857256" cy="6429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95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49194" name="Object 42"/>
          <p:cNvGraphicFramePr>
            <a:graphicFrameLocks noChangeAspect="1"/>
          </p:cNvGraphicFramePr>
          <p:nvPr/>
        </p:nvGraphicFramePr>
        <p:xfrm>
          <a:off x="5283464" y="5786454"/>
          <a:ext cx="1574552" cy="642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15" name="Формула" r:id="rId16" imgW="1143000" imgH="469900" progId="Equation.3">
                  <p:embed/>
                </p:oleObj>
              </mc:Choice>
              <mc:Fallback>
                <p:oleObj name="Формула" r:id="rId16" imgW="1143000" imgH="469900" progId="Equation.3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3464" y="5786454"/>
                        <a:ext cx="1574552" cy="6429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97" name="Rectangle 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49196" name="Object 44"/>
          <p:cNvGraphicFramePr>
            <a:graphicFrameLocks noChangeAspect="1"/>
          </p:cNvGraphicFramePr>
          <p:nvPr/>
        </p:nvGraphicFramePr>
        <p:xfrm>
          <a:off x="7210832" y="5816702"/>
          <a:ext cx="1504572" cy="571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16" name="Формула" r:id="rId18" imgW="1231366" imgH="469696" progId="Equation.3">
                  <p:embed/>
                </p:oleObj>
              </mc:Choice>
              <mc:Fallback>
                <p:oleObj name="Формула" r:id="rId18" imgW="1231366" imgH="469696" progId="Equation.3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0832" y="5816702"/>
                        <a:ext cx="1504572" cy="5715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7" name="Group 10"/>
          <p:cNvGrpSpPr>
            <a:grpSpLocks noChangeAspect="1"/>
          </p:cNvGrpSpPr>
          <p:nvPr/>
        </p:nvGrpSpPr>
        <p:grpSpPr bwMode="auto">
          <a:xfrm>
            <a:off x="2214546" y="5440000"/>
            <a:ext cx="2544768" cy="1203710"/>
            <a:chOff x="6807" y="13023"/>
            <a:chExt cx="7519" cy="3555"/>
          </a:xfrm>
        </p:grpSpPr>
        <p:sp>
          <p:nvSpPr>
            <p:cNvPr id="178" name="AutoShape 11"/>
            <p:cNvSpPr>
              <a:spLocks noChangeAspect="1" noChangeArrowheads="1"/>
            </p:cNvSpPr>
            <p:nvPr/>
          </p:nvSpPr>
          <p:spPr bwMode="auto">
            <a:xfrm>
              <a:off x="7125" y="13145"/>
              <a:ext cx="7200" cy="3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dirty="0">
                <a:solidFill>
                  <a:schemeClr val="bg1"/>
                </a:solidFill>
              </a:endParaRPr>
            </a:p>
          </p:txBody>
        </p:sp>
        <p:grpSp>
          <p:nvGrpSpPr>
            <p:cNvPr id="179" name="Group 12"/>
            <p:cNvGrpSpPr>
              <a:grpSpLocks/>
            </p:cNvGrpSpPr>
            <p:nvPr/>
          </p:nvGrpSpPr>
          <p:grpSpPr bwMode="auto">
            <a:xfrm>
              <a:off x="7866" y="13217"/>
              <a:ext cx="6305" cy="1980"/>
              <a:chOff x="8344" y="13800"/>
              <a:chExt cx="1943" cy="565"/>
            </a:xfrm>
          </p:grpSpPr>
          <p:sp>
            <p:nvSpPr>
              <p:cNvPr id="187" name="Line 13"/>
              <p:cNvSpPr>
                <a:spLocks noChangeShapeType="1"/>
              </p:cNvSpPr>
              <p:nvPr/>
            </p:nvSpPr>
            <p:spPr bwMode="auto">
              <a:xfrm flipV="1">
                <a:off x="9716" y="14201"/>
                <a:ext cx="229" cy="163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8" name="Line 14"/>
              <p:cNvSpPr>
                <a:spLocks noChangeShapeType="1"/>
              </p:cNvSpPr>
              <p:nvPr/>
            </p:nvSpPr>
            <p:spPr bwMode="auto">
              <a:xfrm>
                <a:off x="8344" y="13800"/>
                <a:ext cx="0" cy="564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 type="triangle" w="med" len="lg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9" name="Line 15"/>
              <p:cNvSpPr>
                <a:spLocks noChangeShapeType="1"/>
              </p:cNvSpPr>
              <p:nvPr/>
            </p:nvSpPr>
            <p:spPr bwMode="auto">
              <a:xfrm flipV="1">
                <a:off x="8344" y="14042"/>
                <a:ext cx="457" cy="323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0" name="Line 16"/>
              <p:cNvSpPr>
                <a:spLocks noChangeShapeType="1"/>
              </p:cNvSpPr>
              <p:nvPr/>
            </p:nvSpPr>
            <p:spPr bwMode="auto">
              <a:xfrm>
                <a:off x="8801" y="14042"/>
                <a:ext cx="0" cy="323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1" name="Line 17"/>
              <p:cNvSpPr>
                <a:spLocks noChangeShapeType="1"/>
              </p:cNvSpPr>
              <p:nvPr/>
            </p:nvSpPr>
            <p:spPr bwMode="auto">
              <a:xfrm flipV="1">
                <a:off x="8801" y="14042"/>
                <a:ext cx="458" cy="323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2" name="Line 18"/>
              <p:cNvSpPr>
                <a:spLocks noChangeShapeType="1"/>
              </p:cNvSpPr>
              <p:nvPr/>
            </p:nvSpPr>
            <p:spPr bwMode="auto">
              <a:xfrm flipV="1">
                <a:off x="9259" y="14042"/>
                <a:ext cx="457" cy="323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3" name="Line 19"/>
              <p:cNvSpPr>
                <a:spLocks noChangeShapeType="1"/>
              </p:cNvSpPr>
              <p:nvPr/>
            </p:nvSpPr>
            <p:spPr bwMode="auto">
              <a:xfrm>
                <a:off x="9259" y="14042"/>
                <a:ext cx="0" cy="323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4" name="Line 20"/>
              <p:cNvSpPr>
                <a:spLocks noChangeShapeType="1"/>
              </p:cNvSpPr>
              <p:nvPr/>
            </p:nvSpPr>
            <p:spPr bwMode="auto">
              <a:xfrm>
                <a:off x="9716" y="14042"/>
                <a:ext cx="0" cy="323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5" name="Line 21"/>
              <p:cNvSpPr>
                <a:spLocks noChangeShapeType="1"/>
              </p:cNvSpPr>
              <p:nvPr/>
            </p:nvSpPr>
            <p:spPr bwMode="auto">
              <a:xfrm>
                <a:off x="8344" y="14042"/>
                <a:ext cx="1829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6" name="Line 22"/>
              <p:cNvSpPr>
                <a:spLocks noChangeShapeType="1"/>
              </p:cNvSpPr>
              <p:nvPr/>
            </p:nvSpPr>
            <p:spPr bwMode="auto">
              <a:xfrm>
                <a:off x="8344" y="14365"/>
                <a:ext cx="1943" cy="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 type="none" w="med" len="lg"/>
                <a:tailEnd type="triangle" w="med" len="lg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0" name="Text Box 23"/>
            <p:cNvSpPr txBox="1">
              <a:spLocks noChangeArrowheads="1"/>
            </p:cNvSpPr>
            <p:nvPr/>
          </p:nvSpPr>
          <p:spPr bwMode="auto">
            <a:xfrm>
              <a:off x="6872" y="13023"/>
              <a:ext cx="1130" cy="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Book Antiqua" pitchFamily="18" charset="0"/>
                </a:rPr>
                <a:t>U</a:t>
              </a:r>
              <a:endPara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1" name="Text Box 24"/>
            <p:cNvSpPr txBox="1">
              <a:spLocks noChangeArrowheads="1"/>
            </p:cNvSpPr>
            <p:nvPr/>
          </p:nvSpPr>
          <p:spPr bwMode="auto">
            <a:xfrm>
              <a:off x="13785" y="15133"/>
              <a:ext cx="54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</a:rPr>
                <a:t>t</a:t>
              </a:r>
              <a:endPara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2" name="Text Box 25"/>
            <p:cNvSpPr txBox="1">
              <a:spLocks noChangeArrowheads="1"/>
            </p:cNvSpPr>
            <p:nvPr/>
          </p:nvSpPr>
          <p:spPr bwMode="auto">
            <a:xfrm>
              <a:off x="9105" y="15197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</a:rPr>
                <a:t>T</a:t>
              </a:r>
              <a:endPara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3" name="Text Box 26"/>
            <p:cNvSpPr txBox="1">
              <a:spLocks noChangeArrowheads="1"/>
            </p:cNvSpPr>
            <p:nvPr/>
          </p:nvSpPr>
          <p:spPr bwMode="auto">
            <a:xfrm>
              <a:off x="10545" y="15197"/>
              <a:ext cx="1036" cy="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</a:rPr>
                <a:t>2</a:t>
              </a:r>
              <a:r>
                <a:rPr kumimoji="0" lang="en-US" sz="12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</a:rPr>
                <a:t>T</a:t>
              </a:r>
              <a:endPara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4" name="Text Box 27"/>
            <p:cNvSpPr txBox="1">
              <a:spLocks noChangeArrowheads="1"/>
            </p:cNvSpPr>
            <p:nvPr/>
          </p:nvSpPr>
          <p:spPr bwMode="auto">
            <a:xfrm>
              <a:off x="7360" y="15817"/>
              <a:ext cx="6966" cy="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</a:rPr>
                <a:t>Рис. </a:t>
              </a: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</a:rPr>
                <a:t>Пилообразное напряжение. </a:t>
              </a:r>
              <a:endPara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5" name="Text Box 28"/>
            <p:cNvSpPr txBox="1">
              <a:spLocks noChangeArrowheads="1"/>
            </p:cNvSpPr>
            <p:nvPr/>
          </p:nvSpPr>
          <p:spPr bwMode="auto">
            <a:xfrm>
              <a:off x="7485" y="15197"/>
              <a:ext cx="54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</a:rPr>
                <a:t>0</a:t>
              </a:r>
              <a:endPara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6" name="Text Box 29"/>
            <p:cNvSpPr txBox="1">
              <a:spLocks noChangeArrowheads="1"/>
            </p:cNvSpPr>
            <p:nvPr/>
          </p:nvSpPr>
          <p:spPr bwMode="auto">
            <a:xfrm>
              <a:off x="6807" y="13757"/>
              <a:ext cx="1110" cy="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Book Antiqua" pitchFamily="18" charset="0"/>
                </a:rPr>
                <a:t>U</a:t>
              </a:r>
              <a:r>
                <a:rPr kumimoji="0" lang="ru-RU" sz="1200" b="0" i="0" u="none" strike="noStrike" cap="none" normalizeH="0" baseline="-2500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Book Antiqua" pitchFamily="18" charset="0"/>
                </a:rPr>
                <a:t>0</a:t>
              </a:r>
              <a:endPara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49219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49218" name="Object 66"/>
          <p:cNvGraphicFramePr>
            <a:graphicFrameLocks noChangeAspect="1"/>
          </p:cNvGraphicFramePr>
          <p:nvPr/>
        </p:nvGraphicFramePr>
        <p:xfrm>
          <a:off x="428596" y="5929330"/>
          <a:ext cx="828063" cy="571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17" name="Формула" r:id="rId20" imgW="672808" imgH="469696" progId="Equation.3">
                  <p:embed/>
                </p:oleObj>
              </mc:Choice>
              <mc:Fallback>
                <p:oleObj name="Формула" r:id="rId20" imgW="672808" imgH="469696" progId="Equation.3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596" y="5929330"/>
                        <a:ext cx="828063" cy="5714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9" name="Rectangle 4"/>
          <p:cNvSpPr>
            <a:spLocks noChangeArrowheads="1"/>
          </p:cNvSpPr>
          <p:nvPr/>
        </p:nvSpPr>
        <p:spPr bwMode="auto">
          <a:xfrm>
            <a:off x="1428728" y="5857892"/>
            <a:ext cx="7858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</a:rPr>
              <a:t>НО !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+mj-lt"/>
            </a:endParaRPr>
          </a:p>
        </p:txBody>
      </p:sp>
      <p:sp>
        <p:nvSpPr>
          <p:cNvPr id="200" name="Выгнутая влево стрелка 199"/>
          <p:cNvSpPr/>
          <p:nvPr/>
        </p:nvSpPr>
        <p:spPr>
          <a:xfrm rot="16200000">
            <a:off x="3526557" y="4664084"/>
            <a:ext cx="304937" cy="3929088"/>
          </a:xfrm>
          <a:prstGeom prst="curvedRightArrow">
            <a:avLst>
              <a:gd name="adj1" fmla="val 25000"/>
              <a:gd name="adj2" fmla="val 79851"/>
              <a:gd name="adj3" fmla="val 440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87" name="Группа 86"/>
          <p:cNvGrpSpPr/>
          <p:nvPr/>
        </p:nvGrpSpPr>
        <p:grpSpPr>
          <a:xfrm>
            <a:off x="4195786" y="2428868"/>
            <a:ext cx="4876808" cy="3203574"/>
            <a:chOff x="4195786" y="2428868"/>
            <a:chExt cx="4876808" cy="3203574"/>
          </a:xfrm>
        </p:grpSpPr>
        <p:pic>
          <p:nvPicPr>
            <p:cNvPr id="49183" name="Picture 31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4195786" y="2428868"/>
              <a:ext cx="4876808" cy="3203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0" name="Прямоугольник 79"/>
            <p:cNvSpPr/>
            <p:nvPr/>
          </p:nvSpPr>
          <p:spPr>
            <a:xfrm>
              <a:off x="6055722" y="3706514"/>
              <a:ext cx="214314" cy="214314"/>
            </a:xfrm>
            <a:prstGeom prst="rect">
              <a:avLst/>
            </a:prstGeom>
            <a:solidFill>
              <a:schemeClr val="tx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Прямоугольник 80"/>
            <p:cNvSpPr/>
            <p:nvPr/>
          </p:nvSpPr>
          <p:spPr>
            <a:xfrm>
              <a:off x="7138234" y="3694154"/>
              <a:ext cx="214314" cy="214314"/>
            </a:xfrm>
            <a:prstGeom prst="rect">
              <a:avLst/>
            </a:prstGeom>
            <a:solidFill>
              <a:schemeClr val="tx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рямоугольник 81"/>
            <p:cNvSpPr/>
            <p:nvPr/>
          </p:nvSpPr>
          <p:spPr>
            <a:xfrm>
              <a:off x="8306082" y="3684504"/>
              <a:ext cx="214314" cy="214314"/>
            </a:xfrm>
            <a:prstGeom prst="rect">
              <a:avLst/>
            </a:prstGeom>
            <a:solidFill>
              <a:schemeClr val="tx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Прямоугольник 82"/>
            <p:cNvSpPr/>
            <p:nvPr/>
          </p:nvSpPr>
          <p:spPr>
            <a:xfrm>
              <a:off x="5508932" y="4412656"/>
              <a:ext cx="151114" cy="214314"/>
            </a:xfrm>
            <a:prstGeom prst="rect">
              <a:avLst/>
            </a:prstGeom>
            <a:solidFill>
              <a:schemeClr val="tx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6621692" y="4390646"/>
              <a:ext cx="151114" cy="214314"/>
            </a:xfrm>
            <a:prstGeom prst="rect">
              <a:avLst/>
            </a:prstGeom>
            <a:solidFill>
              <a:schemeClr val="tx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рямоугольник 84"/>
            <p:cNvSpPr/>
            <p:nvPr/>
          </p:nvSpPr>
          <p:spPr>
            <a:xfrm>
              <a:off x="7753758" y="4445608"/>
              <a:ext cx="151114" cy="214314"/>
            </a:xfrm>
            <a:prstGeom prst="rect">
              <a:avLst/>
            </a:prstGeom>
            <a:solidFill>
              <a:schemeClr val="tx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6" name="Rectangle 4"/>
          <p:cNvSpPr>
            <a:spLocks noChangeArrowheads="1"/>
          </p:cNvSpPr>
          <p:nvPr/>
        </p:nvSpPr>
        <p:spPr bwMode="auto">
          <a:xfrm>
            <a:off x="2582804" y="5519882"/>
            <a:ext cx="19288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</a:rPr>
              <a:t>другой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</a:rPr>
              <a:t> коэффициент !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72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3181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1815" name="Rectangle 7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8187" name="Rectangle 5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8189" name="Rectangle 6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8191" name="Rectangle 6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9182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9185" name="Rectangle 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9187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9189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9191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9193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9195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9197" name="Rectangle 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50206" name="Rectangle 30"/>
          <p:cNvSpPr>
            <a:spLocks noChangeArrowheads="1"/>
          </p:cNvSpPr>
          <p:nvPr/>
        </p:nvSpPr>
        <p:spPr bwMode="auto">
          <a:xfrm>
            <a:off x="357158" y="375802"/>
            <a:ext cx="52864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</a:rPr>
              <a:t>2.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</a:rPr>
              <a:t>7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</a:rPr>
              <a:t>. Общий случай. Участок с элементами </a:t>
            </a:r>
            <a:r>
              <a: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500034" y="928670"/>
            <a:ext cx="3075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ru-RU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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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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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50207" name="Object 31"/>
          <p:cNvGraphicFramePr>
            <a:graphicFrameLocks noChangeAspect="1"/>
          </p:cNvGraphicFramePr>
          <p:nvPr/>
        </p:nvGraphicFramePr>
        <p:xfrm>
          <a:off x="3998454" y="1142984"/>
          <a:ext cx="3931132" cy="642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91" name="Формула" r:id="rId4" imgW="2717640" imgH="444240" progId="Equation.3">
                  <p:embed/>
                </p:oleObj>
              </mc:Choice>
              <mc:Fallback>
                <p:oleObj name="Формула" r:id="rId4" imgW="2717640" imgH="444240" progId="Equation.3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454" y="1142984"/>
                        <a:ext cx="3931132" cy="6429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208" name="Picture 3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1857364"/>
            <a:ext cx="5429288" cy="301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210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50209" name="Object 33"/>
          <p:cNvGraphicFramePr>
            <a:graphicFrameLocks noChangeAspect="1"/>
          </p:cNvGraphicFramePr>
          <p:nvPr/>
        </p:nvGraphicFramePr>
        <p:xfrm>
          <a:off x="6429388" y="2428868"/>
          <a:ext cx="2175059" cy="642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92" name="Формула" r:id="rId7" imgW="1511300" imgH="444500" progId="Equation.3">
                  <p:embed/>
                </p:oleObj>
              </mc:Choice>
              <mc:Fallback>
                <p:oleObj name="Формула" r:id="rId7" imgW="1511300" imgH="444500" progId="Equation.3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8" y="2428868"/>
                        <a:ext cx="2175059" cy="6429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212" name="Rectangle 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50211" name="Object 35"/>
          <p:cNvGraphicFramePr>
            <a:graphicFrameLocks noChangeAspect="1"/>
          </p:cNvGraphicFramePr>
          <p:nvPr/>
        </p:nvGraphicFramePr>
        <p:xfrm>
          <a:off x="6500826" y="3857628"/>
          <a:ext cx="2158448" cy="428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93" name="Формула" r:id="rId9" imgW="1345616" imgH="266584" progId="Equation.3">
                  <p:embed/>
                </p:oleObj>
              </mc:Choice>
              <mc:Fallback>
                <p:oleObj name="Формула" r:id="rId9" imgW="1345616" imgH="266584" progId="Equation.3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0826" y="3857628"/>
                        <a:ext cx="2158448" cy="4286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" name="Штриховая стрелка вправо 83"/>
          <p:cNvSpPr/>
          <p:nvPr/>
        </p:nvSpPr>
        <p:spPr>
          <a:xfrm rot="5400000">
            <a:off x="7143768" y="3232545"/>
            <a:ext cx="642942" cy="46434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5" name="Прямоугольник 84"/>
          <p:cNvSpPr/>
          <p:nvPr/>
        </p:nvSpPr>
        <p:spPr>
          <a:xfrm>
            <a:off x="3929090" y="492919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+mn-lt"/>
              </a:rPr>
              <a:t>cos</a:t>
            </a:r>
            <a:r>
              <a:rPr lang="en-US" sz="2400" i="1" dirty="0">
                <a:solidFill>
                  <a:srgbClr val="0000FF"/>
                </a:solidFill>
                <a:sym typeface="Symbol"/>
              </a:rPr>
              <a:t>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-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«</a:t>
            </a:r>
            <a:r>
              <a:rPr lang="ru-RU" b="1" i="1" dirty="0" smtClean="0">
                <a:solidFill>
                  <a:schemeClr val="bg1"/>
                </a:solidFill>
              </a:rPr>
              <a:t>коэффициент </a:t>
            </a:r>
            <a:r>
              <a:rPr lang="ru-RU" b="1" i="1" dirty="0">
                <a:solidFill>
                  <a:schemeClr val="bg1"/>
                </a:solidFill>
              </a:rPr>
              <a:t>мощности</a:t>
            </a:r>
            <a:r>
              <a:rPr lang="ru-RU" dirty="0">
                <a:solidFill>
                  <a:schemeClr val="bg1"/>
                </a:solidFill>
              </a:rPr>
              <a:t>» </a:t>
            </a:r>
          </a:p>
        </p:txBody>
      </p:sp>
      <p:sp>
        <p:nvSpPr>
          <p:cNvPr id="50213" name="Rectangle 37"/>
          <p:cNvSpPr>
            <a:spLocks noChangeArrowheads="1"/>
          </p:cNvSpPr>
          <p:nvPr/>
        </p:nvSpPr>
        <p:spPr bwMode="auto">
          <a:xfrm>
            <a:off x="428596" y="5000636"/>
            <a:ext cx="192882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§"/>
              <a:tabLst>
                <a:tab pos="630238" algn="l"/>
              </a:tabLst>
            </a:pP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Замечания</a:t>
            </a:r>
            <a:endParaRPr kumimoji="0" lang="en-US" sz="2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30238" algn="l"/>
              </a:tabLst>
            </a:pPr>
            <a:endParaRPr kumimoji="0" lang="en-US" sz="2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30238" algn="l"/>
              </a:tabLst>
            </a:pPr>
            <a:r>
              <a:rPr lang="en-US" sz="20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1)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30238" algn="l"/>
              </a:tabLst>
            </a:pPr>
            <a:endParaRPr lang="en-US" sz="2000" b="1" i="1" dirty="0" smtClean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30238" algn="l"/>
              </a:tabLst>
            </a:pP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2)  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+mj-lt"/>
            </a:endParaRPr>
          </a:p>
        </p:txBody>
      </p:sp>
      <p:sp>
        <p:nvSpPr>
          <p:cNvPr id="50215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50214" name="Object 38"/>
          <p:cNvGraphicFramePr>
            <a:graphicFrameLocks noChangeAspect="1"/>
          </p:cNvGraphicFramePr>
          <p:nvPr/>
        </p:nvGraphicFramePr>
        <p:xfrm>
          <a:off x="895837" y="5530950"/>
          <a:ext cx="785818" cy="586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94" name="Формула" r:id="rId11" imgW="596641" imgH="444307" progId="Equation.3">
                  <p:embed/>
                </p:oleObj>
              </mc:Choice>
              <mc:Fallback>
                <p:oleObj name="Формула" r:id="rId11" imgW="596641" imgH="444307" progId="Equation.3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5837" y="5530950"/>
                        <a:ext cx="785818" cy="5862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217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50216" name="Object 40"/>
          <p:cNvGraphicFramePr>
            <a:graphicFrameLocks noChangeAspect="1"/>
          </p:cNvGraphicFramePr>
          <p:nvPr/>
        </p:nvGraphicFramePr>
        <p:xfrm>
          <a:off x="928662" y="6143644"/>
          <a:ext cx="766058" cy="571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95" name="Формула" r:id="rId13" imgW="596641" imgH="444307" progId="Equation.3">
                  <p:embed/>
                </p:oleObj>
              </mc:Choice>
              <mc:Fallback>
                <p:oleObj name="Формула" r:id="rId13" imgW="596641" imgH="444307" progId="Equation.3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62" y="6143644"/>
                        <a:ext cx="766058" cy="5715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219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50218" name="Object 42"/>
          <p:cNvGraphicFramePr>
            <a:graphicFrameLocks noChangeAspect="1"/>
          </p:cNvGraphicFramePr>
          <p:nvPr/>
        </p:nvGraphicFramePr>
        <p:xfrm>
          <a:off x="2199766" y="6215082"/>
          <a:ext cx="1374565" cy="428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96" name="Формула" r:id="rId15" imgW="889000" imgH="279400" progId="Equation.3">
                  <p:embed/>
                </p:oleObj>
              </mc:Choice>
              <mc:Fallback>
                <p:oleObj name="Формула" r:id="rId15" imgW="889000" imgH="279400" progId="Equation.3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9766" y="6215082"/>
                        <a:ext cx="1374565" cy="4286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Штриховая стрелка вправо 92"/>
          <p:cNvSpPr/>
          <p:nvPr/>
        </p:nvSpPr>
        <p:spPr>
          <a:xfrm>
            <a:off x="3857620" y="6072206"/>
            <a:ext cx="642942" cy="46434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221" name="Rectangle 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50220" name="Object 44"/>
          <p:cNvGraphicFramePr>
            <a:graphicFrameLocks noChangeAspect="1"/>
          </p:cNvGraphicFramePr>
          <p:nvPr/>
        </p:nvGraphicFramePr>
        <p:xfrm>
          <a:off x="5033580" y="5857892"/>
          <a:ext cx="1014420" cy="785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97" name="Формула" r:id="rId17" imgW="672808" imgH="520474" progId="Equation.3">
                  <p:embed/>
                </p:oleObj>
              </mc:Choice>
              <mc:Fallback>
                <p:oleObj name="Формула" r:id="rId17" imgW="672808" imgH="520474" progId="Equation.3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3580" y="5857892"/>
                        <a:ext cx="1014420" cy="7858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" name="Прямоугольник 95"/>
          <p:cNvSpPr/>
          <p:nvPr/>
        </p:nvSpPr>
        <p:spPr>
          <a:xfrm>
            <a:off x="3286116" y="5500702"/>
            <a:ext cx="408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+mn-lt"/>
              </a:rPr>
              <a:t>(</a:t>
            </a:r>
            <a:r>
              <a:rPr lang="ru-RU" b="1" i="1" u="dbl" dirty="0" smtClean="0">
                <a:solidFill>
                  <a:srgbClr val="FF0000"/>
                </a:solidFill>
                <a:latin typeface="+mj-lt"/>
                <a:ea typeface="Times New Roman" pitchFamily="18" charset="0"/>
              </a:rPr>
              <a:t>Опр</a:t>
            </a:r>
            <a:r>
              <a:rPr lang="ru-RU" b="1" dirty="0" smtClean="0">
                <a:solidFill>
                  <a:srgbClr val="FF0000"/>
                </a:solidFill>
                <a:latin typeface="+mn-lt"/>
              </a:rPr>
              <a:t>.)</a:t>
            </a:r>
            <a:r>
              <a:rPr lang="ru-RU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b="1" i="1" dirty="0" smtClean="0">
                <a:solidFill>
                  <a:srgbClr val="0000FF"/>
                </a:solidFill>
                <a:latin typeface="+mn-lt"/>
              </a:rPr>
              <a:t>Активное сопротивление</a:t>
            </a:r>
            <a:r>
              <a:rPr lang="ru-RU" b="1" dirty="0" smtClean="0">
                <a:solidFill>
                  <a:srgbClr val="0000FF"/>
                </a:solidFill>
                <a:latin typeface="+mn-lt"/>
              </a:rPr>
              <a:t>:</a:t>
            </a:r>
            <a:endParaRPr lang="ru-RU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97" name="Овал 96"/>
          <p:cNvSpPr/>
          <p:nvPr/>
        </p:nvSpPr>
        <p:spPr>
          <a:xfrm>
            <a:off x="4857752" y="5819382"/>
            <a:ext cx="1714512" cy="857280"/>
          </a:xfrm>
          <a:prstGeom prst="ellipse">
            <a:avLst/>
          </a:prstGeom>
          <a:noFill/>
          <a:ln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8" name="Прямоугольник 97"/>
          <p:cNvSpPr/>
          <p:nvPr/>
        </p:nvSpPr>
        <p:spPr>
          <a:xfrm>
            <a:off x="7000892" y="6215082"/>
            <a:ext cx="1576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i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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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E528B-9A98-43FF-BDAC-591168B6A38C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sp>
        <p:nvSpPr>
          <p:cNvPr id="53344" name="Rectangle 9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3" name="Rectangle 4"/>
          <p:cNvSpPr>
            <a:spLocks noChangeArrowheads="1"/>
          </p:cNvSpPr>
          <p:nvPr/>
        </p:nvSpPr>
        <p:spPr bwMode="auto">
          <a:xfrm>
            <a:off x="1122164" y="500042"/>
            <a:ext cx="13781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Доска  2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142853"/>
            <a:ext cx="5715040" cy="3108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3407112"/>
            <a:ext cx="5715040" cy="3322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201617" y="3538839"/>
            <a:ext cx="13701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Доска  </a:t>
            </a:r>
            <a:r>
              <a:rPr lang="ru-RU" sz="2400" b="1" dirty="0">
                <a:solidFill>
                  <a:srgbClr val="0000FF"/>
                </a:solidFill>
                <a:latin typeface="+mj-lt"/>
                <a:ea typeface="Times New Roman" pitchFamily="18" charset="0"/>
                <a:cs typeface="Arial" pitchFamily="34" charset="0"/>
              </a:rPr>
              <a:t>3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14282" y="71414"/>
            <a:ext cx="1658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Приложение</a:t>
            </a:r>
            <a:endParaRPr kumimoji="0" lang="ru-RU" b="0" i="1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93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E528B-9A98-43FF-BDAC-591168B6A38C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sp>
        <p:nvSpPr>
          <p:cNvPr id="53344" name="Rectangle 9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3" name="Rectangle 4"/>
          <p:cNvSpPr>
            <a:spLocks noChangeArrowheads="1"/>
          </p:cNvSpPr>
          <p:nvPr/>
        </p:nvSpPr>
        <p:spPr bwMode="auto">
          <a:xfrm>
            <a:off x="1537968" y="500042"/>
            <a:ext cx="13909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Доска  4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55601" y="3753153"/>
            <a:ext cx="1373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Доска  5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39" y="3643314"/>
            <a:ext cx="3842271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19644"/>
            <a:ext cx="5500726" cy="3349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14282" y="142852"/>
            <a:ext cx="1658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Приложение</a:t>
            </a:r>
            <a:endParaRPr kumimoji="0" lang="ru-RU" b="0" i="1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33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72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500034" y="285728"/>
            <a:ext cx="12144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lang="ru-RU" b="1" dirty="0" smtClean="0">
                <a:solidFill>
                  <a:srgbClr val="0000FF"/>
                </a:solidFill>
                <a:latin typeface="Arial" pitchFamily="34" charset="0"/>
              </a:rPr>
              <a:t>Доска 1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sp>
        <p:nvSpPr>
          <p:cNvPr id="3181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1815" name="Rectangle 7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819" y="1000108"/>
            <a:ext cx="8828098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72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500034" y="285728"/>
            <a:ext cx="12144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lang="ru-RU" b="1" dirty="0" smtClean="0">
                <a:solidFill>
                  <a:srgbClr val="0000FF"/>
                </a:solidFill>
                <a:latin typeface="Arial" pitchFamily="34" charset="0"/>
              </a:rPr>
              <a:t>Доска 2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sp>
        <p:nvSpPr>
          <p:cNvPr id="3181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1815" name="Rectangle 7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944133"/>
            <a:ext cx="8828501" cy="537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4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142844" y="4357694"/>
            <a:ext cx="77415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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0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,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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,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 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0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-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константы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для данной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колебательной системы. Меняем 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 </a:t>
            </a:r>
            <a:r>
              <a:rPr lang="ru-RU" sz="3600" b="1" i="1" dirty="0">
                <a:solidFill>
                  <a:srgbClr val="0070C0"/>
                </a:solidFill>
                <a:latin typeface="Constantia" pitchFamily="18" charset="0"/>
                <a:sym typeface="Symbol"/>
              </a:rPr>
              <a:t>!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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8" name="Rectangle 8"/>
          <p:cNvSpPr>
            <a:spLocks/>
          </p:cNvSpPr>
          <p:nvPr/>
        </p:nvSpPr>
        <p:spPr bwMode="auto">
          <a:xfrm>
            <a:off x="7643834" y="4786322"/>
            <a:ext cx="1214446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6000" b="1" i="1" dirty="0">
                <a:solidFill>
                  <a:srgbClr val="0070C0"/>
                </a:solidFill>
                <a:latin typeface="Constantia" pitchFamily="18" charset="0"/>
              </a:rPr>
              <a:t>!!</a:t>
            </a: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1" name="Правая фигурная скобка 30"/>
          <p:cNvSpPr/>
          <p:nvPr/>
        </p:nvSpPr>
        <p:spPr>
          <a:xfrm flipH="1">
            <a:off x="2285984" y="1428736"/>
            <a:ext cx="285752" cy="2786082"/>
          </a:xfrm>
          <a:prstGeom prst="rightBrace">
            <a:avLst>
              <a:gd name="adj1" fmla="val 33702"/>
              <a:gd name="adj2" fmla="val 50000"/>
            </a:avLst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910" name="Rectangle 4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6912" name="Rectangle 4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6914" name="Rectangle 5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6916" name="Rectangle 5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7" name="Штриховая стрелка вправо 66"/>
          <p:cNvSpPr/>
          <p:nvPr/>
        </p:nvSpPr>
        <p:spPr>
          <a:xfrm rot="5400000">
            <a:off x="7876018" y="267858"/>
            <a:ext cx="857234" cy="60722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TextBox 6"/>
          <p:cNvSpPr txBox="1">
            <a:spLocks noChangeArrowheads="1"/>
          </p:cNvSpPr>
          <p:nvPr/>
        </p:nvSpPr>
        <p:spPr bwMode="auto">
          <a:xfrm>
            <a:off x="214250" y="2571744"/>
            <a:ext cx="18574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0B0F0"/>
                </a:solidFill>
                <a:latin typeface="+mj-lt"/>
              </a:rPr>
              <a:t>“</a:t>
            </a:r>
            <a:r>
              <a:rPr lang="ru-RU" sz="2400" b="1" i="1" dirty="0">
                <a:solidFill>
                  <a:srgbClr val="00B0F0"/>
                </a:solidFill>
                <a:latin typeface="+mj-lt"/>
              </a:rPr>
              <a:t>Урожай</a:t>
            </a:r>
            <a:r>
              <a:rPr lang="en-US" sz="2400" b="1" i="1" dirty="0">
                <a:solidFill>
                  <a:srgbClr val="00B0F0"/>
                </a:solidFill>
                <a:latin typeface="+mj-lt"/>
              </a:rPr>
              <a:t>”</a:t>
            </a:r>
            <a:r>
              <a:rPr lang="ru-RU" sz="2400" b="1" dirty="0">
                <a:solidFill>
                  <a:srgbClr val="00B0F0"/>
                </a:solidFill>
                <a:latin typeface="+mj-lt"/>
              </a:rPr>
              <a:t>: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642910" y="785794"/>
            <a:ext cx="56963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Теорема Пифагора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A</a:t>
            </a:r>
            <a:r>
              <a:rPr lang="ru-RU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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[(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</a:t>
            </a:r>
            <a:r>
              <a:rPr lang="ru-RU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</a:t>
            </a:r>
            <a:r>
              <a:rPr lang="ru-RU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+ 4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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ru-RU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</a:t>
            </a:r>
            <a:r>
              <a:rPr lang="ru-RU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] = 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           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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7896" name="Object 8"/>
          <p:cNvGraphicFramePr>
            <a:graphicFrameLocks noChangeAspect="1"/>
          </p:cNvGraphicFramePr>
          <p:nvPr/>
        </p:nvGraphicFramePr>
        <p:xfrm>
          <a:off x="4082677" y="1571613"/>
          <a:ext cx="3649403" cy="1071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6" name="Формула" r:id="rId4" imgW="40233600" imgH="11887200" progId="Equation.3">
                  <p:embed/>
                </p:oleObj>
              </mc:Choice>
              <mc:Fallback>
                <p:oleObj name="Формула" r:id="rId4" imgW="40233600" imgH="1188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2677" y="1571613"/>
                        <a:ext cx="3649403" cy="10715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AutoShape 27"/>
          <p:cNvSpPr>
            <a:spLocks noChangeArrowheads="1"/>
          </p:cNvSpPr>
          <p:nvPr/>
        </p:nvSpPr>
        <p:spPr bwMode="auto">
          <a:xfrm>
            <a:off x="3214678" y="1357298"/>
            <a:ext cx="5857916" cy="1571636"/>
          </a:xfrm>
          <a:prstGeom prst="cloudCallout">
            <a:avLst>
              <a:gd name="adj1" fmla="val 10878"/>
              <a:gd name="adj2" fmla="val -82379"/>
            </a:avLst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7898" name="Object 10"/>
          <p:cNvGraphicFramePr>
            <a:graphicFrameLocks noChangeAspect="1"/>
          </p:cNvGraphicFramePr>
          <p:nvPr/>
        </p:nvGraphicFramePr>
        <p:xfrm>
          <a:off x="4857752" y="3214686"/>
          <a:ext cx="1876258" cy="857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7" name="Формула" r:id="rId6" imgW="26517600" imgH="12192000" progId="Equation.3">
                  <p:embed/>
                </p:oleObj>
              </mc:Choice>
              <mc:Fallback>
                <p:oleObj name="Формула" r:id="rId6" imgW="26517600" imgH="12192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2" y="3214686"/>
                        <a:ext cx="1876258" cy="8572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Овал 58"/>
          <p:cNvSpPr/>
          <p:nvPr/>
        </p:nvSpPr>
        <p:spPr>
          <a:xfrm>
            <a:off x="4338506" y="3071810"/>
            <a:ext cx="3143272" cy="1143008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37900" name="Object 12"/>
          <p:cNvGraphicFramePr>
            <a:graphicFrameLocks noChangeAspect="1"/>
          </p:cNvGraphicFramePr>
          <p:nvPr/>
        </p:nvGraphicFramePr>
        <p:xfrm>
          <a:off x="1785918" y="4929198"/>
          <a:ext cx="1997901" cy="542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8" name="Формула" r:id="rId8" imgW="21031200" imgH="5791200" progId="Equation.3">
                  <p:embed/>
                </p:oleObj>
              </mc:Choice>
              <mc:Fallback>
                <p:oleObj name="Формула" r:id="rId8" imgW="21031200" imgH="579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18" y="4929198"/>
                        <a:ext cx="1997901" cy="5429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37902" name="Object 14"/>
          <p:cNvGraphicFramePr>
            <a:graphicFrameLocks noChangeAspect="1"/>
          </p:cNvGraphicFramePr>
          <p:nvPr/>
        </p:nvGraphicFramePr>
        <p:xfrm>
          <a:off x="1857356" y="5715016"/>
          <a:ext cx="1719209" cy="542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9" name="Формула" r:id="rId10" imgW="17373600" imgH="5486400" progId="Equation.3">
                  <p:embed/>
                </p:oleObj>
              </mc:Choice>
              <mc:Fallback>
                <p:oleObj name="Формула" r:id="rId10" imgW="17373600" imgH="548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5715016"/>
                        <a:ext cx="1719209" cy="5429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 Box 20"/>
          <p:cNvSpPr txBox="1">
            <a:spLocks noChangeArrowheads="1"/>
          </p:cNvSpPr>
          <p:nvPr/>
        </p:nvSpPr>
        <p:spPr bwMode="auto">
          <a:xfrm>
            <a:off x="3929058" y="5214950"/>
            <a:ext cx="4143404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“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Амплитудно-частотная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”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 и</a:t>
            </a:r>
            <a:r>
              <a:rPr lang="en-US" sz="2000" dirty="0">
                <a:solidFill>
                  <a:srgbClr val="C00000"/>
                </a:solidFill>
                <a:latin typeface="+mn-lt"/>
                <a:cs typeface="Arial" pitchFamily="34" charset="0"/>
              </a:rPr>
              <a:t> </a:t>
            </a:r>
            <a:endParaRPr lang="ru-RU" sz="2000" dirty="0">
              <a:solidFill>
                <a:srgbClr val="C00000"/>
              </a:solidFill>
              <a:latin typeface="+mn-lt"/>
              <a:cs typeface="Arial" pitchFamily="34" charset="0"/>
            </a:endParaRPr>
          </a:p>
          <a:p>
            <a:pPr lvl="0" algn="ctr"/>
            <a:r>
              <a:rPr lang="en-US" sz="2000" dirty="0">
                <a:solidFill>
                  <a:srgbClr val="C00000"/>
                </a:solidFill>
                <a:latin typeface="+mn-lt"/>
                <a:cs typeface="Arial" pitchFamily="34" charset="0"/>
              </a:rPr>
              <a:t>“</a:t>
            </a:r>
            <a:r>
              <a:rPr lang="ru-RU" sz="2000" dirty="0">
                <a:solidFill>
                  <a:srgbClr val="C00000"/>
                </a:solidFill>
                <a:latin typeface="+mn-lt"/>
                <a:cs typeface="Arial" pitchFamily="34" charset="0"/>
              </a:rPr>
              <a:t>фазо-частотная</a:t>
            </a:r>
            <a:r>
              <a:rPr lang="en-US" sz="2000" dirty="0">
                <a:solidFill>
                  <a:srgbClr val="C00000"/>
                </a:solidFill>
                <a:latin typeface="+mn-lt"/>
                <a:cs typeface="Arial" pitchFamily="34" charset="0"/>
              </a:rPr>
              <a:t>”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  зависимости</a:t>
            </a:r>
          </a:p>
        </p:txBody>
      </p:sp>
      <p:sp>
        <p:nvSpPr>
          <p:cNvPr id="66" name="Text Box 20"/>
          <p:cNvSpPr txBox="1">
            <a:spLocks noChangeArrowheads="1"/>
          </p:cNvSpPr>
          <p:nvPr/>
        </p:nvSpPr>
        <p:spPr bwMode="auto">
          <a:xfrm>
            <a:off x="3428992" y="6072206"/>
            <a:ext cx="2928958" cy="50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“</a:t>
            </a: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Резонансные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”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69" name="Rectangle 8"/>
          <p:cNvSpPr>
            <a:spLocks/>
          </p:cNvSpPr>
          <p:nvPr/>
        </p:nvSpPr>
        <p:spPr bwMode="auto">
          <a:xfrm>
            <a:off x="6215074" y="5929352"/>
            <a:ext cx="1214446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6000" b="1" i="1" dirty="0">
                <a:solidFill>
                  <a:srgbClr val="0070C0"/>
                </a:solidFill>
                <a:latin typeface="Constantia" pitchFamily="18" charset="0"/>
              </a:rPr>
              <a:t>??</a:t>
            </a:r>
          </a:p>
        </p:txBody>
      </p:sp>
      <p:sp>
        <p:nvSpPr>
          <p:cNvPr id="70" name="Штриховая стрелка вправо 69"/>
          <p:cNvSpPr/>
          <p:nvPr/>
        </p:nvSpPr>
        <p:spPr>
          <a:xfrm rot="5400000">
            <a:off x="7876019" y="5911481"/>
            <a:ext cx="857234" cy="60722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214290"/>
            <a:ext cx="47445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800100" algn="l"/>
              </a:tabLst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 Резонансные кривые. Резонанс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08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72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500034" y="285728"/>
            <a:ext cx="12144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lang="ru-RU" b="1" dirty="0" smtClean="0">
                <a:solidFill>
                  <a:srgbClr val="0000FF"/>
                </a:solidFill>
                <a:latin typeface="Arial" pitchFamily="34" charset="0"/>
              </a:rPr>
              <a:t>Доска 3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sp>
        <p:nvSpPr>
          <p:cNvPr id="3181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1815" name="Rectangle 7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430" y="928670"/>
            <a:ext cx="8846635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72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500034" y="285728"/>
            <a:ext cx="12144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lang="ru-RU" b="1" dirty="0" smtClean="0">
                <a:solidFill>
                  <a:srgbClr val="0000FF"/>
                </a:solidFill>
                <a:latin typeface="Arial" pitchFamily="34" charset="0"/>
              </a:rPr>
              <a:t>Доска 4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sp>
        <p:nvSpPr>
          <p:cNvPr id="3181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1815" name="Rectangle 7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092" y="928670"/>
            <a:ext cx="868815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72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500034" y="285728"/>
            <a:ext cx="12144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lang="ru-RU" b="1" dirty="0" smtClean="0">
                <a:solidFill>
                  <a:srgbClr val="0000FF"/>
                </a:solidFill>
                <a:latin typeface="Arial" pitchFamily="34" charset="0"/>
              </a:rPr>
              <a:t>Доска 5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sp>
        <p:nvSpPr>
          <p:cNvPr id="3181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1815" name="Rectangle 7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902" y="785794"/>
            <a:ext cx="8810657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72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500034" y="142852"/>
            <a:ext cx="12144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lang="ru-RU" b="1" dirty="0" smtClean="0">
                <a:solidFill>
                  <a:srgbClr val="0000FF"/>
                </a:solidFill>
                <a:latin typeface="Arial" pitchFamily="34" charset="0"/>
              </a:rPr>
              <a:t>Доска 6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sp>
        <p:nvSpPr>
          <p:cNvPr id="3181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1815" name="Rectangle 7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642918"/>
            <a:ext cx="7500990" cy="5959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4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285720" y="4357694"/>
            <a:ext cx="70723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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0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,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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,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 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0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-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константы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для данной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колебательной системы ! 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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214290"/>
            <a:ext cx="21650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800100" algn="l"/>
              </a:tabLst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Ассимптотики</a:t>
            </a:r>
            <a:r>
              <a:rPr lang="en-US" sz="1600" b="1" dirty="0">
                <a:solidFill>
                  <a:srgbClr val="8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8"/>
          <p:cNvSpPr>
            <a:spLocks/>
          </p:cNvSpPr>
          <p:nvPr/>
        </p:nvSpPr>
        <p:spPr bwMode="auto">
          <a:xfrm>
            <a:off x="7643834" y="4786322"/>
            <a:ext cx="1214446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6000" b="1" i="1" dirty="0">
                <a:solidFill>
                  <a:srgbClr val="0070C0"/>
                </a:solidFill>
                <a:latin typeface="Constantia" pitchFamily="18" charset="0"/>
              </a:rPr>
              <a:t>!!</a:t>
            </a: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8" name="TextBox 6"/>
          <p:cNvSpPr txBox="1">
            <a:spLocks noChangeArrowheads="1"/>
          </p:cNvSpPr>
          <p:nvPr/>
        </p:nvSpPr>
        <p:spPr bwMode="auto">
          <a:xfrm>
            <a:off x="285720" y="5786454"/>
            <a:ext cx="31432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B0F0"/>
                </a:solidFill>
                <a:latin typeface="+mj-lt"/>
              </a:rPr>
              <a:t>Зависимость </a:t>
            </a:r>
            <a:r>
              <a:rPr lang="ru-RU" sz="2400" b="1" i="1" dirty="0" smtClean="0">
                <a:solidFill>
                  <a:srgbClr val="00B0F0"/>
                </a:solidFill>
                <a:latin typeface="+mj-lt"/>
              </a:rPr>
              <a:t> с </a:t>
            </a:r>
            <a:r>
              <a:rPr lang="ru-RU" sz="2400" b="1" i="1" dirty="0">
                <a:solidFill>
                  <a:srgbClr val="00B0F0"/>
                </a:solidFill>
                <a:latin typeface="+mj-lt"/>
              </a:rPr>
              <a:t>экстремумом !!</a:t>
            </a:r>
            <a:endParaRPr lang="ru-RU" sz="2400" b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14282" y="785794"/>
            <a:ext cx="1755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)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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&lt;&lt; </a:t>
            </a:r>
            <a:r>
              <a:rPr lang="ru-RU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</a:t>
            </a:r>
            <a:r>
              <a:rPr lang="ru-RU" sz="24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: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37902" name="Object 14"/>
          <p:cNvGraphicFramePr>
            <a:graphicFrameLocks noChangeAspect="1"/>
          </p:cNvGraphicFramePr>
          <p:nvPr/>
        </p:nvGraphicFramePr>
        <p:xfrm>
          <a:off x="3214678" y="4967684"/>
          <a:ext cx="1428760" cy="45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2" name="Формула" r:id="rId4" imgW="17373600" imgH="5486400" progId="Equation.3">
                  <p:embed/>
                </p:oleObj>
              </mc:Choice>
              <mc:Fallback>
                <p:oleObj name="Формула" r:id="rId4" imgW="17373600" imgH="548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678" y="4967684"/>
                        <a:ext cx="1428760" cy="451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 Box 20"/>
          <p:cNvSpPr txBox="1">
            <a:spLocks noChangeArrowheads="1"/>
          </p:cNvSpPr>
          <p:nvPr/>
        </p:nvSpPr>
        <p:spPr bwMode="auto">
          <a:xfrm>
            <a:off x="4071934" y="5214950"/>
            <a:ext cx="4143404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“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Амплитудно-частотная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”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  и</a:t>
            </a:r>
            <a:r>
              <a:rPr lang="en-US" sz="2000" dirty="0">
                <a:solidFill>
                  <a:srgbClr val="C00000"/>
                </a:solidFill>
                <a:latin typeface="+mn-lt"/>
                <a:cs typeface="Arial" pitchFamily="34" charset="0"/>
              </a:rPr>
              <a:t> </a:t>
            </a:r>
            <a:endParaRPr lang="ru-RU" sz="2000" dirty="0">
              <a:solidFill>
                <a:srgbClr val="C00000"/>
              </a:solidFill>
              <a:latin typeface="+mn-lt"/>
              <a:cs typeface="Arial" pitchFamily="34" charset="0"/>
            </a:endParaRPr>
          </a:p>
          <a:p>
            <a:pPr lvl="0" algn="ctr"/>
            <a:r>
              <a:rPr lang="en-US" sz="2000" dirty="0">
                <a:solidFill>
                  <a:srgbClr val="C00000"/>
                </a:solidFill>
                <a:latin typeface="+mn-lt"/>
                <a:cs typeface="Arial" pitchFamily="34" charset="0"/>
              </a:rPr>
              <a:t>“</a:t>
            </a:r>
            <a:r>
              <a:rPr lang="ru-RU" sz="2000" dirty="0">
                <a:solidFill>
                  <a:srgbClr val="C00000"/>
                </a:solidFill>
                <a:latin typeface="+mn-lt"/>
                <a:cs typeface="Arial" pitchFamily="34" charset="0"/>
              </a:rPr>
              <a:t>фазо-частотная</a:t>
            </a:r>
            <a:r>
              <a:rPr lang="en-US" sz="2000" dirty="0">
                <a:solidFill>
                  <a:srgbClr val="C00000"/>
                </a:solidFill>
                <a:latin typeface="+mn-lt"/>
                <a:cs typeface="Arial" pitchFamily="34" charset="0"/>
              </a:rPr>
              <a:t>”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  зависимости</a:t>
            </a:r>
          </a:p>
        </p:txBody>
      </p:sp>
      <p:sp>
        <p:nvSpPr>
          <p:cNvPr id="66" name="Text Box 20"/>
          <p:cNvSpPr txBox="1">
            <a:spLocks noChangeArrowheads="1"/>
          </p:cNvSpPr>
          <p:nvPr/>
        </p:nvSpPr>
        <p:spPr bwMode="auto">
          <a:xfrm>
            <a:off x="3428992" y="6072206"/>
            <a:ext cx="2928958" cy="50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“</a:t>
            </a: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Резонансные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”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69" name="Rectangle 8"/>
          <p:cNvSpPr>
            <a:spLocks/>
          </p:cNvSpPr>
          <p:nvPr/>
        </p:nvSpPr>
        <p:spPr bwMode="auto">
          <a:xfrm>
            <a:off x="6215074" y="5929352"/>
            <a:ext cx="1214446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6000" b="1" i="1" dirty="0">
                <a:solidFill>
                  <a:srgbClr val="0070C0"/>
                </a:solidFill>
                <a:latin typeface="Constantia" pitchFamily="18" charset="0"/>
              </a:rPr>
              <a:t>??</a:t>
            </a:r>
          </a:p>
        </p:txBody>
      </p:sp>
      <p:sp>
        <p:nvSpPr>
          <p:cNvPr id="70" name="Штриховая стрелка вправо 69"/>
          <p:cNvSpPr/>
          <p:nvPr/>
        </p:nvSpPr>
        <p:spPr>
          <a:xfrm rot="5400000">
            <a:off x="7876019" y="5911481"/>
            <a:ext cx="857234" cy="60722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8918" name="Object 10"/>
          <p:cNvGraphicFramePr>
            <a:graphicFrameLocks noChangeAspect="1"/>
          </p:cNvGraphicFramePr>
          <p:nvPr/>
        </p:nvGraphicFramePr>
        <p:xfrm>
          <a:off x="4057650" y="1643063"/>
          <a:ext cx="1873250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3" name="Формула" r:id="rId6" imgW="29565600" imgH="11887200" progId="Equation.3">
                  <p:embed/>
                </p:oleObj>
              </mc:Choice>
              <mc:Fallback>
                <p:oleObj name="Формула" r:id="rId6" imgW="29565600" imgH="1188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7650" y="1643063"/>
                        <a:ext cx="1873250" cy="746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Правая фигурная скобка 32"/>
          <p:cNvSpPr/>
          <p:nvPr/>
        </p:nvSpPr>
        <p:spPr>
          <a:xfrm flipH="1">
            <a:off x="3571868" y="667632"/>
            <a:ext cx="285752" cy="1643074"/>
          </a:xfrm>
          <a:prstGeom prst="rightBrace">
            <a:avLst>
              <a:gd name="adj1" fmla="val 33702"/>
              <a:gd name="adj2" fmla="val 50000"/>
            </a:avLst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5954401" y="1139595"/>
            <a:ext cx="29038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    </a:t>
            </a:r>
            <a:r>
              <a:rPr lang="ru-RU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ассимптотика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“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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 0”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 algn="ctr"/>
            <a:r>
              <a:rPr lang="ru-RU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или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“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нч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”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42910" y="2825763"/>
            <a:ext cx="1736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б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)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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&gt;&gt; </a:t>
            </a:r>
            <a:r>
              <a:rPr lang="ru-RU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</a:t>
            </a:r>
            <a:r>
              <a:rPr lang="ru-RU" sz="24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: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авая фигурная скобка 37"/>
          <p:cNvSpPr/>
          <p:nvPr/>
        </p:nvSpPr>
        <p:spPr>
          <a:xfrm flipH="1">
            <a:off x="2571736" y="2707601"/>
            <a:ext cx="285752" cy="1643074"/>
          </a:xfrm>
          <a:prstGeom prst="rightBrace">
            <a:avLst>
              <a:gd name="adj1" fmla="val 33702"/>
              <a:gd name="adj2" fmla="val 50000"/>
            </a:avLst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5143504" y="2968639"/>
            <a:ext cx="3000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    </a:t>
            </a:r>
            <a:r>
              <a:rPr lang="ru-RU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ассимптотика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“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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 ”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 algn="ctr"/>
            <a:r>
              <a:rPr lang="ru-RU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или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“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вч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”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8922" name="Object 8"/>
          <p:cNvGraphicFramePr>
            <a:graphicFrameLocks noChangeAspect="1"/>
          </p:cNvGraphicFramePr>
          <p:nvPr/>
        </p:nvGraphicFramePr>
        <p:xfrm>
          <a:off x="2857488" y="2643182"/>
          <a:ext cx="2222742" cy="785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4" name="Формула" r:id="rId8" imgW="30175200" imgH="10668000" progId="Equation.3">
                  <p:embed/>
                </p:oleObj>
              </mc:Choice>
              <mc:Fallback>
                <p:oleObj name="Формула" r:id="rId8" imgW="30175200" imgH="1066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2643182"/>
                        <a:ext cx="2222742" cy="7858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3" name="Object 10"/>
          <p:cNvGraphicFramePr>
            <a:graphicFrameLocks noChangeAspect="1"/>
          </p:cNvGraphicFramePr>
          <p:nvPr/>
        </p:nvGraphicFramePr>
        <p:xfrm>
          <a:off x="2928926" y="3571876"/>
          <a:ext cx="1754160" cy="722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5" name="Формула" r:id="rId10" imgW="25603200" imgH="10668000" progId="Equation.3">
                  <p:embed/>
                </p:oleObj>
              </mc:Choice>
              <mc:Fallback>
                <p:oleObj name="Формула" r:id="rId10" imgW="25603200" imgH="1066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8926" y="3571876"/>
                        <a:ext cx="1754160" cy="7223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Прямоугольник 42"/>
          <p:cNvSpPr/>
          <p:nvPr/>
        </p:nvSpPr>
        <p:spPr>
          <a:xfrm>
            <a:off x="4907180" y="3690038"/>
            <a:ext cx="5000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0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621428" y="3659790"/>
            <a:ext cx="5000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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4709342" y="3802666"/>
            <a:ext cx="357190" cy="318704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5786446" y="1785926"/>
            <a:ext cx="1143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,  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 0</a:t>
            </a:r>
            <a:endParaRPr lang="ru-RU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000628" y="3714752"/>
            <a:ext cx="22145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,     </a:t>
            </a:r>
            <a:r>
              <a:rPr lang="ru-RU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 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</a:t>
            </a:r>
            <a:endParaRPr lang="ru-RU" sz="2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785786" y="4929198"/>
            <a:ext cx="43428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в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    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             и                      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: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8924" name="Object 12"/>
          <p:cNvGraphicFramePr>
            <a:graphicFrameLocks noChangeAspect="1"/>
          </p:cNvGraphicFramePr>
          <p:nvPr/>
        </p:nvGraphicFramePr>
        <p:xfrm>
          <a:off x="1214414" y="5000636"/>
          <a:ext cx="1525587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6" name="Формула" r:id="rId12" imgW="20726400" imgH="5791200" progId="Equation.3">
                  <p:embed/>
                </p:oleObj>
              </mc:Choice>
              <mc:Fallback>
                <p:oleObj name="Формула" r:id="rId12" imgW="20726400" imgH="579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4414" y="5000636"/>
                        <a:ext cx="1525587" cy="427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Штриховая стрелка вправо 50"/>
          <p:cNvSpPr/>
          <p:nvPr/>
        </p:nvSpPr>
        <p:spPr>
          <a:xfrm rot="16200000" flipV="1">
            <a:off x="1875215" y="5411404"/>
            <a:ext cx="428628" cy="46434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38925" name="Object 13"/>
          <p:cNvGraphicFramePr>
            <a:graphicFrameLocks noChangeAspect="1"/>
          </p:cNvGraphicFramePr>
          <p:nvPr/>
        </p:nvGraphicFramePr>
        <p:xfrm>
          <a:off x="3976688" y="642938"/>
          <a:ext cx="156210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7" name="Формула" r:id="rId14" imgW="21640800" imgH="11887200" progId="Equation.3">
                  <p:embed/>
                </p:oleObj>
              </mc:Choice>
              <mc:Fallback>
                <p:oleObj name="Формула" r:id="rId14" imgW="21640800" imgH="1188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6688" y="642938"/>
                        <a:ext cx="1562100" cy="857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815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4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/>
          </p:cNvSpPr>
          <p:nvPr/>
        </p:nvSpPr>
        <p:spPr bwMode="auto">
          <a:xfrm>
            <a:off x="142844" y="85186"/>
            <a:ext cx="8734427" cy="500067"/>
          </a:xfrm>
          <a:prstGeom prst="rect">
            <a:avLst/>
          </a:prstGeom>
          <a:solidFill>
            <a:srgbClr val="FFFFFF"/>
          </a:solidFill>
          <a:ln w="9525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2800" b="1" i="1" dirty="0">
                <a:solidFill>
                  <a:srgbClr val="FF0000"/>
                </a:solidFill>
                <a:latin typeface="Bookman Old Style" pitchFamily="18" charset="0"/>
              </a:rPr>
              <a:t>Амплитудная  резонансная  зависимость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706" y="1100026"/>
            <a:ext cx="8458226" cy="5543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0728" name="Object 8"/>
          <p:cNvGraphicFramePr>
            <a:graphicFrameLocks noChangeAspect="1"/>
          </p:cNvGraphicFramePr>
          <p:nvPr/>
        </p:nvGraphicFramePr>
        <p:xfrm>
          <a:off x="2500313" y="1469947"/>
          <a:ext cx="2571753" cy="409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8" name="Формула" r:id="rId5" imgW="40233600" imgH="6400800" progId="Equation.3">
                  <p:embed/>
                </p:oleObj>
              </mc:Choice>
              <mc:Fallback>
                <p:oleObj name="Формула" r:id="rId5" imgW="40233600" imgH="6400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313" y="1469947"/>
                        <a:ext cx="2571753" cy="40917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9" name="Object 9"/>
          <p:cNvGraphicFramePr>
            <a:graphicFrameLocks noChangeAspect="1"/>
          </p:cNvGraphicFramePr>
          <p:nvPr/>
        </p:nvGraphicFramePr>
        <p:xfrm>
          <a:off x="5981700" y="635000"/>
          <a:ext cx="28321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9" name="Формула" r:id="rId7" imgW="52120800" imgH="7620000" progId="Equation.3">
                  <p:embed/>
                </p:oleObj>
              </mc:Choice>
              <mc:Fallback>
                <p:oleObj name="Формула" r:id="rId7" imgW="52120800" imgH="7620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1700" y="635000"/>
                        <a:ext cx="28321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Штриховая стрелка вправо 17"/>
          <p:cNvSpPr/>
          <p:nvPr/>
        </p:nvSpPr>
        <p:spPr>
          <a:xfrm rot="5400000">
            <a:off x="4304108" y="638768"/>
            <a:ext cx="642940" cy="60722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0739" name="Object 19"/>
          <p:cNvGraphicFramePr>
            <a:graphicFrameLocks noChangeAspect="1"/>
          </p:cNvGraphicFramePr>
          <p:nvPr/>
        </p:nvGraphicFramePr>
        <p:xfrm>
          <a:off x="1357290" y="2786058"/>
          <a:ext cx="1132342" cy="450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0" name="Формула" r:id="rId9" imgW="571320" imgH="228600" progId="Equation.3">
                  <p:embed/>
                </p:oleObj>
              </mc:Choice>
              <mc:Fallback>
                <p:oleObj name="Формула" r:id="rId9" imgW="571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290" y="2786058"/>
                        <a:ext cx="1132342" cy="45084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524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4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/>
          </p:cNvSpPr>
          <p:nvPr/>
        </p:nvSpPr>
        <p:spPr bwMode="auto">
          <a:xfrm>
            <a:off x="373635" y="101663"/>
            <a:ext cx="7413075" cy="469818"/>
          </a:xfrm>
          <a:prstGeom prst="rect">
            <a:avLst/>
          </a:prstGeom>
          <a:solidFill>
            <a:srgbClr val="FFFFFF"/>
          </a:solidFill>
          <a:ln w="9525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2800" b="1" i="1" dirty="0">
                <a:solidFill>
                  <a:srgbClr val="FF0000"/>
                </a:solidFill>
                <a:latin typeface="Bookman Old Style" pitchFamily="18" charset="0"/>
              </a:rPr>
              <a:t>Фазовая частотная зависимость</a:t>
            </a: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41989" name="Object 5"/>
          <p:cNvGraphicFramePr>
            <a:graphicFrameLocks noChangeAspect="1"/>
          </p:cNvGraphicFramePr>
          <p:nvPr/>
        </p:nvGraphicFramePr>
        <p:xfrm>
          <a:off x="2138412" y="537296"/>
          <a:ext cx="1719208" cy="542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0" name="Формула" r:id="rId4" imgW="17373600" imgH="5486400" progId="Equation.3">
                  <p:embed/>
                </p:oleObj>
              </mc:Choice>
              <mc:Fallback>
                <p:oleObj name="Формула" r:id="rId4" imgW="17373600" imgH="548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8412" y="537296"/>
                        <a:ext cx="1719208" cy="5429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Штриховая стрелка вправо 7"/>
          <p:cNvSpPr/>
          <p:nvPr/>
        </p:nvSpPr>
        <p:spPr>
          <a:xfrm rot="5400000">
            <a:off x="4268390" y="660777"/>
            <a:ext cx="642940" cy="60722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1214414" y="1274792"/>
            <a:ext cx="6431094" cy="5199075"/>
            <a:chOff x="1214414" y="1274792"/>
            <a:chExt cx="6431094" cy="5199075"/>
          </a:xfrm>
        </p:grpSpPr>
        <p:pic>
          <p:nvPicPr>
            <p:cNvPr id="41988" name="Picture 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214414" y="1274792"/>
              <a:ext cx="6431094" cy="5199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4" name="Прямая соединительная линия 13"/>
            <p:cNvCxnSpPr/>
            <p:nvPr/>
          </p:nvCxnSpPr>
          <p:spPr>
            <a:xfrm rot="5400000">
              <a:off x="4422859" y="3536157"/>
              <a:ext cx="357984" cy="79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5220000">
              <a:off x="4386328" y="3534937"/>
              <a:ext cx="428688" cy="40867"/>
            </a:xfrm>
            <a:prstGeom prst="line">
              <a:avLst/>
            </a:prstGeom>
            <a:ln w="349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2"/>
            <p:cNvSpPr>
              <a:spLocks/>
            </p:cNvSpPr>
            <p:nvPr/>
          </p:nvSpPr>
          <p:spPr bwMode="auto">
            <a:xfrm>
              <a:off x="4223385" y="5661248"/>
              <a:ext cx="1621169" cy="642942"/>
            </a:xfrm>
            <a:prstGeom prst="rect">
              <a:avLst/>
            </a:prstGeom>
            <a:solidFill>
              <a:srgbClr val="FFFFFF"/>
            </a:solidFill>
            <a:ln w="9525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/>
              <a:r>
                <a:rPr lang="ru-RU" sz="2800" dirty="0" smtClean="0">
                  <a:solidFill>
                    <a:srgbClr val="FF0000"/>
                  </a:solidFill>
                  <a:latin typeface="Bookman Old Style" pitchFamily="18" charset="0"/>
                  <a:sym typeface="Symbol"/>
                </a:rPr>
                <a:t></a:t>
              </a:r>
              <a:r>
                <a:rPr lang="ru-RU" sz="1600" i="1" baseline="-25000" dirty="0" smtClean="0">
                  <a:solidFill>
                    <a:srgbClr val="FF0000"/>
                  </a:solidFill>
                  <a:latin typeface="Bookman Old Style" pitchFamily="18" charset="0"/>
                  <a:sym typeface="Symbol"/>
                </a:rPr>
                <a:t>рез </a:t>
              </a:r>
              <a:r>
                <a:rPr lang="ru-RU" sz="2400" dirty="0" smtClean="0">
                  <a:solidFill>
                    <a:srgbClr val="FF0000"/>
                  </a:solidFill>
                  <a:latin typeface="Bookman Old Style" pitchFamily="18" charset="0"/>
                  <a:sym typeface="Symbol"/>
                </a:rPr>
                <a:t> </a:t>
              </a:r>
              <a:r>
                <a:rPr lang="ru-RU" sz="2400" i="1" dirty="0" smtClean="0">
                  <a:solidFill>
                    <a:srgbClr val="FF0000"/>
                  </a:solidFill>
                  <a:latin typeface="Bookman Old Style" pitchFamily="18" charset="0"/>
                  <a:sym typeface="Symbol"/>
                </a:rPr>
                <a:t></a:t>
              </a:r>
              <a:r>
                <a:rPr lang="ru-RU" baseline="-25000" dirty="0">
                  <a:solidFill>
                    <a:srgbClr val="FF0000"/>
                  </a:solidFill>
                  <a:latin typeface="Bookman Old Style" pitchFamily="18" charset="0"/>
                  <a:sym typeface="Symbol"/>
                </a:rPr>
                <a:t>0</a:t>
              </a:r>
              <a:endParaRPr lang="ru-RU" b="1" i="1" dirty="0">
                <a:solidFill>
                  <a:srgbClr val="FF0000"/>
                </a:solidFill>
                <a:latin typeface="Bookman Old Style" pitchFamily="18" charset="0"/>
              </a:endParaRPr>
            </a:p>
          </p:txBody>
        </p:sp>
        <p:cxnSp>
          <p:nvCxnSpPr>
            <p:cNvPr id="12" name="Прямая со стрелкой 11"/>
            <p:cNvCxnSpPr/>
            <p:nvPr/>
          </p:nvCxnSpPr>
          <p:spPr>
            <a:xfrm rot="5400000" flipH="1" flipV="1">
              <a:off x="4430659" y="5713481"/>
              <a:ext cx="357190" cy="1588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783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4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5">
            <a:extLst>
              <a:ext uri="{FF2B5EF4-FFF2-40B4-BE49-F238E27FC236}">
                <a16:creationId xmlns:a16="http://schemas.microsoft.com/office/drawing/2014/main" xmlns="" id="{04739E8C-E803-49A7-B6D7-F8B764E55F33}"/>
              </a:ext>
            </a:extLst>
          </p:cNvPr>
          <p:cNvSpPr txBox="1">
            <a:spLocks/>
          </p:cNvSpPr>
          <p:nvPr/>
        </p:nvSpPr>
        <p:spPr bwMode="auto">
          <a:xfrm>
            <a:off x="2987824" y="260648"/>
            <a:ext cx="2598642" cy="547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«Два бокала»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[v-s.mobi]Резонанс. Два бокала. Наглядный пример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433" y="808326"/>
            <a:ext cx="9011460" cy="50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0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4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5">
            <a:extLst>
              <a:ext uri="{FF2B5EF4-FFF2-40B4-BE49-F238E27FC236}">
                <a16:creationId xmlns:a16="http://schemas.microsoft.com/office/drawing/2014/main" xmlns="" id="{04739E8C-E803-49A7-B6D7-F8B764E55F33}"/>
              </a:ext>
            </a:extLst>
          </p:cNvPr>
          <p:cNvSpPr txBox="1">
            <a:spLocks/>
          </p:cNvSpPr>
          <p:nvPr/>
        </p:nvSpPr>
        <p:spPr bwMode="auto">
          <a:xfrm>
            <a:off x="4493638" y="260648"/>
            <a:ext cx="4614866" cy="547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Разрушение бокала звуком</a:t>
            </a:r>
          </a:p>
        </p:txBody>
      </p:sp>
      <p:pic>
        <p:nvPicPr>
          <p:cNvPr id="2" name="[v-s.mobi]Разрушение бокала звуко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496" y="836712"/>
            <a:ext cx="896099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1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172400" cy="615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https://forum.cxem.net/applications/core/interface/imageproxy/imageproxy.php?img=https://c.radikal.ru/c09/1810/4d/fc72fc0020d6.gif&amp;key=3a6821a18395999b308c20f98703c361a8b0c6b9afd6762d693b7ee4795bc9e0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5883490" y="4952098"/>
            <a:ext cx="3260510" cy="1905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556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4616</TotalTime>
  <Words>1135</Words>
  <Application>Microsoft Office PowerPoint</Application>
  <PresentationFormat>Экран (4:3)</PresentationFormat>
  <Paragraphs>275</Paragraphs>
  <Slides>33</Slides>
  <Notes>0</Notes>
  <HiddenSlides>0</HiddenSlides>
  <MMClips>3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47" baseType="lpstr">
      <vt:lpstr>Arial</vt:lpstr>
      <vt:lpstr>Book Antiqua</vt:lpstr>
      <vt:lpstr>Bookman Old Style</vt:lpstr>
      <vt:lpstr>Calibri</vt:lpstr>
      <vt:lpstr>Constantia</vt:lpstr>
      <vt:lpstr>Georgia</vt:lpstr>
      <vt:lpstr>Lucida Calligraphy</vt:lpstr>
      <vt:lpstr>Monotype Corsiva</vt:lpstr>
      <vt:lpstr>Symbol</vt:lpstr>
      <vt:lpstr>Times New Roman</vt:lpstr>
      <vt:lpstr>Wingdings 2</vt:lpstr>
      <vt:lpstr>Бумажная</vt:lpstr>
      <vt:lpstr>Точечный рисунок</vt:lpstr>
      <vt:lpstr>Формула</vt:lpstr>
      <vt:lpstr>Лекция 5. Резонанс. Мощность при вынужденных колебаниях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Генератор переменного тока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Волны</dc:title>
  <dc:creator>Ilya</dc:creator>
  <cp:lastModifiedBy>Андрей</cp:lastModifiedBy>
  <cp:revision>266</cp:revision>
  <dcterms:created xsi:type="dcterms:W3CDTF">2010-10-03T06:36:32Z</dcterms:created>
  <dcterms:modified xsi:type="dcterms:W3CDTF">2023-09-22T06:26:34Z</dcterms:modified>
</cp:coreProperties>
</file>