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2"/>
  </p:notesMasterIdLst>
  <p:sldIdLst>
    <p:sldId id="331" r:id="rId2"/>
    <p:sldId id="525" r:id="rId3"/>
    <p:sldId id="526" r:id="rId4"/>
    <p:sldId id="527" r:id="rId5"/>
    <p:sldId id="528" r:id="rId6"/>
    <p:sldId id="529" r:id="rId7"/>
    <p:sldId id="531" r:id="rId8"/>
    <p:sldId id="532" r:id="rId9"/>
    <p:sldId id="547" r:id="rId10"/>
    <p:sldId id="54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00"/>
    <a:srgbClr val="CC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01" autoAdjust="0"/>
    <p:restoredTop sz="97552" autoAdjust="0"/>
  </p:normalViewPr>
  <p:slideViewPr>
    <p:cSldViewPr>
      <p:cViewPr varScale="1">
        <p:scale>
          <a:sx n="86" d="100"/>
          <a:sy n="86" d="100"/>
        </p:scale>
        <p:origin x="175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E26FEA4-2503-4050-902E-69E7AE6DD45C}" type="datetimeFigureOut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307B6A8-9B8E-460D-B0BC-81774C4F21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084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224E-FB0E-49A3-85B3-06D86E2D54AF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08E1-1E5C-48ED-A431-F87D37C222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899A-BC0F-4DD0-B5CF-F388D96E9A74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89EA0-DD69-4307-A6EC-B568A012EE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BBC3-91C2-4FB7-ACC2-852BFDEF4707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A616-BAB9-4121-8546-440DD4B59C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3EDC-8FE1-42B8-90F9-FA88EE4ACEE9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6B34-E095-4AF1-B8C6-262451E5BA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5848-D703-413D-B2F1-E33BF9063A34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146E-E9C6-468D-9A17-7F4FCFE8E2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BDE65-FF08-4A95-BB07-F4053E086699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D467-471B-44FE-9A3F-08B6DF8C2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BD7D-5930-4405-A0CE-D5155F17663F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A365-E216-421A-8562-F6A7FA8D06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FE7B-86BA-4D80-9DCD-38292325E54D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CC28-3EBF-4A91-86ED-B4EABAF6E1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51B5-35BB-416A-A922-517A2913E1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62C3-A75C-496C-847A-76D6A5F722B3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2B9E7-8F96-49C9-A1D6-203677A044DA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7E76-5F9E-4528-B313-5AAD40FD8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3D81-2267-4BAB-9F05-DF0EFF49EC15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8A13-1D13-4771-95DE-4412F3D2B3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4CB5-4B9C-4A9C-9BB7-8B03693F536D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5ABC-4312-4ADE-ACD7-729EC73912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AF94-9B64-4F29-A416-ADE3C5327FA5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1ED1-3B4A-4784-8C54-D5529B94FB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43B45B3-3356-48B7-BE37-B4509AE8C0A1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9901FF2-FA3F-4924-8F39-A51002F42A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707" r:id="rId3"/>
    <p:sldLayoutId id="2147483697" r:id="rId4"/>
    <p:sldLayoutId id="2147483708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3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5.png"/><Relationship Id="rId7" Type="http://schemas.openxmlformats.org/officeDocument/2006/relationships/oleObject" Target="../embeddings/oleObject13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4.wmf"/><Relationship Id="rId3" Type="http://schemas.openxmlformats.org/officeDocument/2006/relationships/image" Target="../media/image19.png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8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7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30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graphicFrame>
        <p:nvGraphicFramePr>
          <p:cNvPr id="2049" name="Object 2"/>
          <p:cNvGraphicFramePr>
            <a:graphicFrameLocks noChangeAspect="1"/>
          </p:cNvGraphicFramePr>
          <p:nvPr/>
        </p:nvGraphicFramePr>
        <p:xfrm>
          <a:off x="0" y="21920"/>
          <a:ext cx="9126387" cy="683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5695238" imgH="4266667" progId="PBrush">
                  <p:embed/>
                </p:oleObj>
              </mc:Choice>
              <mc:Fallback>
                <p:oleObj name="Точечный рисунок" r:id="rId3" imgW="5695238" imgH="4266667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920"/>
                        <a:ext cx="9126387" cy="683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CCECFF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CCECFF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000100" y="-5672"/>
            <a:ext cx="74295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Лекция 19</a:t>
            </a:r>
            <a:r>
              <a:rPr lang="en-US" sz="32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ru-RU" sz="3200" b="1" i="1" dirty="0">
                <a:solidFill>
                  <a:srgbClr val="FF0000"/>
                </a:solidFill>
                <a:latin typeface="+mj-lt"/>
                <a:cs typeface="Arial" pitchFamily="34" charset="0"/>
              </a:rPr>
              <a:t>Элементы теории  электромагнетизма  Максвелла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285720" y="-24"/>
            <a:ext cx="10001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доска</a:t>
            </a:r>
            <a:endParaRPr lang="ru-RU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428860" y="428604"/>
            <a:ext cx="24288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Ток смещения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2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50" y="1233358"/>
            <a:ext cx="9130782" cy="51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85720" y="857232"/>
            <a:ext cx="77867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19.1.  Трактовка  Максвелла  явления  электромагнитной  индукции</a:t>
            </a:r>
          </a:p>
        </p:txBody>
      </p:sp>
      <p:sp>
        <p:nvSpPr>
          <p:cNvPr id="62" name="Rectangle 8"/>
          <p:cNvSpPr>
            <a:spLocks noChangeArrowheads="1"/>
          </p:cNvSpPr>
          <p:nvPr/>
        </p:nvSpPr>
        <p:spPr bwMode="auto">
          <a:xfrm>
            <a:off x="2643174" y="2471788"/>
            <a:ext cx="35004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«толкает электроны»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9" name="Rectangle 4"/>
          <p:cNvSpPr>
            <a:spLocks/>
          </p:cNvSpPr>
          <p:nvPr/>
        </p:nvSpPr>
        <p:spPr bwMode="auto">
          <a:xfrm>
            <a:off x="2643174" y="2114598"/>
            <a:ext cx="2571768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Недавно  обсуждали:</a:t>
            </a:r>
          </a:p>
        </p:txBody>
      </p:sp>
      <p:sp>
        <p:nvSpPr>
          <p:cNvPr id="74" name="Заголовок 2"/>
          <p:cNvSpPr txBox="1">
            <a:spLocks/>
          </p:cNvSpPr>
          <p:nvPr/>
        </p:nvSpPr>
        <p:spPr>
          <a:xfrm>
            <a:off x="285720" y="214290"/>
            <a:ext cx="8001056" cy="57150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eaLnBrk="0" hangingPunct="0">
              <a:defRPr/>
            </a:pPr>
            <a:r>
              <a:rPr lang="ru-RU" sz="29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§ 1</a:t>
            </a:r>
            <a:r>
              <a:rPr lang="en-US" sz="29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9</a:t>
            </a:r>
            <a:r>
              <a:rPr lang="ru-RU" sz="29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. Элементы теории  электромагнетизма  Максвелла </a:t>
            </a:r>
          </a:p>
          <a:p>
            <a:pPr eaLnBrk="0" hangingPunct="0">
              <a:defRPr/>
            </a:pP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7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400350"/>
            <a:ext cx="2097330" cy="302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" name="Rectangle 8"/>
          <p:cNvSpPr>
            <a:spLocks/>
          </p:cNvSpPr>
          <p:nvPr/>
        </p:nvSpPr>
        <p:spPr bwMode="auto">
          <a:xfrm>
            <a:off x="5715008" y="2152480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>
                <a:solidFill>
                  <a:srgbClr val="0070C0"/>
                </a:solidFill>
                <a:latin typeface="Constantia" pitchFamily="18" charset="0"/>
              </a:rPr>
              <a:t>?</a:t>
            </a:r>
          </a:p>
        </p:txBody>
      </p:sp>
      <p:sp>
        <p:nvSpPr>
          <p:cNvPr id="91" name="Rectangle 8"/>
          <p:cNvSpPr>
            <a:spLocks noChangeArrowheads="1"/>
          </p:cNvSpPr>
          <p:nvPr/>
        </p:nvSpPr>
        <p:spPr bwMode="auto">
          <a:xfrm>
            <a:off x="2571736" y="5281350"/>
            <a:ext cx="56436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Но какие «сторонние силы» совершают работу</a:t>
            </a:r>
          </a:p>
        </p:txBody>
      </p:sp>
      <p:sp>
        <p:nvSpPr>
          <p:cNvPr id="92" name="Rectangle 8"/>
          <p:cNvSpPr>
            <a:spLocks/>
          </p:cNvSpPr>
          <p:nvPr/>
        </p:nvSpPr>
        <p:spPr bwMode="auto">
          <a:xfrm>
            <a:off x="8072462" y="5000658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>
                <a:solidFill>
                  <a:srgbClr val="0070C0"/>
                </a:solidFill>
                <a:latin typeface="Constantia" pitchFamily="18" charset="0"/>
              </a:rPr>
              <a:t>??</a:t>
            </a:r>
          </a:p>
        </p:txBody>
      </p:sp>
      <p:grpSp>
        <p:nvGrpSpPr>
          <p:cNvPr id="4" name="Группа 80"/>
          <p:cNvGrpSpPr/>
          <p:nvPr/>
        </p:nvGrpSpPr>
        <p:grpSpPr>
          <a:xfrm>
            <a:off x="285720" y="5786476"/>
            <a:ext cx="7929618" cy="785796"/>
            <a:chOff x="285720" y="5929330"/>
            <a:chExt cx="7929618" cy="785796"/>
          </a:xfrm>
        </p:grpSpPr>
        <p:sp>
          <p:nvSpPr>
            <p:cNvPr id="73" name="Штриховая стрелка вправо 72"/>
            <p:cNvSpPr/>
            <p:nvPr/>
          </p:nvSpPr>
          <p:spPr>
            <a:xfrm>
              <a:off x="285720" y="6215082"/>
              <a:ext cx="978408" cy="413194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Rectangle 24"/>
            <p:cNvSpPr>
              <a:spLocks noChangeArrowheads="1"/>
            </p:cNvSpPr>
            <p:nvPr/>
          </p:nvSpPr>
          <p:spPr bwMode="auto">
            <a:xfrm>
              <a:off x="1500166" y="6177200"/>
              <a:ext cx="60722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1" algn="just">
                <a:buClr>
                  <a:schemeClr val="tx1"/>
                </a:buClr>
              </a:pPr>
              <a:r>
                <a:rPr lang="ru-RU" sz="2000" b="1" dirty="0">
                  <a:solidFill>
                    <a:srgbClr val="FF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Максвелл: </a:t>
              </a:r>
              <a:r>
                <a:rPr lang="en-US" sz="2000" b="1" i="1" dirty="0">
                  <a:solidFill>
                    <a:srgbClr val="0000FF"/>
                  </a:solidFill>
                  <a:latin typeface="Constantia" pitchFamily="18" charset="0"/>
                  <a:ea typeface="Times New Roman" pitchFamily="18" charset="0"/>
                  <a:cs typeface="Times New Roman" pitchFamily="18" charset="0"/>
                </a:rPr>
                <a:t>”</a:t>
              </a:r>
              <a:r>
                <a:rPr lang="ru-RU" sz="2000" b="1" i="1" dirty="0">
                  <a:solidFill>
                    <a:srgbClr val="0000FF"/>
                  </a:solidFill>
                  <a:latin typeface="Constantia" pitchFamily="18" charset="0"/>
                  <a:ea typeface="Times New Roman" pitchFamily="18" charset="0"/>
                  <a:cs typeface="Times New Roman" pitchFamily="18" charset="0"/>
                </a:rPr>
                <a:t>Вихревое электрическое поле</a:t>
              </a:r>
              <a:r>
                <a:rPr lang="en-US" sz="2000" b="1" i="1" dirty="0">
                  <a:solidFill>
                    <a:srgbClr val="0000FF"/>
                  </a:solidFill>
                  <a:latin typeface="Constantia" pitchFamily="18" charset="0"/>
                  <a:ea typeface="Times New Roman" pitchFamily="18" charset="0"/>
                  <a:cs typeface="Times New Roman" pitchFamily="18" charset="0"/>
                </a:rPr>
                <a:t>”</a:t>
              </a:r>
              <a:r>
                <a:rPr kumimoji="0" lang="ru-RU" sz="2000" b="1" i="1" u="none" strike="noStrike" cap="none" normalizeH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nstantia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lang="ru-RU" sz="2000" i="1" dirty="0">
                <a:solidFill>
                  <a:srgbClr val="0000FF"/>
                </a:solidFill>
                <a:latin typeface="Constantia" pitchFamily="18" charset="0"/>
              </a:endParaRPr>
            </a:p>
          </p:txBody>
        </p:sp>
        <p:sp>
          <p:nvSpPr>
            <p:cNvPr id="96" name="Rectangle 8"/>
            <p:cNvSpPr>
              <a:spLocks/>
            </p:cNvSpPr>
            <p:nvPr/>
          </p:nvSpPr>
          <p:spPr bwMode="auto">
            <a:xfrm>
              <a:off x="7500958" y="5929330"/>
              <a:ext cx="714380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en-US" sz="4400" b="1" i="1" dirty="0">
                  <a:solidFill>
                    <a:srgbClr val="0070C0"/>
                  </a:solidFill>
                  <a:latin typeface="Constantia" pitchFamily="18" charset="0"/>
                </a:rPr>
                <a:t>!!</a:t>
              </a:r>
              <a:endParaRPr lang="ru-RU" sz="4400" b="1" i="1" dirty="0">
                <a:solidFill>
                  <a:srgbClr val="0070C0"/>
                </a:solidFill>
                <a:latin typeface="Constantia" pitchFamily="18" charset="0"/>
              </a:endParaRPr>
            </a:p>
          </p:txBody>
        </p:sp>
      </p:grpSp>
      <p:grpSp>
        <p:nvGrpSpPr>
          <p:cNvPr id="5" name="Группа 71"/>
          <p:cNvGrpSpPr/>
          <p:nvPr/>
        </p:nvGrpSpPr>
        <p:grpSpPr>
          <a:xfrm>
            <a:off x="6995159" y="2471788"/>
            <a:ext cx="1791683" cy="2428892"/>
            <a:chOff x="6995159" y="3071810"/>
            <a:chExt cx="1791683" cy="2428892"/>
          </a:xfrm>
        </p:grpSpPr>
        <p:pic>
          <p:nvPicPr>
            <p:cNvPr id="40973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95159" y="3071810"/>
              <a:ext cx="1791683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1" name="Rectangle 8"/>
            <p:cNvSpPr>
              <a:spLocks noChangeArrowheads="1"/>
            </p:cNvSpPr>
            <p:nvPr/>
          </p:nvSpPr>
          <p:spPr bwMode="auto">
            <a:xfrm>
              <a:off x="7429520" y="3189519"/>
              <a:ext cx="714380" cy="70788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/>
              <a:endParaRPr lang="ru-RU" sz="20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lvl="0" algn="just"/>
              <a:endParaRPr lang="ru-RU" sz="20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grpSp>
        <p:nvGrpSpPr>
          <p:cNvPr id="6" name="Группа 79"/>
          <p:cNvGrpSpPr/>
          <p:nvPr/>
        </p:nvGrpSpPr>
        <p:grpSpPr>
          <a:xfrm>
            <a:off x="5286380" y="4114862"/>
            <a:ext cx="1143008" cy="874823"/>
            <a:chOff x="5286380" y="4714884"/>
            <a:chExt cx="1143008" cy="874823"/>
          </a:xfrm>
        </p:grpSpPr>
        <p:graphicFrame>
          <p:nvGraphicFramePr>
            <p:cNvPr id="47125" name="Object 21"/>
            <p:cNvGraphicFramePr>
              <a:graphicFrameLocks noChangeAspect="1"/>
            </p:cNvGraphicFramePr>
            <p:nvPr/>
          </p:nvGraphicFramePr>
          <p:xfrm>
            <a:off x="5357817" y="4764070"/>
            <a:ext cx="1071571" cy="825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5" imgW="583947" imgH="444307" progId="Equation.3">
                    <p:embed/>
                  </p:oleObj>
                </mc:Choice>
                <mc:Fallback>
                  <p:oleObj name="Формула" r:id="rId5" imgW="583947" imgH="444307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7817" y="4764070"/>
                          <a:ext cx="1071571" cy="825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" name="Овал 75"/>
            <p:cNvSpPr/>
            <p:nvPr/>
          </p:nvSpPr>
          <p:spPr>
            <a:xfrm>
              <a:off x="5286380" y="4714884"/>
              <a:ext cx="628648" cy="485772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7" name="Выгнутая вправо стрелка 76"/>
          <p:cNvSpPr/>
          <p:nvPr/>
        </p:nvSpPr>
        <p:spPr>
          <a:xfrm rot="17306488" flipH="1">
            <a:off x="6491489" y="3380266"/>
            <a:ext cx="209173" cy="118533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37221" name="Object 5"/>
          <p:cNvGraphicFramePr>
            <a:graphicFrameLocks noChangeAspect="1"/>
          </p:cNvGraphicFramePr>
          <p:nvPr/>
        </p:nvGraphicFramePr>
        <p:xfrm>
          <a:off x="7429500" y="2471791"/>
          <a:ext cx="110013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927000" imgH="558720" progId="Equation.3">
                  <p:embed/>
                </p:oleObj>
              </mc:Choice>
              <mc:Fallback>
                <p:oleObj name="Формула" r:id="rId7" imgW="927000" imgH="5587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0" y="2471791"/>
                        <a:ext cx="1100138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2" name="Object 6"/>
          <p:cNvGraphicFramePr>
            <a:graphicFrameLocks noChangeAspect="1"/>
          </p:cNvGraphicFramePr>
          <p:nvPr/>
        </p:nvGraphicFramePr>
        <p:xfrm>
          <a:off x="2357423" y="3074532"/>
          <a:ext cx="1500198" cy="611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1473120" imgH="596880" progId="Equation.3">
                  <p:embed/>
                </p:oleObj>
              </mc:Choice>
              <mc:Fallback>
                <p:oleObj name="Формула" r:id="rId9" imgW="1473120" imgH="5968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23" y="3074532"/>
                        <a:ext cx="1500198" cy="6116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Rectangle 8"/>
          <p:cNvSpPr>
            <a:spLocks noChangeArrowheads="1"/>
          </p:cNvSpPr>
          <p:nvPr/>
        </p:nvSpPr>
        <p:spPr bwMode="auto">
          <a:xfrm>
            <a:off x="4429124" y="3186168"/>
            <a:ext cx="2643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 вот в этом случае</a:t>
            </a:r>
          </a:p>
        </p:txBody>
      </p:sp>
      <p:sp>
        <p:nvSpPr>
          <p:cNvPr id="79" name="Rectangle 8"/>
          <p:cNvSpPr>
            <a:spLocks/>
          </p:cNvSpPr>
          <p:nvPr/>
        </p:nvSpPr>
        <p:spPr bwMode="auto">
          <a:xfrm>
            <a:off x="6715140" y="2866860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>
                <a:solidFill>
                  <a:srgbClr val="0070C0"/>
                </a:solidFill>
                <a:latin typeface="Constantia" pitchFamily="18" charset="0"/>
              </a:rPr>
              <a:t>?</a:t>
            </a:r>
          </a:p>
        </p:txBody>
      </p:sp>
      <p:grpSp>
        <p:nvGrpSpPr>
          <p:cNvPr id="7" name="Группа 82"/>
          <p:cNvGrpSpPr/>
          <p:nvPr/>
        </p:nvGrpSpPr>
        <p:grpSpPr>
          <a:xfrm>
            <a:off x="611259" y="1500174"/>
            <a:ext cx="3889303" cy="595312"/>
            <a:chOff x="611259" y="1500174"/>
            <a:chExt cx="3889303" cy="595312"/>
          </a:xfrm>
        </p:grpSpPr>
        <p:graphicFrame>
          <p:nvGraphicFramePr>
            <p:cNvPr id="137220" name="Object 4"/>
            <p:cNvGraphicFramePr>
              <a:graphicFrameLocks noChangeAspect="1"/>
            </p:cNvGraphicFramePr>
            <p:nvPr/>
          </p:nvGraphicFramePr>
          <p:xfrm>
            <a:off x="3518297" y="1500174"/>
            <a:ext cx="982265" cy="595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1" imgW="927000" imgH="558720" progId="Equation.3">
                    <p:embed/>
                  </p:oleObj>
                </mc:Choice>
                <mc:Fallback>
                  <p:oleObj name="Формула" r:id="rId11" imgW="927000" imgH="55872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8297" y="1500174"/>
                          <a:ext cx="982265" cy="5953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" name="Rectangle 8"/>
            <p:cNvSpPr>
              <a:spLocks noChangeArrowheads="1"/>
            </p:cNvSpPr>
            <p:nvPr/>
          </p:nvSpPr>
          <p:spPr bwMode="auto">
            <a:xfrm>
              <a:off x="611259" y="1619197"/>
              <a:ext cx="28574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/>
              <a:r>
                <a:rPr lang="ru-RU" sz="1600" b="1" i="1" dirty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Для проводящих контуров</a:t>
              </a:r>
              <a:r>
                <a:rPr lang="ru-RU" sz="1600" b="1" dirty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: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  <p:bldP spid="62" grpId="0" build="p" autoUpdateAnimBg="0"/>
      <p:bldP spid="69" grpId="0" build="p" autoUpdateAnimBg="0"/>
      <p:bldP spid="88" grpId="0" build="p" autoUpdateAnimBg="0" advAuto="0"/>
      <p:bldP spid="91" grpId="0" build="p" autoUpdateAnimBg="0"/>
      <p:bldP spid="92" grpId="0" build="p" autoUpdateAnimBg="0" advAuto="0"/>
      <p:bldP spid="77" grpId="0" animBg="1" autoUpdateAnimBg="0"/>
      <p:bldP spid="78" grpId="0" build="p" autoUpdateAnimBg="0"/>
      <p:bldP spid="79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"/>
          <p:cNvSpPr>
            <a:spLocks/>
          </p:cNvSpPr>
          <p:nvPr/>
        </p:nvSpPr>
        <p:spPr bwMode="auto">
          <a:xfrm>
            <a:off x="6111832" y="476189"/>
            <a:ext cx="714380" cy="57150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800" b="1" i="1" dirty="0">
                <a:solidFill>
                  <a:srgbClr val="0070C0"/>
                </a:solidFill>
                <a:latin typeface="Constantia" pitchFamily="18" charset="0"/>
              </a:rPr>
              <a:t>!</a:t>
            </a:r>
          </a:p>
        </p:txBody>
      </p:sp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1738313" y="1082675"/>
          <a:ext cx="1881187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990360" imgH="380880" progId="Equation.3">
                  <p:embed/>
                </p:oleObj>
              </mc:Choice>
              <mc:Fallback>
                <p:oleObj name="Формула" r:id="rId3" imgW="990360" imgH="380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3" y="1082675"/>
                        <a:ext cx="1881187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Группа 97"/>
          <p:cNvGrpSpPr/>
          <p:nvPr/>
        </p:nvGrpSpPr>
        <p:grpSpPr>
          <a:xfrm>
            <a:off x="357158" y="285728"/>
            <a:ext cx="8358246" cy="714380"/>
            <a:chOff x="500034" y="1785926"/>
            <a:chExt cx="8358246" cy="714380"/>
          </a:xfrm>
        </p:grpSpPr>
        <p:sp>
          <p:nvSpPr>
            <p:cNvPr id="90" name="Rectangle 4"/>
            <p:cNvSpPr>
              <a:spLocks/>
            </p:cNvSpPr>
            <p:nvPr/>
          </p:nvSpPr>
          <p:spPr bwMode="auto">
            <a:xfrm>
              <a:off x="500034" y="1785926"/>
              <a:ext cx="8358246" cy="714380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Работа  электростатического  поля  по  замкнутому  контуру  А  </a:t>
              </a:r>
            </a:p>
            <a:p>
              <a:pPr algn="ctr" eaLnBrk="0" hangingPunct="0">
                <a:defRPr/>
              </a:pPr>
              <a:r>
                <a:rPr lang="ru-RU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равна нулю, а ВИХРЕВОГО - нет </a:t>
              </a:r>
            </a:p>
          </p:txBody>
        </p:sp>
        <p:sp>
          <p:nvSpPr>
            <p:cNvPr id="97" name="Дуга 96"/>
            <p:cNvSpPr/>
            <p:nvPr/>
          </p:nvSpPr>
          <p:spPr>
            <a:xfrm>
              <a:off x="8469286" y="2071678"/>
              <a:ext cx="142876" cy="142876"/>
            </a:xfrm>
            <a:prstGeom prst="arc">
              <a:avLst>
                <a:gd name="adj1" fmla="val 16200000"/>
                <a:gd name="adj2" fmla="val 14137124"/>
              </a:avLst>
            </a:prstGeom>
            <a:ln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99" name="Штриховая стрелка вправо 98"/>
          <p:cNvSpPr/>
          <p:nvPr/>
        </p:nvSpPr>
        <p:spPr>
          <a:xfrm>
            <a:off x="500034" y="1142984"/>
            <a:ext cx="642942" cy="41319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1" name="Группа 80"/>
          <p:cNvGrpSpPr/>
          <p:nvPr/>
        </p:nvGrpSpPr>
        <p:grpSpPr>
          <a:xfrm>
            <a:off x="500034" y="2024214"/>
            <a:ext cx="6858048" cy="2168374"/>
            <a:chOff x="500034" y="2024214"/>
            <a:chExt cx="6858048" cy="2168374"/>
          </a:xfrm>
        </p:grpSpPr>
        <p:graphicFrame>
          <p:nvGraphicFramePr>
            <p:cNvPr id="42051" name="Object 67"/>
            <p:cNvGraphicFramePr>
              <a:graphicFrameLocks noChangeAspect="1"/>
            </p:cNvGraphicFramePr>
            <p:nvPr/>
          </p:nvGraphicFramePr>
          <p:xfrm>
            <a:off x="3960813" y="2684463"/>
            <a:ext cx="1077912" cy="646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5" imgW="660240" imgH="393480" progId="Equation.3">
                    <p:embed/>
                  </p:oleObj>
                </mc:Choice>
                <mc:Fallback>
                  <p:oleObj name="Формула" r:id="rId5" imgW="660240" imgH="3934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0813" y="2684463"/>
                          <a:ext cx="1077912" cy="646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0" name="Rectangle 4"/>
            <p:cNvSpPr>
              <a:spLocks/>
            </p:cNvSpPr>
            <p:nvPr/>
          </p:nvSpPr>
          <p:spPr bwMode="auto">
            <a:xfrm>
              <a:off x="500034" y="2024214"/>
              <a:ext cx="6858048" cy="2143140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eaLnBrk="0" hangingPunct="0">
                <a:defRPr/>
              </a:pPr>
              <a:r>
                <a:rPr lang="ru-RU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Если вспомним определение потока</a:t>
              </a:r>
              <a:r>
                <a:rPr lang="ru-RU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:</a:t>
              </a:r>
            </a:p>
            <a:p>
              <a:pPr algn="ctr" eaLnBrk="0" hangingPunct="0">
                <a:defRPr/>
              </a:pPr>
              <a:endParaRPr lang="ru-RU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  <a:p>
              <a:pPr eaLnBrk="0" hangingPunct="0">
                <a:defRPr/>
              </a:pPr>
              <a:r>
                <a:rPr lang="ru-RU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И подставим  в  закон ЭМИ:</a:t>
              </a:r>
            </a:p>
            <a:p>
              <a:pPr eaLnBrk="0" hangingPunct="0">
                <a:defRPr/>
              </a:pPr>
              <a:endParaRPr lang="ru-RU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  <a:p>
              <a:pPr eaLnBrk="0" hangingPunct="0">
                <a:defRPr/>
              </a:pPr>
              <a:r>
                <a:rPr lang="ru-RU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Получим: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  <a:p>
              <a:pPr eaLnBrk="0" hangingPunct="0">
                <a:defRPr/>
              </a:pPr>
              <a:endParaRPr lang="en-US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  <a:p>
              <a:pPr algn="r" eaLnBrk="0" hangingPunct="0">
                <a:defRPr/>
              </a:pPr>
              <a:r>
                <a:rPr lang="ru-RU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(вслед за Максвеллом </a:t>
              </a:r>
              <a:r>
                <a:rPr lang="ru-RU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  <a:sym typeface="Wingdings" pitchFamily="2" charset="2"/>
                </a:rPr>
                <a:t>)</a:t>
              </a:r>
              <a:endParaRPr lang="ru-RU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graphicFrame>
          <p:nvGraphicFramePr>
            <p:cNvPr id="48137" name="Object 9"/>
            <p:cNvGraphicFramePr>
              <a:graphicFrameLocks noChangeAspect="1"/>
            </p:cNvGraphicFramePr>
            <p:nvPr/>
          </p:nvGraphicFramePr>
          <p:xfrm>
            <a:off x="5214942" y="2071678"/>
            <a:ext cx="1500198" cy="6150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7" imgW="952087" imgH="393529" progId="Equation.3">
                    <p:embed/>
                  </p:oleObj>
                </mc:Choice>
                <mc:Fallback>
                  <p:oleObj name="Формула" r:id="rId7" imgW="952087" imgH="393529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942" y="2071678"/>
                          <a:ext cx="1500198" cy="6150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39" name="Object 11"/>
            <p:cNvGraphicFramePr>
              <a:graphicFrameLocks noChangeAspect="1"/>
            </p:cNvGraphicFramePr>
            <p:nvPr/>
          </p:nvGraphicFramePr>
          <p:xfrm>
            <a:off x="1793875" y="3449638"/>
            <a:ext cx="2454275" cy="74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9" imgW="1460160" imgH="444240" progId="Equation.3">
                    <p:embed/>
                  </p:oleObj>
                </mc:Choice>
                <mc:Fallback>
                  <p:oleObj name="Формула" r:id="rId9" imgW="1460160" imgH="4442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3875" y="3449638"/>
                          <a:ext cx="2454275" cy="742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0" name="Группа 79"/>
          <p:cNvGrpSpPr/>
          <p:nvPr/>
        </p:nvGrpSpPr>
        <p:grpSpPr>
          <a:xfrm>
            <a:off x="2071670" y="4429132"/>
            <a:ext cx="6643734" cy="2071680"/>
            <a:chOff x="2071670" y="4429132"/>
            <a:chExt cx="6643734" cy="2071680"/>
          </a:xfrm>
        </p:grpSpPr>
        <p:sp>
          <p:nvSpPr>
            <p:cNvPr id="130" name="AutoShape 16"/>
            <p:cNvSpPr>
              <a:spLocks noChangeArrowheads="1"/>
            </p:cNvSpPr>
            <p:nvPr/>
          </p:nvSpPr>
          <p:spPr bwMode="auto">
            <a:xfrm>
              <a:off x="6000760" y="4929198"/>
              <a:ext cx="2714644" cy="1285884"/>
            </a:xfrm>
            <a:prstGeom prst="cloudCallout">
              <a:avLst>
                <a:gd name="adj1" fmla="val -126348"/>
                <a:gd name="adj2" fmla="val -100890"/>
              </a:avLst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Rectangle 4"/>
            <p:cNvSpPr>
              <a:spLocks/>
            </p:cNvSpPr>
            <p:nvPr/>
          </p:nvSpPr>
          <p:spPr bwMode="auto">
            <a:xfrm>
              <a:off x="4929190" y="4429132"/>
              <a:ext cx="2571768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А можно и вот так</a:t>
              </a:r>
              <a:r>
                <a:rPr lang="ru-RU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:</a:t>
              </a:r>
            </a:p>
          </p:txBody>
        </p:sp>
        <p:sp>
          <p:nvSpPr>
            <p:cNvPr id="107" name="Штриховая стрелка вправо 106"/>
            <p:cNvSpPr/>
            <p:nvPr/>
          </p:nvSpPr>
          <p:spPr>
            <a:xfrm>
              <a:off x="5387311" y="5382993"/>
              <a:ext cx="500066" cy="214314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Rectangle 24"/>
            <p:cNvSpPr>
              <a:spLocks noChangeArrowheads="1"/>
            </p:cNvSpPr>
            <p:nvPr/>
          </p:nvSpPr>
          <p:spPr bwMode="auto">
            <a:xfrm>
              <a:off x="2071670" y="5273673"/>
              <a:ext cx="350046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1" algn="just">
                <a:buClr>
                  <a:schemeClr val="tx1"/>
                </a:buClr>
              </a:pPr>
              <a:r>
                <a:rPr lang="ru-RU" sz="2000" b="1" dirty="0">
                  <a:solidFill>
                    <a:srgbClr val="FF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Уравнение Максвелла:</a:t>
              </a:r>
              <a:r>
                <a:rPr kumimoji="0" lang="ru-RU" sz="2000" b="1" i="1" u="none" strike="noStrike" cap="none" normalizeH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nstantia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lang="ru-RU" sz="2000" i="1" dirty="0">
                <a:solidFill>
                  <a:srgbClr val="0000FF"/>
                </a:solidFill>
                <a:latin typeface="Constantia" pitchFamily="18" charset="0"/>
              </a:endParaRPr>
            </a:p>
          </p:txBody>
        </p:sp>
        <p:sp>
          <p:nvSpPr>
            <p:cNvPr id="109" name="Rectangle 8"/>
            <p:cNvSpPr>
              <a:spLocks/>
            </p:cNvSpPr>
            <p:nvPr/>
          </p:nvSpPr>
          <p:spPr bwMode="auto">
            <a:xfrm>
              <a:off x="5643570" y="5715016"/>
              <a:ext cx="714380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en-US" sz="4400" b="1" i="1" dirty="0">
                  <a:solidFill>
                    <a:srgbClr val="0070C0"/>
                  </a:solidFill>
                  <a:latin typeface="Constantia" pitchFamily="18" charset="0"/>
                </a:rPr>
                <a:t>!!</a:t>
              </a:r>
              <a:endParaRPr lang="ru-RU" sz="4400" b="1" i="1" dirty="0">
                <a:solidFill>
                  <a:srgbClr val="0070C0"/>
                </a:solidFill>
                <a:latin typeface="Constantia" pitchFamily="18" charset="0"/>
              </a:endParaRPr>
            </a:p>
          </p:txBody>
        </p:sp>
        <p:graphicFrame>
          <p:nvGraphicFramePr>
            <p:cNvPr id="138249" name="Object 9"/>
            <p:cNvGraphicFramePr>
              <a:graphicFrameLocks noChangeAspect="1"/>
            </p:cNvGraphicFramePr>
            <p:nvPr/>
          </p:nvGraphicFramePr>
          <p:xfrm>
            <a:off x="6310313" y="5095875"/>
            <a:ext cx="2224087" cy="768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1" imgW="1409400" imgH="482400" progId="Equation.3">
                    <p:embed/>
                  </p:oleObj>
                </mc:Choice>
                <mc:Fallback>
                  <p:oleObj name="Формула" r:id="rId11" imgW="1409400" imgH="4824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10313" y="5095875"/>
                          <a:ext cx="2224087" cy="768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2" name="Object 7"/>
          <p:cNvGraphicFramePr>
            <a:graphicFrameLocks noChangeAspect="1"/>
          </p:cNvGraphicFramePr>
          <p:nvPr/>
        </p:nvGraphicFramePr>
        <p:xfrm>
          <a:off x="4120045" y="5810307"/>
          <a:ext cx="1523525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3" imgW="901309" imgH="469696" progId="Equation.3">
                  <p:embed/>
                </p:oleObj>
              </mc:Choice>
              <mc:Fallback>
                <p:oleObj name="Формула" r:id="rId13" imgW="901309" imgH="469696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0045" y="5810307"/>
                        <a:ext cx="1523525" cy="785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Rectangle 24"/>
          <p:cNvSpPr>
            <a:spLocks noChangeArrowheads="1"/>
          </p:cNvSpPr>
          <p:nvPr/>
        </p:nvSpPr>
        <p:spPr bwMode="auto">
          <a:xfrm>
            <a:off x="142844" y="5786454"/>
            <a:ext cx="38576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>
              <a:buClr>
                <a:schemeClr val="tx1"/>
              </a:buClr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Электрические  поля  порождают не только заряды!</a:t>
            </a:r>
            <a:endParaRPr lang="ru-RU" i="1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Группа 70"/>
          <p:cNvGrpSpPr/>
          <p:nvPr/>
        </p:nvGrpSpPr>
        <p:grpSpPr>
          <a:xfrm>
            <a:off x="142844" y="4357694"/>
            <a:ext cx="8501122" cy="2182607"/>
            <a:chOff x="142844" y="4357694"/>
            <a:chExt cx="8501122" cy="2182607"/>
          </a:xfrm>
        </p:grpSpPr>
        <p:sp>
          <p:nvSpPr>
            <p:cNvPr id="92" name="Rectangle 8"/>
            <p:cNvSpPr>
              <a:spLocks/>
            </p:cNvSpPr>
            <p:nvPr/>
          </p:nvSpPr>
          <p:spPr bwMode="auto">
            <a:xfrm>
              <a:off x="2428860" y="4786322"/>
              <a:ext cx="714380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4400" b="1" i="1" dirty="0">
                  <a:solidFill>
                    <a:srgbClr val="0070C0"/>
                  </a:solidFill>
                  <a:latin typeface="Constantia" pitchFamily="18" charset="0"/>
                </a:rPr>
                <a:t>?</a:t>
              </a:r>
            </a:p>
          </p:txBody>
        </p:sp>
        <p:sp>
          <p:nvSpPr>
            <p:cNvPr id="99" name="Штриховая стрелка вправо 98"/>
            <p:cNvSpPr/>
            <p:nvPr/>
          </p:nvSpPr>
          <p:spPr>
            <a:xfrm>
              <a:off x="4572000" y="5643578"/>
              <a:ext cx="642942" cy="413194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12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89609" y="4357694"/>
              <a:ext cx="2954357" cy="2182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1" name="Rectangle 4"/>
            <p:cNvSpPr>
              <a:spLocks/>
            </p:cNvSpPr>
            <p:nvPr/>
          </p:nvSpPr>
          <p:spPr bwMode="auto">
            <a:xfrm>
              <a:off x="142844" y="4429132"/>
              <a:ext cx="5715040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000" b="1" i="1" dirty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А  если ток переменный – 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“</a:t>
              </a:r>
              <a:r>
                <a:rPr lang="ru-RU" sz="2000" b="1" i="1" dirty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Магнитодинамика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”</a:t>
              </a:r>
              <a:r>
                <a:rPr lang="ru-RU" sz="2000" b="1" dirty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:</a:t>
              </a:r>
            </a:p>
          </p:txBody>
        </p:sp>
        <p:sp>
          <p:nvSpPr>
            <p:cNvPr id="82" name="Rectangle 4"/>
            <p:cNvSpPr>
              <a:spLocks/>
            </p:cNvSpPr>
            <p:nvPr/>
          </p:nvSpPr>
          <p:spPr bwMode="auto">
            <a:xfrm>
              <a:off x="1357290" y="5572140"/>
              <a:ext cx="3214710" cy="642942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Например, </a:t>
              </a:r>
              <a:r>
                <a:rPr lang="en-US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“</a:t>
              </a:r>
              <a:r>
                <a:rPr lang="ru-RU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колебательный контур</a:t>
              </a:r>
              <a:r>
                <a:rPr lang="en-US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”</a:t>
              </a:r>
              <a:endParaRPr lang="ru-RU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57158" y="214290"/>
            <a:ext cx="3286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19.2. </a:t>
            </a:r>
            <a:r>
              <a:rPr lang="en-US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“</a:t>
            </a: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Ток </a:t>
            </a:r>
            <a:r>
              <a:rPr lang="en-US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смещения </a:t>
            </a:r>
            <a:r>
              <a:rPr lang="en-US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”</a:t>
            </a:r>
            <a:endParaRPr lang="ru-RU" sz="2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6" name="Rectangle 4"/>
          <p:cNvSpPr>
            <a:spLocks/>
          </p:cNvSpPr>
          <p:nvPr/>
        </p:nvSpPr>
        <p:spPr bwMode="auto">
          <a:xfrm>
            <a:off x="285720" y="857232"/>
            <a:ext cx="4857784" cy="92869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Магнитостатика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– ток постоянный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</a:t>
            </a:r>
          </a:p>
          <a:p>
            <a:pPr algn="ctr" eaLnBrk="0" hangingPunct="0"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И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поле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тоже!</a:t>
            </a:r>
          </a:p>
        </p:txBody>
      </p:sp>
      <p:sp>
        <p:nvSpPr>
          <p:cNvPr id="108" name="Rectangle 24"/>
          <p:cNvSpPr>
            <a:spLocks noChangeArrowheads="1"/>
          </p:cNvSpPr>
          <p:nvPr/>
        </p:nvSpPr>
        <p:spPr bwMode="auto">
          <a:xfrm>
            <a:off x="714348" y="1928802"/>
            <a:ext cx="45720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>
              <a:buClr>
                <a:schemeClr val="tx1"/>
              </a:buClr>
            </a:pPr>
            <a:r>
              <a:rPr kumimoji="0" lang="en-US" sz="2000" b="1" i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ru-RU" sz="2000" b="1" i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контур, две поверхности</a:t>
            </a:r>
            <a:r>
              <a:rPr kumimoji="0" lang="en-US" sz="2000" b="1" i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ru-RU" sz="2000" b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1" i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i="1" dirty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109" name="Rectangle 8"/>
          <p:cNvSpPr>
            <a:spLocks/>
          </p:cNvSpPr>
          <p:nvPr/>
        </p:nvSpPr>
        <p:spPr bwMode="auto">
          <a:xfrm>
            <a:off x="7532399" y="3071810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4400" b="1" i="1" dirty="0">
                <a:solidFill>
                  <a:srgbClr val="0070C0"/>
                </a:solidFill>
                <a:latin typeface="Constantia" pitchFamily="18" charset="0"/>
              </a:rPr>
              <a:t>!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48143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7407" y="214290"/>
            <a:ext cx="2976559" cy="220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" name="Rectangle 24"/>
          <p:cNvSpPr>
            <a:spLocks noChangeArrowheads="1"/>
          </p:cNvSpPr>
          <p:nvPr/>
        </p:nvSpPr>
        <p:spPr bwMode="auto">
          <a:xfrm>
            <a:off x="3214678" y="2563672"/>
            <a:ext cx="12144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</a:pPr>
            <a:r>
              <a:rPr kumimoji="0" lang="ru-RU" sz="2000" b="1" i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или </a:t>
            </a:r>
            <a:endParaRPr lang="ru-RU" sz="2000" i="1" dirty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79" name="Rectangle 4"/>
          <p:cNvSpPr>
            <a:spLocks/>
          </p:cNvSpPr>
          <p:nvPr/>
        </p:nvSpPr>
        <p:spPr bwMode="auto">
          <a:xfrm>
            <a:off x="71406" y="3571876"/>
            <a:ext cx="7643866" cy="57150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 магнитостатике с  теоремой  о  циркуляции  всё  в  порядке – результат один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139268" name="Object 4"/>
          <p:cNvGraphicFramePr>
            <a:graphicFrameLocks noChangeAspect="1"/>
          </p:cNvGraphicFramePr>
          <p:nvPr/>
        </p:nvGraphicFramePr>
        <p:xfrm>
          <a:off x="4462463" y="2500313"/>
          <a:ext cx="252095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396800" imgH="380880" progId="Equation.3">
                  <p:embed/>
                </p:oleObj>
              </mc:Choice>
              <mc:Fallback>
                <p:oleObj name="Формула" r:id="rId5" imgW="1396800" imgH="380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463" y="2500313"/>
                        <a:ext cx="2520950" cy="687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0" name="Object 6"/>
          <p:cNvGraphicFramePr>
            <a:graphicFrameLocks noChangeAspect="1"/>
          </p:cNvGraphicFramePr>
          <p:nvPr/>
        </p:nvGraphicFramePr>
        <p:xfrm>
          <a:off x="1214414" y="2500306"/>
          <a:ext cx="1893888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965160" imgH="380880" progId="Equation.3">
                  <p:embed/>
                </p:oleObj>
              </mc:Choice>
              <mc:Fallback>
                <p:oleObj name="Формула" r:id="rId7" imgW="965160" imgH="380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2500306"/>
                        <a:ext cx="1893888" cy="747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Rectangle 24"/>
          <p:cNvSpPr>
            <a:spLocks noChangeArrowheads="1"/>
          </p:cNvSpPr>
          <p:nvPr/>
        </p:nvSpPr>
        <p:spPr bwMode="auto">
          <a:xfrm>
            <a:off x="357158" y="3190954"/>
            <a:ext cx="77867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>
              <a:buClr>
                <a:schemeClr val="tx1"/>
              </a:buClr>
            </a:pPr>
            <a:r>
              <a:rPr kumimoji="0" lang="ru-RU" sz="2000" i="1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«правая часть» от выбора поверхности  </a:t>
            </a:r>
            <a:r>
              <a:rPr kumimoji="0" lang="ru-RU" sz="200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kumimoji="0" lang="ru-RU" sz="200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kumimoji="0" lang="ru-RU" sz="200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kumimoji="0" lang="ru-RU" sz="2000" i="1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 или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lang="ru-RU" sz="2000" baseline="-25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2 </a:t>
            </a:r>
            <a:r>
              <a:rPr kumimoji="0" lang="ru-RU" sz="2000" i="1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зависит</a:t>
            </a:r>
            <a:endParaRPr lang="ru-RU" sz="2000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73" name="Левая фигурная скобка 72"/>
          <p:cNvSpPr/>
          <p:nvPr/>
        </p:nvSpPr>
        <p:spPr>
          <a:xfrm>
            <a:off x="3580061" y="2420917"/>
            <a:ext cx="214314" cy="714380"/>
          </a:xfrm>
          <a:prstGeom prst="leftBrace">
            <a:avLst>
              <a:gd name="adj1" fmla="val 4823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Левая фигурная скобка 73"/>
          <p:cNvSpPr/>
          <p:nvPr/>
        </p:nvSpPr>
        <p:spPr>
          <a:xfrm flipH="1">
            <a:off x="7143768" y="2381041"/>
            <a:ext cx="214314" cy="714380"/>
          </a:xfrm>
          <a:prstGeom prst="leftBrace">
            <a:avLst>
              <a:gd name="adj1" fmla="val 4823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28604"/>
            <a:ext cx="3566732" cy="330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7158" y="357166"/>
            <a:ext cx="44291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>
              <a:buClr>
                <a:schemeClr val="tx1"/>
              </a:buClr>
            </a:pPr>
            <a:r>
              <a:rPr kumimoji="0" lang="ru-RU" sz="2000" b="1" i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две поверхности, и результат РАЗНЫЙ</a:t>
            </a:r>
            <a:r>
              <a:rPr kumimoji="0" lang="ru-RU" sz="2000" b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1" i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i="1" dirty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42" name="Rectangle 8"/>
          <p:cNvSpPr>
            <a:spLocks/>
          </p:cNvSpPr>
          <p:nvPr/>
        </p:nvSpPr>
        <p:spPr bwMode="auto">
          <a:xfrm>
            <a:off x="4559548" y="1823808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4400" b="1" i="1" dirty="0">
                <a:solidFill>
                  <a:srgbClr val="0070C0"/>
                </a:solidFill>
                <a:latin typeface="Constantia" pitchFamily="18" charset="0"/>
              </a:rPr>
              <a:t>!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43" name="Rectangle 4"/>
          <p:cNvSpPr>
            <a:spLocks/>
          </p:cNvSpPr>
          <p:nvPr/>
        </p:nvSpPr>
        <p:spPr bwMode="auto">
          <a:xfrm>
            <a:off x="571472" y="3000372"/>
            <a:ext cx="4143404" cy="107157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buFont typeface="Symbol" pitchFamily="18" charset="2"/>
              <a:buChar char="Þ"/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Надо подправлять теорему !</a:t>
            </a:r>
          </a:p>
          <a:p>
            <a:pPr algn="ctr" eaLnBrk="0" hangingPunct="0">
              <a:defRPr/>
            </a:pPr>
            <a:endParaRPr lang="ru-RU" sz="2000" b="1" i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ctr" eaLnBrk="0" hangingPunct="0"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Что-нибудь придумать для</a:t>
            </a:r>
            <a:r>
              <a:rPr lang="ru-RU" sz="2000" dirty="0">
                <a:solidFill>
                  <a:srgbClr val="0000FF"/>
                </a:solidFill>
                <a:sym typeface="Symbol"/>
              </a:rPr>
              <a:t> </a:t>
            </a:r>
            <a:r>
              <a:rPr lang="ru-RU" sz="2400" dirty="0">
                <a:solidFill>
                  <a:srgbClr val="0000FF"/>
                </a:solidFill>
                <a:sym typeface="Symbol"/>
              </a:rPr>
              <a:t></a:t>
            </a:r>
            <a:r>
              <a:rPr lang="ru-RU" sz="2400" baseline="-25000" dirty="0">
                <a:solidFill>
                  <a:srgbClr val="0000FF"/>
                </a:solidFill>
                <a:sym typeface="Symbol"/>
              </a:rPr>
              <a:t>2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«вместо»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24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1285852" y="4046775"/>
            <a:ext cx="7429552" cy="1239591"/>
            <a:chOff x="1285852" y="4046775"/>
            <a:chExt cx="7429552" cy="1239591"/>
          </a:xfrm>
        </p:grpSpPr>
        <p:sp>
          <p:nvSpPr>
            <p:cNvPr id="46" name="Rectangle 4"/>
            <p:cNvSpPr>
              <a:spLocks/>
            </p:cNvSpPr>
            <p:nvPr/>
          </p:nvSpPr>
          <p:spPr bwMode="auto">
            <a:xfrm>
              <a:off x="1571604" y="4143380"/>
              <a:ext cx="4000528" cy="50006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Что же ??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  </a:t>
              </a:r>
              <a:r>
                <a:rPr lang="ru-RU" sz="2400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   Мы знаем:</a:t>
              </a:r>
            </a:p>
          </p:txBody>
        </p:sp>
        <p:graphicFrame>
          <p:nvGraphicFramePr>
            <p:cNvPr id="49166" name="Object 14"/>
            <p:cNvGraphicFramePr>
              <a:graphicFrameLocks noChangeAspect="1"/>
            </p:cNvGraphicFramePr>
            <p:nvPr/>
          </p:nvGraphicFramePr>
          <p:xfrm>
            <a:off x="5774286" y="4046775"/>
            <a:ext cx="869416" cy="7429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4" imgW="520474" imgH="444307" progId="Equation.3">
                    <p:embed/>
                  </p:oleObj>
                </mc:Choice>
                <mc:Fallback>
                  <p:oleObj name="Формула" r:id="rId4" imgW="520474" imgH="444307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74286" y="4046775"/>
                          <a:ext cx="869416" cy="7429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Rectangle 8"/>
            <p:cNvSpPr>
              <a:spLocks/>
            </p:cNvSpPr>
            <p:nvPr/>
          </p:nvSpPr>
          <p:spPr bwMode="auto">
            <a:xfrm>
              <a:off x="1285852" y="4714884"/>
              <a:ext cx="7429552" cy="571482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en-US" sz="2400" b="1" i="1" dirty="0">
                  <a:solidFill>
                    <a:srgbClr val="0070C0"/>
                  </a:solidFill>
                  <a:latin typeface="Constantia" pitchFamily="18" charset="0"/>
                </a:rPr>
                <a:t>q – </a:t>
              </a:r>
              <a:r>
                <a:rPr lang="ru-RU" sz="2400" b="1" i="1" dirty="0">
                  <a:solidFill>
                    <a:srgbClr val="0070C0"/>
                  </a:solidFill>
                  <a:latin typeface="Constantia" pitchFamily="18" charset="0"/>
                </a:rPr>
                <a:t>это заряд обкладки, и он внутри</a:t>
              </a:r>
              <a:r>
                <a:rPr lang="ru-RU" sz="2400" dirty="0">
                  <a:solidFill>
                    <a:srgbClr val="0000FF"/>
                  </a:solidFill>
                  <a:sym typeface="Symbol"/>
                </a:rPr>
                <a:t> </a:t>
              </a:r>
              <a:r>
                <a:rPr lang="en-US" sz="2400" dirty="0">
                  <a:solidFill>
                    <a:srgbClr val="0000FF"/>
                  </a:solidFill>
                  <a:sym typeface="Symbol"/>
                </a:rPr>
                <a:t>“</a:t>
              </a:r>
              <a:r>
                <a:rPr lang="ru-RU" sz="2400" dirty="0">
                  <a:solidFill>
                    <a:srgbClr val="0000FF"/>
                  </a:solidFill>
                  <a:sym typeface="Symbol"/>
                </a:rPr>
                <a:t></a:t>
              </a:r>
              <a:r>
                <a:rPr lang="ru-RU" sz="2400" baseline="-25000" dirty="0">
                  <a:solidFill>
                    <a:srgbClr val="0000FF"/>
                  </a:solidFill>
                  <a:sym typeface="Symbol"/>
                </a:rPr>
                <a:t>1 </a:t>
              </a:r>
              <a:r>
                <a:rPr lang="ru-RU" sz="2400" dirty="0">
                  <a:solidFill>
                    <a:srgbClr val="0000FF"/>
                  </a:solidFill>
                  <a:sym typeface="Symbol"/>
                </a:rPr>
                <a:t>+ </a:t>
              </a:r>
              <a:r>
                <a:rPr lang="ru-RU" sz="2400" baseline="-25000" dirty="0">
                  <a:solidFill>
                    <a:srgbClr val="0000FF"/>
                  </a:solidFill>
                  <a:sym typeface="Symbol"/>
                </a:rPr>
                <a:t>2</a:t>
              </a:r>
              <a:r>
                <a:rPr lang="en-US" sz="2400" dirty="0">
                  <a:solidFill>
                    <a:srgbClr val="0000FF"/>
                  </a:solidFill>
                  <a:sym typeface="Symbol"/>
                </a:rPr>
                <a:t>”</a:t>
              </a:r>
              <a:r>
                <a:rPr lang="ru-RU" sz="2400" b="1" i="1" dirty="0">
                  <a:solidFill>
                    <a:srgbClr val="0070C0"/>
                  </a:solidFill>
                  <a:latin typeface="Constantia" pitchFamily="18" charset="0"/>
                </a:rPr>
                <a:t>  </a:t>
              </a:r>
            </a:p>
          </p:txBody>
        </p:sp>
      </p:grpSp>
      <p:sp>
        <p:nvSpPr>
          <p:cNvPr id="52" name="Выгнутая вправо стрелка 51"/>
          <p:cNvSpPr/>
          <p:nvPr/>
        </p:nvSpPr>
        <p:spPr>
          <a:xfrm rot="9412298" flipH="1">
            <a:off x="7895220" y="1621147"/>
            <a:ext cx="649586" cy="354776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4" name="Группа 33"/>
          <p:cNvGrpSpPr/>
          <p:nvPr/>
        </p:nvGrpSpPr>
        <p:grpSpPr>
          <a:xfrm>
            <a:off x="357158" y="1131888"/>
            <a:ext cx="4465667" cy="725487"/>
            <a:chOff x="357158" y="1131888"/>
            <a:chExt cx="4465667" cy="725487"/>
          </a:xfrm>
        </p:grpSpPr>
        <p:sp>
          <p:nvSpPr>
            <p:cNvPr id="37" name="Rectangle 4"/>
            <p:cNvSpPr>
              <a:spLocks/>
            </p:cNvSpPr>
            <p:nvPr/>
          </p:nvSpPr>
          <p:spPr bwMode="auto">
            <a:xfrm>
              <a:off x="357158" y="1214423"/>
              <a:ext cx="1928826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Для</a:t>
              </a:r>
              <a:r>
                <a:rPr lang="ru-RU" sz="2400" dirty="0">
                  <a:sym typeface="Symbol"/>
                </a:rPr>
                <a:t> </a:t>
              </a:r>
              <a:r>
                <a:rPr lang="ru-RU" sz="2400" dirty="0">
                  <a:solidFill>
                    <a:srgbClr val="0000FF"/>
                  </a:solidFill>
                  <a:sym typeface="Symbol"/>
                </a:rPr>
                <a:t></a:t>
              </a:r>
              <a:r>
                <a:rPr lang="ru-RU" sz="2400" baseline="-25000" dirty="0">
                  <a:solidFill>
                    <a:srgbClr val="0000FF"/>
                  </a:solidFill>
                  <a:sym typeface="Symbol"/>
                </a:rPr>
                <a:t>1</a:t>
              </a:r>
              <a:r>
                <a:rPr lang="ru-RU" sz="2400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:</a:t>
              </a:r>
            </a:p>
          </p:txBody>
        </p:sp>
        <p:graphicFrame>
          <p:nvGraphicFramePr>
            <p:cNvPr id="140295" name="Object 7"/>
            <p:cNvGraphicFramePr>
              <a:graphicFrameLocks noChangeAspect="1"/>
            </p:cNvGraphicFramePr>
            <p:nvPr/>
          </p:nvGraphicFramePr>
          <p:xfrm>
            <a:off x="2179638" y="1131888"/>
            <a:ext cx="2643187" cy="725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6" imgW="1434960" imgH="393480" progId="Equation.3">
                    <p:embed/>
                  </p:oleObj>
                </mc:Choice>
                <mc:Fallback>
                  <p:oleObj name="Формула" r:id="rId6" imgW="143496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9638" y="1131888"/>
                          <a:ext cx="2643187" cy="7254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Группа 37"/>
          <p:cNvGrpSpPr/>
          <p:nvPr/>
        </p:nvGrpSpPr>
        <p:grpSpPr>
          <a:xfrm>
            <a:off x="214282" y="2044700"/>
            <a:ext cx="4254531" cy="725488"/>
            <a:chOff x="214282" y="2044700"/>
            <a:chExt cx="4254531" cy="725488"/>
          </a:xfrm>
        </p:grpSpPr>
        <p:sp>
          <p:nvSpPr>
            <p:cNvPr id="36" name="Rectangle 4"/>
            <p:cNvSpPr>
              <a:spLocks/>
            </p:cNvSpPr>
            <p:nvPr/>
          </p:nvSpPr>
          <p:spPr bwMode="auto">
            <a:xfrm>
              <a:off x="214282" y="2092782"/>
              <a:ext cx="2428892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,  а  вот для</a:t>
              </a:r>
              <a:r>
                <a:rPr lang="ru-RU" sz="2400" dirty="0">
                  <a:sym typeface="Symbol"/>
                </a:rPr>
                <a:t> </a:t>
              </a:r>
              <a:r>
                <a:rPr lang="ru-RU" sz="2400" dirty="0">
                  <a:solidFill>
                    <a:srgbClr val="0000FF"/>
                  </a:solidFill>
                  <a:sym typeface="Symbol"/>
                </a:rPr>
                <a:t></a:t>
              </a:r>
              <a:r>
                <a:rPr lang="ru-RU" sz="2400" baseline="-25000" dirty="0">
                  <a:solidFill>
                    <a:srgbClr val="0000FF"/>
                  </a:solidFill>
                  <a:sym typeface="Symbol"/>
                </a:rPr>
                <a:t>2</a:t>
              </a:r>
              <a:r>
                <a:rPr lang="ru-RU" sz="2400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:</a:t>
              </a:r>
            </a:p>
          </p:txBody>
        </p:sp>
        <p:graphicFrame>
          <p:nvGraphicFramePr>
            <p:cNvPr id="35" name="Object 7"/>
            <p:cNvGraphicFramePr>
              <a:graphicFrameLocks noChangeAspect="1"/>
            </p:cNvGraphicFramePr>
            <p:nvPr/>
          </p:nvGraphicFramePr>
          <p:xfrm>
            <a:off x="2644775" y="2044700"/>
            <a:ext cx="1824038" cy="725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8" imgW="990360" imgH="393480" progId="Equation.3">
                    <p:embed/>
                  </p:oleObj>
                </mc:Choice>
                <mc:Fallback>
                  <p:oleObj name="Формула" r:id="rId8" imgW="990360" imgH="393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4775" y="2044700"/>
                          <a:ext cx="1824038" cy="725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0297" name="Object 9"/>
          <p:cNvGraphicFramePr>
            <a:graphicFrameLocks noChangeAspect="1"/>
          </p:cNvGraphicFramePr>
          <p:nvPr/>
        </p:nvGraphicFramePr>
        <p:xfrm>
          <a:off x="520700" y="5495925"/>
          <a:ext cx="3783013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0" imgW="2286000" imgH="457200" progId="Equation.3">
                  <p:embed/>
                </p:oleObj>
              </mc:Choice>
              <mc:Fallback>
                <p:oleObj name="Формула" r:id="rId10" imgW="2286000" imgH="457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5495925"/>
                        <a:ext cx="3783013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8" name="Object 10"/>
          <p:cNvGraphicFramePr>
            <a:graphicFrameLocks noChangeAspect="1"/>
          </p:cNvGraphicFramePr>
          <p:nvPr/>
        </p:nvGraphicFramePr>
        <p:xfrm>
          <a:off x="5011907" y="5429264"/>
          <a:ext cx="2774803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2" imgW="1562040" imgH="482400" progId="Equation.3">
                  <p:embed/>
                </p:oleObj>
              </mc:Choice>
              <mc:Fallback>
                <p:oleObj name="Формула" r:id="rId12" imgW="1562040" imgH="482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1907" y="5429264"/>
                        <a:ext cx="2774803" cy="857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 autoUpdateAnimBg="0"/>
      <p:bldP spid="5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357166"/>
            <a:ext cx="1928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ещё раз:</a:t>
            </a: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4929190" y="428604"/>
            <a:ext cx="12144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</a:pPr>
            <a:r>
              <a:rPr kumimoji="0" lang="ru-RU" sz="2000" b="1" i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или </a:t>
            </a:r>
            <a:endParaRPr lang="ru-RU" sz="2000" i="1" dirty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5720" y="1214422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Ток смещения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400" dirty="0"/>
              <a:t> </a:t>
            </a:r>
            <a:endParaRPr lang="en-US" sz="2400" dirty="0"/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Дж. К. Максвелл 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физических силовых линиях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Phylosophical Magazine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1862 г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auto">
          <a:xfrm>
            <a:off x="6072198" y="643039"/>
            <a:ext cx="3000396" cy="1643074"/>
          </a:xfrm>
          <a:prstGeom prst="cloudCallout">
            <a:avLst>
              <a:gd name="adj1" fmla="val -109069"/>
              <a:gd name="adj2" fmla="val 36334"/>
            </a:avLst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43042" y="2786058"/>
            <a:ext cx="5857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0000FF"/>
                </a:solidFill>
                <a:latin typeface="+mn-lt"/>
              </a:rPr>
              <a:t>Замыкают токи проводимости в «разорванных» цепях переменного тока</a:t>
            </a:r>
          </a:p>
          <a:p>
            <a:pPr algn="ctr"/>
            <a:r>
              <a:rPr lang="ru-RU" sz="2400" i="1" dirty="0">
                <a:solidFill>
                  <a:srgbClr val="0000FF"/>
                </a:solidFill>
                <a:latin typeface="+mn-lt"/>
              </a:rPr>
              <a:t>(там где нет переноса заряда)</a:t>
            </a:r>
          </a:p>
        </p:txBody>
      </p:sp>
      <p:sp>
        <p:nvSpPr>
          <p:cNvPr id="27" name="Rectangle 8"/>
          <p:cNvSpPr>
            <a:spLocks/>
          </p:cNvSpPr>
          <p:nvPr/>
        </p:nvSpPr>
        <p:spPr bwMode="auto">
          <a:xfrm>
            <a:off x="7643834" y="3000372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4400" b="1" i="1" dirty="0">
                <a:solidFill>
                  <a:srgbClr val="0070C0"/>
                </a:solidFill>
                <a:latin typeface="Constantia" pitchFamily="18" charset="0"/>
              </a:rPr>
              <a:t>!</a:t>
            </a:r>
            <a:r>
              <a:rPr lang="ru-RU" sz="4400" b="1" i="1" dirty="0">
                <a:solidFill>
                  <a:srgbClr val="0070C0"/>
                </a:solidFill>
                <a:latin typeface="Constantia" pitchFamily="18" charset="0"/>
              </a:rPr>
              <a:t>!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357158" y="4214818"/>
            <a:ext cx="8215370" cy="2143140"/>
            <a:chOff x="357158" y="4214818"/>
            <a:chExt cx="8215370" cy="2143140"/>
          </a:xfrm>
        </p:grpSpPr>
        <p:graphicFrame>
          <p:nvGraphicFramePr>
            <p:cNvPr id="50181" name="Object 5"/>
            <p:cNvGraphicFramePr>
              <a:graphicFrameLocks noChangeAspect="1"/>
            </p:cNvGraphicFramePr>
            <p:nvPr/>
          </p:nvGraphicFramePr>
          <p:xfrm>
            <a:off x="6771999" y="5429264"/>
            <a:ext cx="1800529" cy="9286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3" imgW="901309" imgH="469696" progId="Equation.3">
                    <p:embed/>
                  </p:oleObj>
                </mc:Choice>
                <mc:Fallback>
                  <p:oleObj name="Формула" r:id="rId3" imgW="901309" imgH="469696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71999" y="5429264"/>
                          <a:ext cx="1800529" cy="9286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Прямоугольник 29"/>
            <p:cNvSpPr/>
            <p:nvPr/>
          </p:nvSpPr>
          <p:spPr>
            <a:xfrm>
              <a:off x="642910" y="4214818"/>
              <a:ext cx="49292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“</a:t>
              </a:r>
              <a:r>
                <a:rPr lang="ru-RU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Симметрия</a:t>
              </a:r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”</a:t>
              </a:r>
              <a:r>
                <a:rPr lang="ru-RU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восстановлена:</a:t>
              </a:r>
            </a:p>
          </p:txBody>
        </p:sp>
        <p:graphicFrame>
          <p:nvGraphicFramePr>
            <p:cNvPr id="50183" name="Object 7"/>
            <p:cNvGraphicFramePr>
              <a:graphicFrameLocks noChangeAspect="1"/>
            </p:cNvGraphicFramePr>
            <p:nvPr/>
          </p:nvGraphicFramePr>
          <p:xfrm>
            <a:off x="357158" y="5429264"/>
            <a:ext cx="1800530" cy="9286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5" imgW="901309" imgH="469696" progId="Equation.3">
                    <p:embed/>
                  </p:oleObj>
                </mc:Choice>
                <mc:Fallback>
                  <p:oleObj name="Формула" r:id="rId5" imgW="901309" imgH="469696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158" y="5429264"/>
                          <a:ext cx="1800530" cy="9286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Rectangle 4"/>
            <p:cNvSpPr>
              <a:spLocks/>
            </p:cNvSpPr>
            <p:nvPr/>
          </p:nvSpPr>
          <p:spPr bwMode="auto">
            <a:xfrm>
              <a:off x="2071670" y="4572008"/>
              <a:ext cx="4572032" cy="50006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ЭМИ </a:t>
              </a:r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    </a:t>
              </a:r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и </a:t>
              </a:r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   “</a:t>
              </a:r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ток смещения</a:t>
              </a:r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”</a:t>
              </a:r>
              <a:endParaRPr lang="ru-RU" sz="20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sp>
          <p:nvSpPr>
            <p:cNvPr id="34" name="Штриховая стрелка вправо 33"/>
            <p:cNvSpPr/>
            <p:nvPr/>
          </p:nvSpPr>
          <p:spPr>
            <a:xfrm rot="1963942">
              <a:off x="6011535" y="5070216"/>
              <a:ext cx="642942" cy="413194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Штриховая стрелка вправо 34"/>
            <p:cNvSpPr/>
            <p:nvPr/>
          </p:nvSpPr>
          <p:spPr>
            <a:xfrm rot="19636058" flipH="1">
              <a:off x="2060895" y="5141654"/>
              <a:ext cx="642942" cy="413194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41318" name="Object 6"/>
          <p:cNvGraphicFramePr>
            <a:graphicFrameLocks noChangeAspect="1"/>
          </p:cNvGraphicFramePr>
          <p:nvPr/>
        </p:nvGraphicFramePr>
        <p:xfrm>
          <a:off x="2285984" y="214168"/>
          <a:ext cx="2214578" cy="841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1269720" imgH="482400" progId="Equation.3">
                  <p:embed/>
                </p:oleObj>
              </mc:Choice>
              <mc:Fallback>
                <p:oleObj name="Формула" r:id="rId7" imgW="1269720" imgH="482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214168"/>
                        <a:ext cx="2214578" cy="8415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0" name="Object 8"/>
          <p:cNvGraphicFramePr>
            <a:graphicFrameLocks noChangeAspect="1"/>
          </p:cNvGraphicFramePr>
          <p:nvPr/>
        </p:nvGraphicFramePr>
        <p:xfrm>
          <a:off x="6397928" y="1033472"/>
          <a:ext cx="2190139" cy="8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1282680" imgH="482400" progId="Equation.3">
                  <p:embed/>
                </p:oleObj>
              </mc:Choice>
              <mc:Fallback>
                <p:oleObj name="Формула" r:id="rId9" imgW="1282680" imgH="482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928" y="1033472"/>
                        <a:ext cx="2190139" cy="82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28596" y="214290"/>
            <a:ext cx="75724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19.</a:t>
            </a:r>
            <a:r>
              <a:rPr lang="en-US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3</a:t>
            </a: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. Уравнения Максвелла (в интегральной форме)</a:t>
            </a:r>
          </a:p>
        </p:txBody>
      </p:sp>
      <p:sp>
        <p:nvSpPr>
          <p:cNvPr id="70" name="Содержимое 1"/>
          <p:cNvSpPr>
            <a:spLocks/>
          </p:cNvSpPr>
          <p:nvPr/>
        </p:nvSpPr>
        <p:spPr bwMode="auto">
          <a:xfrm>
            <a:off x="1714480" y="785794"/>
            <a:ext cx="7072362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just"/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“Самое главное в теории электромагнетизма Максвелла – это уравнения Максвелла” </a:t>
            </a:r>
          </a:p>
          <a:p>
            <a:pPr lvl="0" algn="r"/>
            <a:r>
              <a:rPr lang="ru-RU" sz="2000" dirty="0">
                <a:solidFill>
                  <a:schemeClr val="bg1"/>
                </a:solidFill>
                <a:latin typeface="Constantia" pitchFamily="18" charset="0"/>
              </a:rPr>
              <a:t>Генрих Герц</a:t>
            </a:r>
          </a:p>
        </p:txBody>
      </p:sp>
      <p:grpSp>
        <p:nvGrpSpPr>
          <p:cNvPr id="69" name="Группа 68"/>
          <p:cNvGrpSpPr/>
          <p:nvPr/>
        </p:nvGrpSpPr>
        <p:grpSpPr>
          <a:xfrm>
            <a:off x="214282" y="5214950"/>
            <a:ext cx="7429552" cy="785796"/>
            <a:chOff x="214282" y="5214950"/>
            <a:chExt cx="7429552" cy="785796"/>
          </a:xfrm>
        </p:grpSpPr>
        <p:sp>
          <p:nvSpPr>
            <p:cNvPr id="92" name="Rectangle 8"/>
            <p:cNvSpPr>
              <a:spLocks/>
            </p:cNvSpPr>
            <p:nvPr/>
          </p:nvSpPr>
          <p:spPr bwMode="auto">
            <a:xfrm>
              <a:off x="3143240" y="5214950"/>
              <a:ext cx="714380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4400" b="1" i="1" dirty="0">
                  <a:solidFill>
                    <a:srgbClr val="0070C0"/>
                  </a:solidFill>
                  <a:latin typeface="Constantia" pitchFamily="18" charset="0"/>
                </a:rPr>
                <a:t>?</a:t>
              </a:r>
            </a:p>
          </p:txBody>
        </p:sp>
        <p:sp>
          <p:nvSpPr>
            <p:cNvPr id="99" name="Штриховая стрелка вправо 98"/>
            <p:cNvSpPr/>
            <p:nvPr/>
          </p:nvSpPr>
          <p:spPr>
            <a:xfrm>
              <a:off x="4214810" y="5500702"/>
              <a:ext cx="642942" cy="413194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Rectangle 4"/>
            <p:cNvSpPr>
              <a:spLocks/>
            </p:cNvSpPr>
            <p:nvPr/>
          </p:nvSpPr>
          <p:spPr bwMode="auto">
            <a:xfrm>
              <a:off x="214282" y="5500702"/>
              <a:ext cx="3286148" cy="357190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А  что  знаем  в  ЭМ  ещё</a:t>
              </a:r>
              <a:endParaRPr lang="ru-RU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graphicFrame>
          <p:nvGraphicFramePr>
            <p:cNvPr id="52229" name="Object 5"/>
            <p:cNvGraphicFramePr>
              <a:graphicFrameLocks noChangeAspect="1"/>
            </p:cNvGraphicFramePr>
            <p:nvPr/>
          </p:nvGraphicFramePr>
          <p:xfrm>
            <a:off x="5357818" y="5429264"/>
            <a:ext cx="2286016" cy="5000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3" imgW="1218671" imgH="266584" progId="Equation.3">
                    <p:embed/>
                  </p:oleObj>
                </mc:Choice>
                <mc:Fallback>
                  <p:oleObj name="Формула" r:id="rId3" imgW="1218671" imgH="266584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7818" y="5429264"/>
                          <a:ext cx="2286016" cy="5000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1" name="Группа 70"/>
          <p:cNvGrpSpPr/>
          <p:nvPr/>
        </p:nvGrpSpPr>
        <p:grpSpPr>
          <a:xfrm>
            <a:off x="1357290" y="6072206"/>
            <a:ext cx="6500858" cy="357190"/>
            <a:chOff x="1357290" y="6072206"/>
            <a:chExt cx="6500858" cy="357190"/>
          </a:xfrm>
        </p:grpSpPr>
        <p:sp>
          <p:nvSpPr>
            <p:cNvPr id="81" name="Rectangle 4"/>
            <p:cNvSpPr>
              <a:spLocks/>
            </p:cNvSpPr>
            <p:nvPr/>
          </p:nvSpPr>
          <p:spPr bwMode="auto">
            <a:xfrm>
              <a:off x="1357290" y="6072206"/>
              <a:ext cx="5643602" cy="357190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000" b="1" i="1" dirty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Вот и вся 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“</a:t>
              </a:r>
              <a:r>
                <a:rPr lang="ru-RU" sz="2000" b="1" i="1" dirty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классическая электродинамика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”</a:t>
              </a:r>
              <a:r>
                <a:rPr lang="ru-RU" sz="2000" b="1" i="1" dirty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! </a:t>
              </a:r>
            </a:p>
          </p:txBody>
        </p:sp>
        <p:sp>
          <p:nvSpPr>
            <p:cNvPr id="65" name="Rectangle 4"/>
            <p:cNvSpPr>
              <a:spLocks/>
            </p:cNvSpPr>
            <p:nvPr/>
          </p:nvSpPr>
          <p:spPr bwMode="auto">
            <a:xfrm>
              <a:off x="6572264" y="6072206"/>
              <a:ext cx="1285884" cy="357190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Wingdings" pitchFamily="2" charset="2"/>
                </a:rPr>
                <a:t> …</a:t>
              </a:r>
              <a:r>
                <a:rPr lang="ru-RU" sz="2000" b="1" i="1" dirty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</a:p>
          </p:txBody>
        </p:sp>
      </p:grpSp>
      <p:grpSp>
        <p:nvGrpSpPr>
          <p:cNvPr id="3" name="Группа 68"/>
          <p:cNvGrpSpPr/>
          <p:nvPr/>
        </p:nvGrpSpPr>
        <p:grpSpPr>
          <a:xfrm>
            <a:off x="428596" y="1926412"/>
            <a:ext cx="8024819" cy="3288538"/>
            <a:chOff x="492083" y="1886536"/>
            <a:chExt cx="8024819" cy="3288538"/>
          </a:xfrm>
        </p:grpSpPr>
        <p:pic>
          <p:nvPicPr>
            <p:cNvPr id="142339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2083" y="1886536"/>
              <a:ext cx="8024819" cy="3288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142340" name="Object 4"/>
            <p:cNvGraphicFramePr>
              <a:graphicFrameLocks noChangeAspect="1"/>
            </p:cNvGraphicFramePr>
            <p:nvPr/>
          </p:nvGraphicFramePr>
          <p:xfrm>
            <a:off x="1190612" y="4091591"/>
            <a:ext cx="3524250" cy="660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6" imgW="2692400" imgH="508000" progId="Equation.3">
                    <p:embed/>
                  </p:oleObj>
                </mc:Choice>
                <mc:Fallback>
                  <p:oleObj name="Формула" r:id="rId6" imgW="2692400" imgH="5080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0612" y="4091591"/>
                          <a:ext cx="3524250" cy="66040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" name="Содержимое 1"/>
          <p:cNvSpPr>
            <a:spLocks/>
          </p:cNvSpPr>
          <p:nvPr/>
        </p:nvSpPr>
        <p:spPr bwMode="auto">
          <a:xfrm>
            <a:off x="357158" y="714356"/>
            <a:ext cx="850112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“… кажется вероятным, что большинство основных принципов уже твёрдо установлено и что будущее продвижение вперёд следует искать в основном в строгом применении этих принципов ко всем явлениям, которые обращают на себя наше внимание. … </a:t>
            </a:r>
          </a:p>
          <a:p>
            <a:pPr algn="just"/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… </a:t>
            </a:r>
            <a:r>
              <a:rPr lang="ru-RU" b="1" i="1" dirty="0">
                <a:solidFill>
                  <a:srgbClr val="C00000"/>
                </a:solidFill>
                <a:latin typeface="Constantia" pitchFamily="18" charset="0"/>
              </a:rPr>
              <a:t>Будущие </a:t>
            </a:r>
            <a:r>
              <a:rPr lang="en-US" b="1" i="1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Constantia" pitchFamily="18" charset="0"/>
              </a:rPr>
              <a:t>истины </a:t>
            </a:r>
            <a:r>
              <a:rPr lang="en-US" b="1" i="1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Constantia" pitchFamily="18" charset="0"/>
              </a:rPr>
              <a:t>физики </a:t>
            </a:r>
            <a:r>
              <a:rPr lang="en-US" b="1" i="1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Constantia" pitchFamily="18" charset="0"/>
              </a:rPr>
              <a:t>видны </a:t>
            </a:r>
            <a:r>
              <a:rPr lang="en-US" b="1" i="1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Constantia" pitchFamily="18" charset="0"/>
              </a:rPr>
              <a:t>в </a:t>
            </a:r>
            <a:r>
              <a:rPr lang="en-US" b="1" i="1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Constantia" pitchFamily="18" charset="0"/>
              </a:rPr>
              <a:t>шестом </a:t>
            </a:r>
            <a:r>
              <a:rPr lang="en-US" b="1" i="1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Constantia" pitchFamily="18" charset="0"/>
              </a:rPr>
              <a:t>знаке </a:t>
            </a:r>
            <a:r>
              <a:rPr lang="en-US" b="1" i="1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Constantia" pitchFamily="18" charset="0"/>
              </a:rPr>
              <a:t>после </a:t>
            </a:r>
            <a:r>
              <a:rPr lang="en-US" b="1" i="1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Constantia" pitchFamily="18" charset="0"/>
              </a:rPr>
              <a:t>запятой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 </a:t>
            </a:r>
          </a:p>
          <a:p>
            <a:pPr lvl="0" algn="r">
              <a:spcBef>
                <a:spcPts val="600"/>
              </a:spcBef>
            </a:pPr>
            <a:r>
              <a:rPr lang="ru-RU" sz="2000" dirty="0">
                <a:solidFill>
                  <a:schemeClr val="bg1"/>
                </a:solidFill>
                <a:latin typeface="Constantia" pitchFamily="18" charset="0"/>
              </a:rPr>
              <a:t>Альберт Майкельсон (</a:t>
            </a:r>
            <a:r>
              <a:rPr lang="ru-RU" sz="1600" dirty="0">
                <a:solidFill>
                  <a:schemeClr val="bg1"/>
                </a:solidFill>
                <a:latin typeface="Constantia" pitchFamily="18" charset="0"/>
              </a:rPr>
              <a:t>Нобелевская  премия  1907 г.</a:t>
            </a:r>
            <a:r>
              <a:rPr lang="ru-RU" sz="2000" dirty="0">
                <a:solidFill>
                  <a:schemeClr val="bg1"/>
                </a:solidFill>
                <a:latin typeface="Constantia" pitchFamily="18" charset="0"/>
              </a:rPr>
              <a:t>)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14620"/>
            <a:ext cx="8358214" cy="378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Rectangle 4"/>
          <p:cNvSpPr>
            <a:spLocks/>
          </p:cNvSpPr>
          <p:nvPr/>
        </p:nvSpPr>
        <p:spPr bwMode="auto">
          <a:xfrm>
            <a:off x="357158" y="142852"/>
            <a:ext cx="635798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Конец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XIX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века – 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“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Природа познана. Ура !!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”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 …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971600" y="347961"/>
            <a:ext cx="74295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“</a:t>
            </a: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Ток  смещения</a:t>
            </a:r>
            <a:r>
              <a:rPr lang="en-US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” </a:t>
            </a: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– беспроводная передача  энергии</a:t>
            </a: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500174"/>
            <a:ext cx="4665660" cy="393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10437</TotalTime>
  <Words>420</Words>
  <Application>Microsoft Office PowerPoint</Application>
  <PresentationFormat>Экран (4:3)</PresentationFormat>
  <Paragraphs>75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Constantia</vt:lpstr>
      <vt:lpstr>Symbol</vt:lpstr>
      <vt:lpstr>Times New Roman</vt:lpstr>
      <vt:lpstr>Wingdings 2</vt:lpstr>
      <vt:lpstr>Бумажная</vt:lpstr>
      <vt:lpstr>Точечный рисунок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Ximiya2</cp:lastModifiedBy>
  <cp:revision>916</cp:revision>
  <dcterms:created xsi:type="dcterms:W3CDTF">2010-10-03T06:36:32Z</dcterms:created>
  <dcterms:modified xsi:type="dcterms:W3CDTF">2023-05-23T06:49:09Z</dcterms:modified>
</cp:coreProperties>
</file>