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1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41" r:id="rId10"/>
    <p:sldId id="439" r:id="rId11"/>
    <p:sldId id="44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>
        <p:scale>
          <a:sx n="118" d="100"/>
          <a:sy n="118" d="100"/>
        </p:scale>
        <p:origin x="-18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06.03.2023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0.gif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5720" y="0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2: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Кинематика  твёрдого тела.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Динамика МТ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(Законы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Ньютона)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8A13-1D13-4771-95DE-4412F3D2B3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9"/>
            <a:ext cx="5572164" cy="30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68600"/>
            <a:ext cx="5857916" cy="341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2571744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lang="ru-RU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35047" y="3238176"/>
            <a:ext cx="865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lang="ru-RU" sz="14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30606" cy="40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58" y="1571612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42844" y="1643050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Средняя скорость – отношение перемещения к интервалу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времени движения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Скорость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4214810" y="500042"/>
          <a:ext cx="1063665" cy="685784"/>
        </p:xfrm>
        <a:graphic>
          <a:graphicData uri="http://schemas.openxmlformats.org/presentationml/2006/ole">
            <p:oleObj spid="_x0000_s143362" name="Формула" r:id="rId5" imgW="723586" imgH="469696" progId="Equation.3">
              <p:embed/>
            </p:oleObj>
          </a:graphicData>
        </a:graphic>
      </p:graphicFrame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3929058" y="453096"/>
            <a:ext cx="1785950" cy="860410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70"/>
          <p:cNvGrpSpPr/>
          <p:nvPr/>
        </p:nvGrpSpPr>
        <p:grpSpPr>
          <a:xfrm>
            <a:off x="4071934" y="3954469"/>
            <a:ext cx="2214578" cy="974729"/>
            <a:chOff x="4357686" y="3286124"/>
            <a:chExt cx="2214578" cy="974729"/>
          </a:xfrm>
        </p:grpSpPr>
        <p:graphicFrame>
          <p:nvGraphicFramePr>
            <p:cNvPr id="82957" name="Object 13"/>
            <p:cNvGraphicFramePr>
              <a:graphicFrameLocks noChangeAspect="1"/>
            </p:cNvGraphicFramePr>
            <p:nvPr/>
          </p:nvGraphicFramePr>
          <p:xfrm>
            <a:off x="4572000" y="3357562"/>
            <a:ext cx="1545351" cy="757222"/>
          </p:xfrm>
          <a:graphic>
            <a:graphicData uri="http://schemas.openxmlformats.org/presentationml/2006/ole">
              <p:oleObj spid="_x0000_s143363" name="Формула" r:id="rId6" imgW="952087" imgH="469696" progId="Equation.3">
                <p:embed/>
              </p:oleObj>
            </a:graphicData>
          </a:graphic>
        </p:graphicFrame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>
              <a:off x="4357686" y="3286124"/>
              <a:ext cx="2214578" cy="974729"/>
            </a:xfrm>
            <a:prstGeom prst="foldedCorner">
              <a:avLst>
                <a:gd name="adj" fmla="val 26145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142844" y="2770527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Мгновенная скорость – предельное значение средней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скорости при уменьшении временного интервала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(на «бесконечно коротком» участке траектории):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6286512" y="5143512"/>
          <a:ext cx="2211361" cy="752477"/>
        </p:xfrm>
        <a:graphic>
          <a:graphicData uri="http://schemas.openxmlformats.org/presentationml/2006/ole">
            <p:oleObj spid="_x0000_s143364" name="Формула" r:id="rId7" imgW="1371600" imgH="469900" progId="Equation.3">
              <p:embed/>
            </p:oleObj>
          </a:graphicData>
        </a:graphic>
      </p:graphicFrame>
      <p:grpSp>
        <p:nvGrpSpPr>
          <p:cNvPr id="3" name="Group 20"/>
          <p:cNvGrpSpPr>
            <a:grpSpLocks noChangeAspect="1"/>
          </p:cNvGrpSpPr>
          <p:nvPr/>
        </p:nvGrpSpPr>
        <p:grpSpPr bwMode="auto">
          <a:xfrm>
            <a:off x="248596" y="4000504"/>
            <a:ext cx="3545460" cy="2357454"/>
            <a:chOff x="179" y="368"/>
            <a:chExt cx="3343" cy="2222"/>
          </a:xfrm>
        </p:grpSpPr>
        <p:sp>
          <p:nvSpPr>
            <p:cNvPr id="82965" name="AutoShape 21"/>
            <p:cNvSpPr>
              <a:spLocks noChangeAspect="1" noChangeArrowheads="1"/>
            </p:cNvSpPr>
            <p:nvPr/>
          </p:nvSpPr>
          <p:spPr bwMode="auto">
            <a:xfrm>
              <a:off x="179" y="368"/>
              <a:ext cx="334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079" y="1545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1609" y="1200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1299" y="426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1754" y="608"/>
              <a:ext cx="176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траектория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V="1">
              <a:off x="899" y="1020"/>
              <a:ext cx="1321" cy="74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504" y="1510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418" y="1546"/>
              <a:ext cx="420" cy="380"/>
            </a:xfrm>
            <a:prstGeom prst="ellipse">
              <a:avLst/>
            </a:prstGeom>
            <a:noFill/>
            <a:ln w="19050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213692">
              <a:off x="858" y="915"/>
              <a:ext cx="1838" cy="1448"/>
              <a:chOff x="898" y="915"/>
              <a:chExt cx="1838" cy="1448"/>
            </a:xfrm>
          </p:grpSpPr>
          <p:sp>
            <p:nvSpPr>
              <p:cNvPr id="82975" name="Arc 31"/>
              <p:cNvSpPr>
                <a:spLocks/>
              </p:cNvSpPr>
              <p:nvPr/>
            </p:nvSpPr>
            <p:spPr bwMode="auto">
              <a:xfrm rot="-4993789">
                <a:off x="1097" y="724"/>
                <a:ext cx="1440" cy="18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7571"/>
                  <a:gd name="T2" fmla="*/ 20758 w 21600"/>
                  <a:gd name="T3" fmla="*/ 27571 h 27571"/>
                  <a:gd name="T4" fmla="*/ 0 w 21600"/>
                  <a:gd name="T5" fmla="*/ 21600 h 27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57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</a:path>
                  <a:path w="21600" h="2757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976" name="Arc 32"/>
              <p:cNvSpPr>
                <a:spLocks/>
              </p:cNvSpPr>
              <p:nvPr/>
            </p:nvSpPr>
            <p:spPr bwMode="auto">
              <a:xfrm rot="-4993789">
                <a:off x="937" y="942"/>
                <a:ext cx="1428" cy="1374"/>
              </a:xfrm>
              <a:custGeom>
                <a:avLst/>
                <a:gdLst>
                  <a:gd name="G0" fmla="+- 0 0 0"/>
                  <a:gd name="G1" fmla="+- 20606 0 0"/>
                  <a:gd name="G2" fmla="+- 21600 0 0"/>
                  <a:gd name="T0" fmla="*/ 6479 w 21427"/>
                  <a:gd name="T1" fmla="*/ 0 h 20606"/>
                  <a:gd name="T2" fmla="*/ 21427 w 21427"/>
                  <a:gd name="T3" fmla="*/ 17874 h 20606"/>
                  <a:gd name="T4" fmla="*/ 0 w 21427"/>
                  <a:gd name="T5" fmla="*/ 20606 h 20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27" h="20606" fill="none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</a:path>
                  <a:path w="21427" h="20606" stroke="0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  <a:lnTo>
                      <a:pt x="0" y="20606"/>
                    </a:lnTo>
                    <a:close/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 flipV="1">
              <a:off x="889" y="1080"/>
              <a:ext cx="900" cy="6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rot="21403159" flipV="1">
              <a:off x="879" y="1250"/>
              <a:ext cx="540" cy="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 flipV="1">
              <a:off x="879" y="840"/>
              <a:ext cx="540" cy="92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758" y="1604"/>
              <a:ext cx="3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39"/>
          <p:cNvGrpSpPr/>
          <p:nvPr/>
        </p:nvGrpSpPr>
        <p:grpSpPr>
          <a:xfrm>
            <a:off x="1021660" y="4143380"/>
            <a:ext cx="1460708" cy="1643050"/>
            <a:chOff x="1021660" y="4143380"/>
            <a:chExt cx="1460708" cy="1643050"/>
          </a:xfrm>
        </p:grpSpPr>
        <p:graphicFrame>
          <p:nvGraphicFramePr>
            <p:cNvPr id="82981" name="Object 37"/>
            <p:cNvGraphicFramePr>
              <a:graphicFrameLocks noChangeAspect="1"/>
            </p:cNvGraphicFramePr>
            <p:nvPr/>
          </p:nvGraphicFramePr>
          <p:xfrm>
            <a:off x="1021660" y="4143380"/>
            <a:ext cx="571504" cy="428628"/>
          </p:xfrm>
          <a:graphic>
            <a:graphicData uri="http://schemas.openxmlformats.org/presentationml/2006/ole">
              <p:oleObj spid="_x0000_s143365" name="Формула" r:id="rId8" imgW="418918" imgH="317362" progId="Equation.3">
                <p:embed/>
              </p:oleObj>
            </a:graphicData>
          </a:graphic>
        </p:graphicFrame>
        <p:graphicFrame>
          <p:nvGraphicFramePr>
            <p:cNvPr id="82983" name="Object 39"/>
            <p:cNvGraphicFramePr>
              <a:graphicFrameLocks noChangeAspect="1"/>
            </p:cNvGraphicFramePr>
            <p:nvPr/>
          </p:nvGraphicFramePr>
          <p:xfrm>
            <a:off x="1714480" y="5030509"/>
            <a:ext cx="482174" cy="357166"/>
          </p:xfrm>
          <a:graphic>
            <a:graphicData uri="http://schemas.openxmlformats.org/presentationml/2006/ole">
              <p:oleObj spid="_x0000_s143366" name="Формула" r:id="rId9" imgW="253890" imgH="190417" progId="Equation.3">
                <p:embed/>
              </p:oleObj>
            </a:graphicData>
          </a:graphic>
        </p:graphicFrame>
        <p:graphicFrame>
          <p:nvGraphicFramePr>
            <p:cNvPr id="82986" name="Object 42"/>
            <p:cNvGraphicFramePr>
              <a:graphicFrameLocks noChangeAspect="1"/>
            </p:cNvGraphicFramePr>
            <p:nvPr/>
          </p:nvGraphicFramePr>
          <p:xfrm>
            <a:off x="1428728" y="5429264"/>
            <a:ext cx="1053640" cy="357166"/>
          </p:xfrm>
          <a:graphic>
            <a:graphicData uri="http://schemas.openxmlformats.org/presentationml/2006/ole">
              <p:oleObj spid="_x0000_s143367" name="Формула" r:id="rId10" imgW="558800" imgH="190500" progId="Equation.3">
                <p:embed/>
              </p:oleObj>
            </a:graphicData>
          </a:graphic>
        </p:graphicFrame>
      </p:grpSp>
      <p:cxnSp>
        <p:nvCxnSpPr>
          <p:cNvPr id="99" name="Прямая со стрелкой 98"/>
          <p:cNvCxnSpPr/>
          <p:nvPr/>
        </p:nvCxnSpPr>
        <p:spPr>
          <a:xfrm>
            <a:off x="5286380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Штриховая стрелка вправо 99"/>
          <p:cNvSpPr/>
          <p:nvPr/>
        </p:nvSpPr>
        <p:spPr>
          <a:xfrm>
            <a:off x="3857620" y="5214950"/>
            <a:ext cx="1571637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8001024" y="824576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2953" grpId="0" animBg="1"/>
      <p:bldP spid="70" grpId="0" build="p"/>
      <p:bldP spid="100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Путевая скорость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786314" y="571480"/>
            <a:ext cx="2714644" cy="1014422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1857356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571472" y="714356"/>
          <a:ext cx="1049701" cy="714380"/>
        </p:xfrm>
        <a:graphic>
          <a:graphicData uri="http://schemas.openxmlformats.org/presentationml/2006/ole">
            <p:oleObj spid="_x0000_s144386" name="Формула" r:id="rId4" imgW="685800" imgH="469900" progId="Equation.3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4857752" y="686710"/>
          <a:ext cx="2132935" cy="785818"/>
        </p:xfrm>
        <a:graphic>
          <a:graphicData uri="http://schemas.openxmlformats.org/presentationml/2006/ole">
            <p:oleObj spid="_x0000_s144387" name="Формула" r:id="rId5" imgW="1269449" imgH="469696" progId="Equation.3">
              <p:embed/>
            </p:oleObj>
          </a:graphicData>
        </a:graphic>
      </p:graphicFrame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7429520" y="1785926"/>
          <a:ext cx="1066546" cy="701675"/>
        </p:xfrm>
        <a:graphic>
          <a:graphicData uri="http://schemas.openxmlformats.org/presentationml/2006/ole">
            <p:oleObj spid="_x0000_s144388" name="Формула" r:id="rId6" imgW="482400" imgH="317160" progId="Equation.3">
              <p:embed/>
            </p:oleObj>
          </a:graphicData>
        </a:graphic>
      </p:graphicFrame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223838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223838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>
            <a:off x="6786578" y="1571612"/>
            <a:ext cx="2286016" cy="1214446"/>
          </a:xfrm>
          <a:prstGeom prst="cloudCallout">
            <a:avLst>
              <a:gd name="adj1" fmla="val -156373"/>
              <a:gd name="adj2" fmla="val -3540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928926" y="1285860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:</a:t>
            </a:r>
          </a:p>
        </p:txBody>
      </p:sp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2714612" y="2428868"/>
          <a:ext cx="3357586" cy="488376"/>
        </p:xfrm>
        <a:graphic>
          <a:graphicData uri="http://schemas.openxmlformats.org/presentationml/2006/ole">
            <p:oleObj spid="_x0000_s144389" name="Формула" r:id="rId7" imgW="2094591" imgH="304668" progId="Equation.3">
              <p:embed/>
            </p:oleObj>
          </a:graphicData>
        </a:graphic>
      </p:graphicFrame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5572132" y="3071810"/>
          <a:ext cx="2852025" cy="642942"/>
        </p:xfrm>
        <a:graphic>
          <a:graphicData uri="http://schemas.openxmlformats.org/presentationml/2006/ole">
            <p:oleObj spid="_x0000_s144393" name="Формула" r:id="rId8" imgW="1651000" imgH="368300" progId="Equation.3">
              <p:embed/>
            </p:oleObj>
          </a:graphicData>
        </a:graphic>
      </p:graphicFrame>
      <p:grpSp>
        <p:nvGrpSpPr>
          <p:cNvPr id="2" name="Группа 80"/>
          <p:cNvGrpSpPr/>
          <p:nvPr/>
        </p:nvGrpSpPr>
        <p:grpSpPr>
          <a:xfrm>
            <a:off x="485744" y="2071678"/>
            <a:ext cx="1500198" cy="2428892"/>
            <a:chOff x="485744" y="3110592"/>
            <a:chExt cx="1500198" cy="2428892"/>
          </a:xfrm>
        </p:grpSpPr>
        <p:grpSp>
          <p:nvGrpSpPr>
            <p:cNvPr id="3" name="Группа 71"/>
            <p:cNvGrpSpPr/>
            <p:nvPr/>
          </p:nvGrpSpPr>
          <p:grpSpPr>
            <a:xfrm>
              <a:off x="714348" y="3286124"/>
              <a:ext cx="1000132" cy="1928826"/>
              <a:chOff x="0" y="762000"/>
              <a:chExt cx="647700" cy="1400175"/>
            </a:xfrm>
          </p:grpSpPr>
          <p:graphicFrame>
            <p:nvGraphicFramePr>
              <p:cNvPr id="83996" name="Object 28"/>
              <p:cNvGraphicFramePr>
                <a:graphicFrameLocks noChangeAspect="1"/>
              </p:cNvGraphicFramePr>
              <p:nvPr/>
            </p:nvGraphicFramePr>
            <p:xfrm>
              <a:off x="0" y="762000"/>
              <a:ext cx="638175" cy="466725"/>
            </p:xfrm>
            <a:graphic>
              <a:graphicData uri="http://schemas.openxmlformats.org/presentationml/2006/ole">
                <p:oleObj spid="_x0000_s144390" name="Формула" r:id="rId9" imgW="634725" imgH="469696" progId="Equation.3">
                  <p:embed/>
                </p:oleObj>
              </a:graphicData>
            </a:graphic>
          </p:graphicFrame>
          <p:graphicFrame>
            <p:nvGraphicFramePr>
              <p:cNvPr id="83995" name="Object 27"/>
              <p:cNvGraphicFramePr>
                <a:graphicFrameLocks noChangeAspect="1"/>
              </p:cNvGraphicFramePr>
              <p:nvPr/>
            </p:nvGraphicFramePr>
            <p:xfrm>
              <a:off x="0" y="1228725"/>
              <a:ext cx="647700" cy="466725"/>
            </p:xfrm>
            <a:graphic>
              <a:graphicData uri="http://schemas.openxmlformats.org/presentationml/2006/ole">
                <p:oleObj spid="_x0000_s144391" name="Формула" r:id="rId10" imgW="647700" imgH="469900" progId="Equation.3">
                  <p:embed/>
                </p:oleObj>
              </a:graphicData>
            </a:graphic>
          </p:graphicFrame>
          <p:graphicFrame>
            <p:nvGraphicFramePr>
              <p:cNvPr id="83994" name="Object 26"/>
              <p:cNvGraphicFramePr>
                <a:graphicFrameLocks noChangeAspect="1"/>
              </p:cNvGraphicFramePr>
              <p:nvPr/>
            </p:nvGraphicFramePr>
            <p:xfrm>
              <a:off x="0" y="1695450"/>
              <a:ext cx="619125" cy="466725"/>
            </p:xfrm>
            <a:graphic>
              <a:graphicData uri="http://schemas.openxmlformats.org/presentationml/2006/ole">
                <p:oleObj spid="_x0000_s144392" name="Формула" r:id="rId11" imgW="622030" imgH="469696" progId="Equation.3">
                  <p:embed/>
                </p:oleObj>
              </a:graphicData>
            </a:graphic>
          </p:graphicFrame>
        </p:grpSp>
        <p:sp>
          <p:nvSpPr>
            <p:cNvPr id="83997" name="AutoShape 29"/>
            <p:cNvSpPr>
              <a:spLocks noChangeArrowheads="1"/>
            </p:cNvSpPr>
            <p:nvPr/>
          </p:nvSpPr>
          <p:spPr bwMode="auto">
            <a:xfrm>
              <a:off x="485744" y="3110592"/>
              <a:ext cx="1500198" cy="2428892"/>
            </a:xfrm>
            <a:prstGeom prst="foldedCorner">
              <a:avLst>
                <a:gd name="adj" fmla="val 16406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500034" y="4786322"/>
            <a:ext cx="1495427" cy="1928826"/>
            <a:chOff x="0" y="457200"/>
            <a:chExt cx="1209675" cy="1685925"/>
          </a:xfrm>
        </p:grpSpPr>
        <p:graphicFrame>
          <p:nvGraphicFramePr>
            <p:cNvPr id="84008" name="Object 40"/>
            <p:cNvGraphicFramePr>
              <a:graphicFrameLocks noChangeAspect="1"/>
            </p:cNvGraphicFramePr>
            <p:nvPr/>
          </p:nvGraphicFramePr>
          <p:xfrm>
            <a:off x="0" y="457200"/>
            <a:ext cx="1104900" cy="561975"/>
          </p:xfrm>
          <a:graphic>
            <a:graphicData uri="http://schemas.openxmlformats.org/presentationml/2006/ole">
              <p:oleObj spid="_x0000_s144394" name="Формула" r:id="rId12" imgW="1104900" imgH="558800" progId="Equation.3">
                <p:embed/>
              </p:oleObj>
            </a:graphicData>
          </a:graphic>
        </p:graphicFrame>
        <p:graphicFrame>
          <p:nvGraphicFramePr>
            <p:cNvPr id="84007" name="Object 39"/>
            <p:cNvGraphicFramePr>
              <a:graphicFrameLocks noChangeAspect="1"/>
            </p:cNvGraphicFramePr>
            <p:nvPr/>
          </p:nvGraphicFramePr>
          <p:xfrm>
            <a:off x="0" y="1019175"/>
            <a:ext cx="1209675" cy="561975"/>
          </p:xfrm>
          <a:graphic>
            <a:graphicData uri="http://schemas.openxmlformats.org/presentationml/2006/ole">
              <p:oleObj spid="_x0000_s144395" name="Формула" r:id="rId13" imgW="1206500" imgH="558800" progId="Equation.3">
                <p:embed/>
              </p:oleObj>
            </a:graphicData>
          </a:graphic>
        </p:graphicFrame>
        <p:graphicFrame>
          <p:nvGraphicFramePr>
            <p:cNvPr id="84006" name="Object 38"/>
            <p:cNvGraphicFramePr>
              <a:graphicFrameLocks noChangeAspect="1"/>
            </p:cNvGraphicFramePr>
            <p:nvPr/>
          </p:nvGraphicFramePr>
          <p:xfrm>
            <a:off x="0" y="1581150"/>
            <a:ext cx="1143000" cy="561975"/>
          </p:xfrm>
          <a:graphic>
            <a:graphicData uri="http://schemas.openxmlformats.org/presentationml/2006/ole">
              <p:oleObj spid="_x0000_s144396" name="Формула" r:id="rId14" imgW="1143000" imgH="558800" progId="Equation.3">
                <p:embed/>
              </p:oleObj>
            </a:graphicData>
          </a:graphic>
        </p:graphicFrame>
      </p:grp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5"/>
          <p:cNvGrpSpPr>
            <a:grpSpLocks noChangeAspect="1"/>
          </p:cNvGrpSpPr>
          <p:nvPr/>
        </p:nvGrpSpPr>
        <p:grpSpPr bwMode="auto">
          <a:xfrm>
            <a:off x="2500298" y="3306534"/>
            <a:ext cx="3000396" cy="3122862"/>
            <a:chOff x="1652" y="1410"/>
            <a:chExt cx="2941" cy="3060"/>
          </a:xfrm>
        </p:grpSpPr>
        <p:sp>
          <p:nvSpPr>
            <p:cNvPr id="84014" name="AutoShape 46"/>
            <p:cNvSpPr>
              <a:spLocks noChangeAspect="1" noChangeArrowheads="1"/>
            </p:cNvSpPr>
            <p:nvPr/>
          </p:nvSpPr>
          <p:spPr bwMode="auto">
            <a:xfrm>
              <a:off x="1652" y="1410"/>
              <a:ext cx="2941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4089" y="3470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1949" y="3365"/>
              <a:ext cx="4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 rot="16200000">
              <a:off x="1306" y="2547"/>
              <a:ext cx="1959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1850" y="1410"/>
              <a:ext cx="41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9" name="Text Box 51"/>
            <p:cNvSpPr txBox="1">
              <a:spLocks noChangeArrowheads="1"/>
            </p:cNvSpPr>
            <p:nvPr/>
          </p:nvSpPr>
          <p:spPr bwMode="auto">
            <a:xfrm>
              <a:off x="222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 rot="-2443445">
              <a:off x="2109" y="2180"/>
              <a:ext cx="1990" cy="4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80" y="60"/>
                </a:cxn>
                <a:cxn ang="0">
                  <a:pos x="360" y="60"/>
                </a:cxn>
                <a:cxn ang="0">
                  <a:pos x="720" y="420"/>
                </a:cxn>
                <a:cxn ang="0">
                  <a:pos x="1080" y="420"/>
                </a:cxn>
                <a:cxn ang="0">
                  <a:pos x="1260" y="240"/>
                </a:cxn>
              </a:cxnLst>
              <a:rect l="0" t="0" r="r" b="b"/>
              <a:pathLst>
                <a:path w="1260" h="480">
                  <a:moveTo>
                    <a:pt x="0" y="240"/>
                  </a:moveTo>
                  <a:cubicBezTo>
                    <a:pt x="60" y="165"/>
                    <a:pt x="120" y="90"/>
                    <a:pt x="180" y="60"/>
                  </a:cubicBezTo>
                  <a:cubicBezTo>
                    <a:pt x="240" y="30"/>
                    <a:pt x="270" y="0"/>
                    <a:pt x="360" y="60"/>
                  </a:cubicBezTo>
                  <a:cubicBezTo>
                    <a:pt x="450" y="120"/>
                    <a:pt x="600" y="360"/>
                    <a:pt x="720" y="420"/>
                  </a:cubicBezTo>
                  <a:cubicBezTo>
                    <a:pt x="840" y="480"/>
                    <a:pt x="990" y="450"/>
                    <a:pt x="1080" y="420"/>
                  </a:cubicBezTo>
                  <a:cubicBezTo>
                    <a:pt x="1170" y="390"/>
                    <a:pt x="1215" y="315"/>
                    <a:pt x="1260" y="240"/>
                  </a:cubicBezTo>
                </a:path>
              </a:pathLst>
            </a:custGeom>
            <a:noFill/>
            <a:ln w="15875" cap="flat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2283" y="3519"/>
              <a:ext cx="195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2939" y="3536"/>
              <a:ext cx="48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>
              <a:off x="2460" y="2740"/>
              <a:ext cx="11" cy="8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>
              <a:off x="3729" y="2150"/>
              <a:ext cx="1" cy="14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6" name="Text Box 58"/>
            <p:cNvSpPr txBox="1">
              <a:spLocks noChangeArrowheads="1"/>
            </p:cNvSpPr>
            <p:nvPr/>
          </p:nvSpPr>
          <p:spPr bwMode="auto">
            <a:xfrm>
              <a:off x="346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>
              <a:off x="3300" y="2500"/>
              <a:ext cx="0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>
              <a:off x="3169" y="2500"/>
              <a:ext cx="1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9" name="Text Box 61"/>
            <p:cNvSpPr txBox="1">
              <a:spLocks noChangeArrowheads="1"/>
            </p:cNvSpPr>
            <p:nvPr/>
          </p:nvSpPr>
          <p:spPr bwMode="auto">
            <a:xfrm>
              <a:off x="1772" y="2304"/>
              <a:ext cx="5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2280" y="2500"/>
              <a:ext cx="90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1" name="Rectangle 63" descr="Светлый диагональный 2"/>
            <p:cNvSpPr>
              <a:spLocks noChangeArrowheads="1"/>
            </p:cNvSpPr>
            <p:nvPr/>
          </p:nvSpPr>
          <p:spPr bwMode="auto">
            <a:xfrm>
              <a:off x="3190" y="2520"/>
              <a:ext cx="90" cy="98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2" name="AutoShape 64"/>
            <p:cNvSpPr>
              <a:spLocks/>
            </p:cNvSpPr>
            <p:nvPr/>
          </p:nvSpPr>
          <p:spPr bwMode="auto">
            <a:xfrm rot="-5400000">
              <a:off x="3202" y="3502"/>
              <a:ext cx="64" cy="1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033" name="Object 65"/>
          <p:cNvGraphicFramePr>
            <a:graphicFrameLocks noChangeAspect="1"/>
          </p:cNvGraphicFramePr>
          <p:nvPr/>
        </p:nvGraphicFramePr>
        <p:xfrm>
          <a:off x="6517777" y="4190326"/>
          <a:ext cx="1888869" cy="1071570"/>
        </p:xfrm>
        <a:graphic>
          <a:graphicData uri="http://schemas.openxmlformats.org/presentationml/2006/ole">
            <p:oleObj spid="_x0000_s144397" name="Формула" r:id="rId15" imgW="990600" imgH="558800" progId="Equation.3">
              <p:embed/>
            </p:oleObj>
          </a:graphicData>
        </a:graphic>
      </p:graphicFrame>
      <p:sp>
        <p:nvSpPr>
          <p:cNvPr id="104" name="Штриховая стрелка вправо 103"/>
          <p:cNvSpPr/>
          <p:nvPr/>
        </p:nvSpPr>
        <p:spPr>
          <a:xfrm rot="10800000">
            <a:off x="5286380" y="4500570"/>
            <a:ext cx="857256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AutoShape 24"/>
          <p:cNvSpPr>
            <a:spLocks noChangeArrowheads="1"/>
          </p:cNvSpPr>
          <p:nvPr/>
        </p:nvSpPr>
        <p:spPr bwMode="auto">
          <a:xfrm>
            <a:off x="6317130" y="3965810"/>
            <a:ext cx="2643206" cy="1571636"/>
          </a:xfrm>
          <a:prstGeom prst="cloudCallout">
            <a:avLst>
              <a:gd name="adj1" fmla="val -70814"/>
              <a:gd name="adj2" fmla="val -48908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2953" grpId="0" animBg="1"/>
      <p:bldP spid="83992" grpId="0" animBg="1"/>
      <p:bldP spid="58" grpId="0"/>
      <p:bldP spid="104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428660" y="78579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Равномерным называется движение, при котором МТ за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любые равные интервалы времени совершает равные перемещения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3053954" y="5732864"/>
            <a:ext cx="928670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7158" y="214290"/>
            <a:ext cx="4214842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Равномерное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1285852" y="2061476"/>
          <a:ext cx="1487487" cy="461963"/>
        </p:xfrm>
        <a:graphic>
          <a:graphicData uri="http://schemas.openxmlformats.org/presentationml/2006/ole">
            <p:oleObj spid="_x0000_s145410" name="Формула" r:id="rId5" imgW="723600" imgH="228600" progId="Equation.3">
              <p:embed/>
            </p:oleObj>
          </a:graphicData>
        </a:graphic>
      </p:graphicFrame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2000232" y="1500174"/>
            <a:ext cx="341756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2786050" y="2571744"/>
          <a:ext cx="3382370" cy="714380"/>
        </p:xfrm>
        <a:graphic>
          <a:graphicData uri="http://schemas.openxmlformats.org/presentationml/2006/ole">
            <p:oleObj spid="_x0000_s145411" name="Формула" r:id="rId6" imgW="2209800" imgH="469900" progId="Equation.3">
              <p:embed/>
            </p:oleObj>
          </a:graphicData>
        </a:graphic>
      </p:graphicFrame>
      <p:grpSp>
        <p:nvGrpSpPr>
          <p:cNvPr id="2" name="Группа 38"/>
          <p:cNvGrpSpPr/>
          <p:nvPr/>
        </p:nvGrpSpPr>
        <p:grpSpPr>
          <a:xfrm>
            <a:off x="6286512" y="4572008"/>
            <a:ext cx="1857388" cy="1285884"/>
            <a:chOff x="0" y="1381125"/>
            <a:chExt cx="1304925" cy="790575"/>
          </a:xfrm>
        </p:grpSpPr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0" y="1381125"/>
            <a:ext cx="1247775" cy="257175"/>
          </p:xfrm>
          <a:graphic>
            <a:graphicData uri="http://schemas.openxmlformats.org/presentationml/2006/ole">
              <p:oleObj spid="_x0000_s145412" name="Формула" r:id="rId7" imgW="1244600" imgH="254000" progId="Equation.3">
                <p:embed/>
              </p:oleObj>
            </a:graphicData>
          </a:graphic>
        </p:graphicFrame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0" y="1638300"/>
            <a:ext cx="1304925" cy="533400"/>
          </p:xfrm>
          <a:graphic>
            <a:graphicData uri="http://schemas.openxmlformats.org/presentationml/2006/ole">
              <p:oleObj spid="_x0000_s145413" name="Формула" r:id="rId8" imgW="1307532" imgH="533169" progId="Equation.3">
                <p:embed/>
              </p:oleObj>
            </a:graphicData>
          </a:graphic>
        </p:graphicFrame>
      </p:grpSp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428596" y="3357562"/>
          <a:ext cx="4634994" cy="785818"/>
        </p:xfrm>
        <a:graphic>
          <a:graphicData uri="http://schemas.openxmlformats.org/presentationml/2006/ole">
            <p:oleObj spid="_x0000_s145414" name="Формула" r:id="rId9" imgW="3314700" imgH="558800" progId="Equation.3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2571736" y="4286256"/>
          <a:ext cx="2069239" cy="500066"/>
        </p:xfrm>
        <a:graphic>
          <a:graphicData uri="http://schemas.openxmlformats.org/presentationml/2006/ole">
            <p:oleObj spid="_x0000_s145415" name="Формула" r:id="rId10" imgW="1143000" imgH="279400" progId="Equation.3">
              <p:embed/>
            </p:oleObj>
          </a:graphicData>
        </a:graphic>
      </p:graphicFrame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1892050" y="4159708"/>
            <a:ext cx="3571900" cy="785818"/>
          </a:xfrm>
          <a:prstGeom prst="cloudCallout">
            <a:avLst>
              <a:gd name="adj1" fmla="val 91065"/>
              <a:gd name="adj2" fmla="val -103398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5857892"/>
            <a:ext cx="191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Ускорение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!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8396" name="Object 28"/>
          <p:cNvGraphicFramePr>
            <a:graphicFrameLocks noChangeAspect="1"/>
          </p:cNvGraphicFramePr>
          <p:nvPr/>
        </p:nvGraphicFramePr>
        <p:xfrm>
          <a:off x="1357290" y="5286388"/>
          <a:ext cx="1387453" cy="438143"/>
        </p:xfrm>
        <a:graphic>
          <a:graphicData uri="http://schemas.openxmlformats.org/presentationml/2006/ole">
            <p:oleObj spid="_x0000_s145416" name="Формула" r:id="rId11" imgW="723600" imgH="228600" progId="Equation.3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67354" y="531904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 если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??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  <p:bldP spid="15" grpId="0" animBg="1"/>
      <p:bldP spid="25" grpId="0" animBg="1"/>
      <p:bldP spid="58383" grpId="0" animBg="1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32" y="785794"/>
            <a:ext cx="864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Ускорением называется производная скорости по времени: 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flipH="1">
            <a:off x="2428860" y="1643050"/>
            <a:ext cx="714381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301154" y="4643446"/>
            <a:ext cx="341756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5643570" y="5541522"/>
            <a:ext cx="3357586" cy="1102188"/>
          </a:xfrm>
          <a:prstGeom prst="cloudCallout">
            <a:avLst>
              <a:gd name="adj1" fmla="val -61656"/>
              <a:gd name="adj2" fmla="val -781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285728"/>
            <a:ext cx="2129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1.2.5.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Ускорение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428660" y="400050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Движение МТ называется равнопеременным, если за любые равные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интервалы времени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происходят равные изменения скорости 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786182" y="1428736"/>
          <a:ext cx="1415022" cy="714380"/>
        </p:xfrm>
        <a:graphic>
          <a:graphicData uri="http://schemas.openxmlformats.org/presentationml/2006/ole">
            <p:oleObj spid="_x0000_s146434" name="Формула" r:id="rId5" imgW="977476" imgH="495085" progId="Equation.3">
              <p:embed/>
            </p:oleObj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928662" y="1500174"/>
          <a:ext cx="1199289" cy="642918"/>
        </p:xfrm>
        <a:graphic>
          <a:graphicData uri="http://schemas.openxmlformats.org/presentationml/2006/ole">
            <p:oleObj spid="_x0000_s146435" name="Формула" r:id="rId6" imgW="926698" imgH="495085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3643306" y="2428868"/>
          <a:ext cx="3291074" cy="427987"/>
        </p:xfrm>
        <a:graphic>
          <a:graphicData uri="http://schemas.openxmlformats.org/presentationml/2006/ole">
            <p:oleObj spid="_x0000_s146436" name="Формула" r:id="rId7" imgW="2120900" imgH="279400" progId="Equation.3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7500958" y="1559695"/>
          <a:ext cx="1071570" cy="2050963"/>
        </p:xfrm>
        <a:graphic>
          <a:graphicData uri="http://schemas.openxmlformats.org/presentationml/2006/ole">
            <p:oleObj spid="_x0000_s146437" name="Формула" r:id="rId8" imgW="736560" imgH="1422360" progId="Equation.3">
              <p:embed/>
            </p:oleObj>
          </a:graphicData>
        </a:graphic>
      </p:graphicFrame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714744" y="1357298"/>
            <a:ext cx="1693864" cy="928690"/>
          </a:xfrm>
          <a:prstGeom prst="foldedCorner">
            <a:avLst>
              <a:gd name="adj" fmla="val 20208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857224" y="2643182"/>
          <a:ext cx="1609244" cy="847727"/>
        </p:xfrm>
        <a:graphic>
          <a:graphicData uri="http://schemas.openxmlformats.org/presentationml/2006/ole">
            <p:oleObj spid="_x0000_s146438" name="Формула" r:id="rId9" imgW="1066800" imgH="558800" progId="Equation.3">
              <p:embed/>
            </p:oleObj>
          </a:graphicData>
        </a:graphic>
      </p:graphicFrame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301204" y="1816544"/>
            <a:ext cx="413144" cy="13267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5720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71472" y="3643314"/>
            <a:ext cx="4500594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Равнопеременное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795992" y="4643446"/>
          <a:ext cx="4653676" cy="1357322"/>
        </p:xfrm>
        <a:graphic>
          <a:graphicData uri="http://schemas.openxmlformats.org/presentationml/2006/ole">
            <p:oleObj spid="_x0000_s146439" name="Формула" r:id="rId10" imgW="3657600" imgH="1066800" progId="Equation.3">
              <p:embed/>
            </p:oleObj>
          </a:graphicData>
        </a:graphic>
      </p:graphicFrame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143636" y="5719786"/>
          <a:ext cx="2408196" cy="638172"/>
        </p:xfrm>
        <a:graphic>
          <a:graphicData uri="http://schemas.openxmlformats.org/presentationml/2006/ole">
            <p:oleObj spid="_x0000_s146440" name="Формула" r:id="rId11" imgW="1905000" imgH="508000" progId="Equation.3">
              <p:embed/>
            </p:oleObj>
          </a:graphicData>
        </a:graphic>
      </p:graphicFrame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285720" y="6143644"/>
          <a:ext cx="1357322" cy="390089"/>
        </p:xfrm>
        <a:graphic>
          <a:graphicData uri="http://schemas.openxmlformats.org/presentationml/2006/ole">
            <p:oleObj spid="_x0000_s146441" name="Формула" r:id="rId12" imgW="698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369" grpId="0" build="p"/>
      <p:bldP spid="15" grpId="0" animBg="1"/>
      <p:bldP spid="25" grpId="0" animBg="1"/>
      <p:bldP spid="58383" grpId="0" animBg="1"/>
      <p:bldP spid="22" grpId="0" build="p"/>
      <p:bldP spid="85009" grpId="0" animBg="1"/>
      <p:bldP spid="37" grpId="0" animBg="1"/>
      <p:bldP spid="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2714620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1.3. Угловые  кинематические  характеристики  движения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857356" y="4286256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/>
          <p:cNvSpPr>
            <a:spLocks/>
          </p:cNvSpPr>
          <p:nvPr/>
        </p:nvSpPr>
        <p:spPr bwMode="auto">
          <a:xfrm>
            <a:off x="142844" y="1142984"/>
            <a:ext cx="3643338" cy="121444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Найдите ошибку в решении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</a:t>
            </a:r>
            <a:endParaRPr lang="ru-RU" sz="4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28628" y="214290"/>
            <a:ext cx="6572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Движение тел, брошенных вблизи поверхности Земли 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(сопротивление воздуха пренебрежимо мало)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57620" y="857232"/>
            <a:ext cx="2979737" cy="1693863"/>
            <a:chOff x="1476" y="4691"/>
            <a:chExt cx="5102" cy="2667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6043" y="6294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1860" y="6793"/>
              <a:ext cx="42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0" name="Rectangle 20" descr="Широкий диагональный 2"/>
            <p:cNvSpPr>
              <a:spLocks noChangeArrowheads="1"/>
            </p:cNvSpPr>
            <p:nvPr/>
          </p:nvSpPr>
          <p:spPr bwMode="auto">
            <a:xfrm>
              <a:off x="1956" y="6781"/>
              <a:ext cx="4269" cy="87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2251" y="6361"/>
              <a:ext cx="487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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2337" y="5872"/>
              <a:ext cx="56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5722" y="6773"/>
              <a:ext cx="637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rot="-5400000">
              <a:off x="3151" y="6185"/>
              <a:ext cx="1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1728" y="6776"/>
              <a:ext cx="485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4519" y="5970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-5400000">
              <a:off x="1109" y="5850"/>
              <a:ext cx="19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678" y="4691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9" name="Arc 29"/>
            <p:cNvSpPr>
              <a:spLocks/>
            </p:cNvSpPr>
            <p:nvPr/>
          </p:nvSpPr>
          <p:spPr bwMode="auto">
            <a:xfrm rot="-5400000">
              <a:off x="4154" y="5020"/>
              <a:ext cx="1198" cy="1859"/>
            </a:xfrm>
            <a:custGeom>
              <a:avLst/>
              <a:gdLst>
                <a:gd name="G0" fmla="+- 0 0 0"/>
                <a:gd name="G1" fmla="+- 12852 0 0"/>
                <a:gd name="G2" fmla="+- 21600 0 0"/>
                <a:gd name="T0" fmla="*/ 17361 w 21600"/>
                <a:gd name="T1" fmla="*/ 0 h 32740"/>
                <a:gd name="T2" fmla="*/ 8427 w 21600"/>
                <a:gd name="T3" fmla="*/ 32740 h 32740"/>
                <a:gd name="T4" fmla="*/ 0 w 21600"/>
                <a:gd name="T5" fmla="*/ 12852 h 3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740" fill="none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</a:path>
                <a:path w="21600" h="32740" stroke="0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  <a:lnTo>
                    <a:pt x="0" y="128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0" name="Arc 30"/>
            <p:cNvSpPr>
              <a:spLocks/>
            </p:cNvSpPr>
            <p:nvPr/>
          </p:nvSpPr>
          <p:spPr bwMode="auto">
            <a:xfrm rot="-6300900">
              <a:off x="5434" y="6368"/>
              <a:ext cx="674" cy="181"/>
            </a:xfrm>
            <a:custGeom>
              <a:avLst/>
              <a:gdLst>
                <a:gd name="G0" fmla="+- 1335 0 0"/>
                <a:gd name="G1" fmla="+- 0 0 0"/>
                <a:gd name="G2" fmla="+- 21600 0 0"/>
                <a:gd name="T0" fmla="*/ 17451 w 17451"/>
                <a:gd name="T1" fmla="*/ 14382 h 21600"/>
                <a:gd name="T2" fmla="*/ 0 w 17451"/>
                <a:gd name="T3" fmla="*/ 21559 h 21600"/>
                <a:gd name="T4" fmla="*/ 1335 w 1745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51" h="21600" fill="none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</a:path>
                <a:path w="17451" h="21600" stroke="0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  <a:lnTo>
                    <a:pt x="133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1" name="Arc 31"/>
            <p:cNvSpPr>
              <a:spLocks/>
            </p:cNvSpPr>
            <p:nvPr/>
          </p:nvSpPr>
          <p:spPr bwMode="auto">
            <a:xfrm rot="15398241" flipH="1">
              <a:off x="2255" y="6701"/>
              <a:ext cx="181" cy="4"/>
            </a:xfrm>
            <a:custGeom>
              <a:avLst/>
              <a:gdLst>
                <a:gd name="G0" fmla="+- 6833 0 0"/>
                <a:gd name="G1" fmla="+- 0 0 0"/>
                <a:gd name="G2" fmla="+- 21600 0 0"/>
                <a:gd name="T0" fmla="*/ 28431 w 28431"/>
                <a:gd name="T1" fmla="*/ 257 h 21600"/>
                <a:gd name="T2" fmla="*/ 0 w 28431"/>
                <a:gd name="T3" fmla="*/ 20491 h 21600"/>
                <a:gd name="T4" fmla="*/ 6833 w 2843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31" h="21600" fill="none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</a:path>
                <a:path w="28431" h="21600" stroke="0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  <a:lnTo>
                    <a:pt x="683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4542" y="5855"/>
              <a:ext cx="6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2100" y="6415"/>
              <a:ext cx="496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 flipV="1">
              <a:off x="2171" y="5592"/>
              <a:ext cx="161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>
              <a:off x="3504" y="6784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 flipV="1">
              <a:off x="2051" y="5624"/>
              <a:ext cx="165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>
              <a:off x="1476" y="5362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929586" y="285728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endParaRPr lang="ru-RU" sz="3200" b="1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 rot="10800000">
            <a:off x="6990690" y="428604"/>
            <a:ext cx="78581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28596" y="785794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1.1.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(Про ракету) … </a:t>
            </a:r>
            <a:endParaRPr lang="ru-RU" sz="1600" dirty="0" smtClean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71406" y="3248711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1.3.1. Угловое перемещение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95"/>
          <p:cNvGrpSpPr/>
          <p:nvPr/>
        </p:nvGrpSpPr>
        <p:grpSpPr>
          <a:xfrm>
            <a:off x="500034" y="5500702"/>
            <a:ext cx="8072494" cy="892552"/>
            <a:chOff x="500034" y="5500702"/>
            <a:chExt cx="8072494" cy="892552"/>
          </a:xfrm>
        </p:grpSpPr>
        <p:sp>
          <p:nvSpPr>
            <p:cNvPr id="40961" name="Rectangle 1"/>
            <p:cNvSpPr>
              <a:spLocks noChangeArrowheads="1"/>
            </p:cNvSpPr>
            <p:nvPr/>
          </p:nvSpPr>
          <p:spPr bwMode="auto">
            <a:xfrm>
              <a:off x="500034" y="5500702"/>
              <a:ext cx="8072494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FF66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0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З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а направление вектора </a:t>
              </a:r>
              <a:r>
                <a:rPr lang="ru-RU" sz="16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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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принимается направление поступательного перемещения правого винта – «буравчика» при повороте его рукоятки в направлении вращения радиус-вектора   </a:t>
              </a:r>
            </a:p>
          </p:txBody>
        </p:sp>
        <p:sp>
          <p:nvSpPr>
            <p:cNvPr id="95" name="Line 77"/>
            <p:cNvSpPr>
              <a:spLocks noChangeShapeType="1"/>
            </p:cNvSpPr>
            <p:nvPr/>
          </p:nvSpPr>
          <p:spPr bwMode="auto">
            <a:xfrm>
              <a:off x="5270052" y="5610287"/>
              <a:ext cx="198096" cy="63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90"/>
          <p:cNvGrpSpPr/>
          <p:nvPr/>
        </p:nvGrpSpPr>
        <p:grpSpPr>
          <a:xfrm>
            <a:off x="3214678" y="3571876"/>
            <a:ext cx="5500983" cy="1516062"/>
            <a:chOff x="3214678" y="3571876"/>
            <a:chExt cx="5500983" cy="1516062"/>
          </a:xfrm>
        </p:grpSpPr>
        <p:grpSp>
          <p:nvGrpSpPr>
            <p:cNvPr id="6" name="Группа 87"/>
            <p:cNvGrpSpPr/>
            <p:nvPr/>
          </p:nvGrpSpPr>
          <p:grpSpPr>
            <a:xfrm>
              <a:off x="3214678" y="3571876"/>
              <a:ext cx="5500983" cy="1516062"/>
              <a:chOff x="3214678" y="3571876"/>
              <a:chExt cx="5500983" cy="1516062"/>
            </a:xfrm>
          </p:grpSpPr>
          <p:grpSp>
            <p:nvGrpSpPr>
              <p:cNvPr id="8" name="Группа 92"/>
              <p:cNvGrpSpPr/>
              <p:nvPr/>
            </p:nvGrpSpPr>
            <p:grpSpPr>
              <a:xfrm>
                <a:off x="3214678" y="3571876"/>
                <a:ext cx="5500983" cy="1516062"/>
                <a:chOff x="3214678" y="3571876"/>
                <a:chExt cx="5500983" cy="1516062"/>
              </a:xfrm>
            </p:grpSpPr>
            <p:grpSp>
              <p:nvGrpSpPr>
                <p:cNvPr id="9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3214678" y="3571876"/>
                  <a:ext cx="5500983" cy="1516062"/>
                  <a:chOff x="-2043" y="1560"/>
                  <a:chExt cx="8664" cy="2386"/>
                </a:xfrm>
              </p:grpSpPr>
              <p:sp>
                <p:nvSpPr>
                  <p:cNvPr id="41000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2043" y="1560"/>
                    <a:ext cx="8376" cy="2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41" y="2396"/>
                    <a:ext cx="427" cy="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71" y="198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9" y="2233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2" y="221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370"/>
                    <a:ext cx="420" cy="380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-1410" y="1880"/>
                    <a:ext cx="2120" cy="2020"/>
                  </a:xfrm>
                  <a:prstGeom prst="ellipse">
                    <a:avLst/>
                  </a:prstGeom>
                  <a:noFill/>
                  <a:ln w="15875">
                    <a:solidFill>
                      <a:srgbClr val="8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8" name="Line 48"/>
                  <p:cNvSpPr>
                    <a:spLocks noChangeShapeType="1"/>
                  </p:cNvSpPr>
                  <p:nvPr/>
                </p:nvSpPr>
                <p:spPr bwMode="auto">
                  <a:xfrm rot="-4150981">
                    <a:off x="-461" y="2320"/>
                    <a:ext cx="960" cy="40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09" name="Line 49"/>
                  <p:cNvSpPr>
                    <a:spLocks noChangeShapeType="1"/>
                  </p:cNvSpPr>
                  <p:nvPr/>
                </p:nvSpPr>
                <p:spPr bwMode="auto">
                  <a:xfrm rot="-4160274">
                    <a:off x="-171" y="2340"/>
                    <a:ext cx="660" cy="76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ot"/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0" name="Arc 50"/>
                  <p:cNvSpPr>
                    <a:spLocks/>
                  </p:cNvSpPr>
                  <p:nvPr/>
                </p:nvSpPr>
                <p:spPr bwMode="auto">
                  <a:xfrm rot="2272540">
                    <a:off x="-103" y="2621"/>
                    <a:ext cx="198" cy="147"/>
                  </a:xfrm>
                  <a:custGeom>
                    <a:avLst/>
                    <a:gdLst>
                      <a:gd name="G0" fmla="+- 6470 0 0"/>
                      <a:gd name="G1" fmla="+- 21600 0 0"/>
                      <a:gd name="G2" fmla="+- 21600 0 0"/>
                      <a:gd name="T0" fmla="*/ 0 w 25858"/>
                      <a:gd name="T1" fmla="*/ 992 h 21600"/>
                      <a:gd name="T2" fmla="*/ 25858 w 25858"/>
                      <a:gd name="T3" fmla="*/ 12077 h 21600"/>
                      <a:gd name="T4" fmla="*/ 6470 w 25858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858" h="21600" fill="none" extrusionOk="0">
                        <a:moveTo>
                          <a:pt x="-1" y="991"/>
                        </a:moveTo>
                        <a:cubicBezTo>
                          <a:pt x="2093" y="334"/>
                          <a:pt x="4275" y="-1"/>
                          <a:pt x="6470" y="0"/>
                        </a:cubicBezTo>
                        <a:cubicBezTo>
                          <a:pt x="14706" y="0"/>
                          <a:pt x="22226" y="4684"/>
                          <a:pt x="25857" y="12077"/>
                        </a:cubicBezTo>
                      </a:path>
                      <a:path w="25858" h="21600" stroke="0" extrusionOk="0">
                        <a:moveTo>
                          <a:pt x="-1" y="991"/>
                        </a:moveTo>
                        <a:cubicBezTo>
                          <a:pt x="2093" y="334"/>
                          <a:pt x="4275" y="-1"/>
                          <a:pt x="6470" y="0"/>
                        </a:cubicBezTo>
                        <a:cubicBezTo>
                          <a:pt x="14706" y="0"/>
                          <a:pt x="22226" y="4684"/>
                          <a:pt x="25857" y="12077"/>
                        </a:cubicBezTo>
                        <a:lnTo>
                          <a:pt x="647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 type="triangle" w="sm" len="med"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-343" y="2904"/>
                    <a:ext cx="1508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FF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1" y="2697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Symbol" pitchFamily="18" charset="2"/>
                      </a:rPr>
                      <a:t></a:t>
                    </a:r>
                    <a:endPara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-417" y="2813"/>
                    <a:ext cx="160" cy="160"/>
                  </a:xfrm>
                  <a:prstGeom prst="ellipse">
                    <a:avLst/>
                  </a:pr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1014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365" y="2252"/>
                    <a:ext cx="128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5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9" y="2601"/>
                    <a:ext cx="427" cy="4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0</a:t>
                    </a: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001" y="2899"/>
                    <a:ext cx="162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7" name="Line 5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389" y="2899"/>
                    <a:ext cx="601" cy="80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1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9" y="3090"/>
                    <a:ext cx="487" cy="4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1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019" y="2910"/>
                    <a:ext cx="420" cy="22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sysDot"/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143" y="3217"/>
                    <a:ext cx="420" cy="380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158" y="2894"/>
                    <a:ext cx="1463" cy="577"/>
                    <a:chOff x="4758" y="2944"/>
                    <a:chExt cx="1463" cy="577"/>
                  </a:xfrm>
                </p:grpSpPr>
                <p:sp>
                  <p:nvSpPr>
                    <p:cNvPr id="41022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61" y="2944"/>
                      <a:ext cx="1360" cy="483"/>
                    </a:xfrm>
                    <a:prstGeom prst="rect">
                      <a:avLst/>
                    </a:prstGeom>
                    <a:noFill/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 </a:t>
                      </a:r>
                      <a:r>
                        <a:rPr kumimoji="0" lang="ru-RU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∆</a:t>
                      </a:r>
                      <a:r>
                        <a:rPr kumimoji="0" lang="en-US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endPara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23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8" y="3020"/>
                      <a:ext cx="1238" cy="501"/>
                    </a:xfrm>
                    <a:prstGeom prst="ellipse">
                      <a:avLst/>
                    </a:prstGeom>
                    <a:noFill/>
                    <a:ln w="19050" cap="rnd">
                      <a:solidFill>
                        <a:srgbClr val="8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02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2610"/>
                    <a:ext cx="2120" cy="550"/>
                  </a:xfrm>
                  <a:prstGeom prst="ellipse">
                    <a:avLst/>
                  </a:prstGeom>
                  <a:noFill/>
                  <a:ln w="12700">
                    <a:solidFill>
                      <a:srgbClr val="8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900"/>
                    <a:ext cx="960" cy="9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sm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6" name="Arc 66"/>
                  <p:cNvSpPr>
                    <a:spLocks/>
                  </p:cNvSpPr>
                  <p:nvPr/>
                </p:nvSpPr>
                <p:spPr bwMode="auto">
                  <a:xfrm rot="6432815">
                    <a:off x="4160" y="2840"/>
                    <a:ext cx="214" cy="133"/>
                  </a:xfrm>
                  <a:custGeom>
                    <a:avLst/>
                    <a:gdLst>
                      <a:gd name="G0" fmla="+- 0 0 0"/>
                      <a:gd name="G1" fmla="+- 18354 0 0"/>
                      <a:gd name="G2" fmla="+- 21600 0 0"/>
                      <a:gd name="T0" fmla="*/ 11388 w 21465"/>
                      <a:gd name="T1" fmla="*/ 0 h 18354"/>
                      <a:gd name="T2" fmla="*/ 21465 w 21465"/>
                      <a:gd name="T3" fmla="*/ 15939 h 18354"/>
                      <a:gd name="T4" fmla="*/ 0 w 21465"/>
                      <a:gd name="T5" fmla="*/ 18354 h 18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65" h="18354" fill="none" extrusionOk="0">
                        <a:moveTo>
                          <a:pt x="11388" y="-1"/>
                        </a:moveTo>
                        <a:cubicBezTo>
                          <a:pt x="17011" y="3488"/>
                          <a:pt x="20724" y="9362"/>
                          <a:pt x="21464" y="15939"/>
                        </a:cubicBezTo>
                      </a:path>
                      <a:path w="21465" h="18354" stroke="0" extrusionOk="0">
                        <a:moveTo>
                          <a:pt x="11388" y="-1"/>
                        </a:moveTo>
                        <a:cubicBezTo>
                          <a:pt x="17011" y="3488"/>
                          <a:pt x="20724" y="9362"/>
                          <a:pt x="21464" y="15939"/>
                        </a:cubicBezTo>
                        <a:lnTo>
                          <a:pt x="0" y="18354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7" name="Freeform 67"/>
                  <p:cNvSpPr>
                    <a:spLocks/>
                  </p:cNvSpPr>
                  <p:nvPr/>
                </p:nvSpPr>
                <p:spPr bwMode="auto">
                  <a:xfrm rot="10800000">
                    <a:off x="4370" y="2542"/>
                    <a:ext cx="560" cy="480"/>
                  </a:xfrm>
                  <a:custGeom>
                    <a:avLst/>
                    <a:gdLst/>
                    <a:ahLst/>
                    <a:cxnLst>
                      <a:cxn ang="0">
                        <a:pos x="0" y="760"/>
                      </a:cxn>
                      <a:cxn ang="0">
                        <a:pos x="170" y="520"/>
                      </a:cxn>
                      <a:cxn ang="0">
                        <a:pos x="420" y="410"/>
                      </a:cxn>
                      <a:cxn ang="0">
                        <a:pos x="650" y="270"/>
                      </a:cxn>
                      <a:cxn ang="0">
                        <a:pos x="730" y="0"/>
                      </a:cxn>
                    </a:cxnLst>
                    <a:rect l="0" t="0" r="r" b="b"/>
                    <a:pathLst>
                      <a:path w="730" h="760">
                        <a:moveTo>
                          <a:pt x="0" y="760"/>
                        </a:moveTo>
                        <a:cubicBezTo>
                          <a:pt x="50" y="669"/>
                          <a:pt x="100" y="578"/>
                          <a:pt x="170" y="520"/>
                        </a:cubicBezTo>
                        <a:cubicBezTo>
                          <a:pt x="240" y="462"/>
                          <a:pt x="340" y="452"/>
                          <a:pt x="420" y="410"/>
                        </a:cubicBezTo>
                        <a:cubicBezTo>
                          <a:pt x="500" y="368"/>
                          <a:pt x="598" y="338"/>
                          <a:pt x="650" y="270"/>
                        </a:cubicBezTo>
                        <a:cubicBezTo>
                          <a:pt x="702" y="202"/>
                          <a:pt x="716" y="101"/>
                          <a:pt x="73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8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0" y="2040"/>
                    <a:ext cx="1" cy="85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29" name="Arc 69"/>
                  <p:cNvSpPr>
                    <a:spLocks/>
                  </p:cNvSpPr>
                  <p:nvPr/>
                </p:nvSpPr>
                <p:spPr bwMode="auto">
                  <a:xfrm>
                    <a:off x="3322" y="2160"/>
                    <a:ext cx="1360" cy="387"/>
                  </a:xfrm>
                  <a:custGeom>
                    <a:avLst/>
                    <a:gdLst>
                      <a:gd name="G0" fmla="+- 21600 0 0"/>
                      <a:gd name="G1" fmla="+- 19205 0 0"/>
                      <a:gd name="G2" fmla="+- 21600 0 0"/>
                      <a:gd name="T0" fmla="*/ 31485 w 43200"/>
                      <a:gd name="T1" fmla="*/ 0 h 40805"/>
                      <a:gd name="T2" fmla="*/ 8948 w 43200"/>
                      <a:gd name="T3" fmla="*/ 1698 h 40805"/>
                      <a:gd name="T4" fmla="*/ 21600 w 43200"/>
                      <a:gd name="T5" fmla="*/ 19205 h 40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0805" fill="none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</a:path>
                      <a:path w="43200" h="40805" stroke="0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  <a:lnTo>
                          <a:pt x="21600" y="1920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0" name="Arc 70"/>
                  <p:cNvSpPr>
                    <a:spLocks/>
                  </p:cNvSpPr>
                  <p:nvPr/>
                </p:nvSpPr>
                <p:spPr bwMode="auto">
                  <a:xfrm>
                    <a:off x="3325" y="2362"/>
                    <a:ext cx="1360" cy="205"/>
                  </a:xfrm>
                  <a:custGeom>
                    <a:avLst/>
                    <a:gdLst>
                      <a:gd name="G0" fmla="+- 21591 0 0"/>
                      <a:gd name="G1" fmla="+- 0 0 0"/>
                      <a:gd name="G2" fmla="+- 21600 0 0"/>
                      <a:gd name="T0" fmla="*/ 43189 w 43189"/>
                      <a:gd name="T1" fmla="*/ 269 h 21600"/>
                      <a:gd name="T2" fmla="*/ 0 w 43189"/>
                      <a:gd name="T3" fmla="*/ 619 h 21600"/>
                      <a:gd name="T4" fmla="*/ 21591 w 4318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9" h="21600" fill="none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</a:path>
                      <a:path w="43189" h="21600" stroke="0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  <a:lnTo>
                          <a:pt x="2159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1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43" y="1785"/>
                    <a:ext cx="615" cy="4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32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" y="1594"/>
                    <a:ext cx="1284" cy="4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 </a:t>
                    </a: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∆</a:t>
                    </a: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3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1660"/>
                    <a:ext cx="1070" cy="462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34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24" y="2459"/>
                    <a:ext cx="809" cy="4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m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358" y="1672"/>
                    <a:ext cx="913" cy="515"/>
                    <a:chOff x="1790" y="1920"/>
                    <a:chExt cx="913" cy="515"/>
                  </a:xfrm>
                </p:grpSpPr>
                <p:sp>
                  <p:nvSpPr>
                    <p:cNvPr id="41036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0" y="1920"/>
                      <a:ext cx="913" cy="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ru-RU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</a:t>
                      </a:r>
                      <a:endPara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86" y="2052"/>
                      <a:ext cx="312" cy="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round/>
                      <a:headEnd/>
                      <a:tailEnd type="triangle" w="sm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038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9" y="2000"/>
                    <a:ext cx="291" cy="5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aphicFrame>
              <p:nvGraphicFramePr>
                <p:cNvPr id="41039" name="Object 79"/>
                <p:cNvGraphicFramePr>
                  <a:graphicFrameLocks noChangeAspect="1"/>
                </p:cNvGraphicFramePr>
                <p:nvPr/>
              </p:nvGraphicFramePr>
              <p:xfrm>
                <a:off x="4865703" y="4143380"/>
                <a:ext cx="104775" cy="114300"/>
              </p:xfrm>
              <a:graphic>
                <a:graphicData uri="http://schemas.openxmlformats.org/presentationml/2006/ole">
                  <p:oleObj spid="_x0000_s147458" name="Формула" r:id="rId5" imgW="101468" imgH="114151" progId="Equation.3">
                    <p:embed/>
                  </p:oleObj>
                </a:graphicData>
              </a:graphic>
            </p:graphicFrame>
            <p:sp>
              <p:nvSpPr>
                <p:cNvPr id="9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557467" y="4341792"/>
                  <a:ext cx="309208" cy="276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41041" name="Object 81"/>
                <p:cNvGraphicFramePr>
                  <a:graphicFrameLocks noChangeAspect="1"/>
                </p:cNvGraphicFramePr>
                <p:nvPr/>
              </p:nvGraphicFramePr>
              <p:xfrm>
                <a:off x="5609174" y="4071942"/>
                <a:ext cx="391586" cy="285752"/>
              </p:xfrm>
              <a:graphic>
                <a:graphicData uri="http://schemas.openxmlformats.org/presentationml/2006/ole">
                  <p:oleObj spid="_x0000_s147459" name="Формула" r:id="rId6" imgW="355292" imgH="253780" progId="Equation.3">
                    <p:embed/>
                  </p:oleObj>
                </a:graphicData>
              </a:graphic>
            </p:graphicFrame>
          </p:grpSp>
          <p:sp>
            <p:nvSpPr>
              <p:cNvPr id="86" name="Text Box 76"/>
              <p:cNvSpPr txBox="1">
                <a:spLocks noChangeArrowheads="1"/>
              </p:cNvSpPr>
              <p:nvPr/>
            </p:nvSpPr>
            <p:spPr bwMode="auto">
              <a:xfrm>
                <a:off x="7500958" y="3857628"/>
                <a:ext cx="57968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76"/>
              <p:cNvSpPr txBox="1">
                <a:spLocks noChangeArrowheads="1"/>
              </p:cNvSpPr>
              <p:nvPr/>
            </p:nvSpPr>
            <p:spPr bwMode="auto">
              <a:xfrm>
                <a:off x="4460928" y="4000504"/>
                <a:ext cx="57968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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9" name="Object 43"/>
            <p:cNvGraphicFramePr>
              <a:graphicFrameLocks noChangeAspect="1"/>
            </p:cNvGraphicFramePr>
            <p:nvPr/>
          </p:nvGraphicFramePr>
          <p:xfrm>
            <a:off x="4572000" y="4270475"/>
            <a:ext cx="374713" cy="285752"/>
          </p:xfrm>
          <a:graphic>
            <a:graphicData uri="http://schemas.openxmlformats.org/presentationml/2006/ole">
              <p:oleObj spid="_x0000_s147460" name="Формула" r:id="rId7" imgW="342720" imgH="266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7" grpId="0" animBg="1" autoUpdateAnimBg="0"/>
      <p:bldP spid="20" grpId="0" build="p"/>
      <p:bldP spid="43" grpId="0"/>
      <p:bldP spid="44" grpId="0" animBg="1"/>
      <p:bldP spid="45" grpId="0" build="p"/>
      <p:bldP spid="409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500298" y="5857892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21"/>
          <p:cNvGrpSpPr/>
          <p:nvPr/>
        </p:nvGrpSpPr>
        <p:grpSpPr>
          <a:xfrm>
            <a:off x="6704938" y="3272853"/>
            <a:ext cx="1939028" cy="584775"/>
            <a:chOff x="5286381" y="5916059"/>
            <a:chExt cx="1939028" cy="58477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6225277" y="5916059"/>
              <a:ext cx="1000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lang="ru-RU" sz="32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Д.З.</a:t>
              </a:r>
              <a:endPara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endParaRPr>
            </a:p>
          </p:txBody>
        </p:sp>
        <p:sp>
          <p:nvSpPr>
            <p:cNvPr id="44" name="Штриховая стрелка вправо 43"/>
            <p:cNvSpPr/>
            <p:nvPr/>
          </p:nvSpPr>
          <p:spPr>
            <a:xfrm rot="10800000">
              <a:off x="5286381" y="6058935"/>
              <a:ext cx="785818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785794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42852"/>
            <a:ext cx="414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1.3.2. Угловая скорость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071802" y="714356"/>
          <a:ext cx="1772754" cy="571480"/>
        </p:xfrm>
        <a:graphic>
          <a:graphicData uri="http://schemas.openxmlformats.org/presentationml/2006/ole">
            <p:oleObj spid="_x0000_s148482" name="Формула" r:id="rId5" imgW="1447800" imgH="469900" progId="Equation.3">
              <p:embed/>
            </p:oleObj>
          </a:graphicData>
        </a:graphic>
      </p:graphicFrame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786050" y="571480"/>
            <a:ext cx="2428892" cy="928694"/>
          </a:xfrm>
          <a:prstGeom prst="foldedCorner">
            <a:avLst>
              <a:gd name="adj" fmla="val 239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49" name="Object 33"/>
          <p:cNvGraphicFramePr>
            <a:graphicFrameLocks noChangeAspect="1"/>
          </p:cNvGraphicFramePr>
          <p:nvPr/>
        </p:nvGraphicFramePr>
        <p:xfrm>
          <a:off x="5357818" y="1533515"/>
          <a:ext cx="3391296" cy="681039"/>
        </p:xfrm>
        <a:graphic>
          <a:graphicData uri="http://schemas.openxmlformats.org/presentationml/2006/ole">
            <p:oleObj spid="_x0000_s148484" name="Формула" r:id="rId6" imgW="2324100" imgH="469900" progId="Equation.3">
              <p:embed/>
            </p:oleObj>
          </a:graphicData>
        </a:graphic>
      </p:graphicFrame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1" name="Object 35"/>
          <p:cNvGraphicFramePr>
            <a:graphicFrameLocks noChangeAspect="1"/>
          </p:cNvGraphicFramePr>
          <p:nvPr/>
        </p:nvGraphicFramePr>
        <p:xfrm>
          <a:off x="4702175" y="2511425"/>
          <a:ext cx="1328738" cy="476250"/>
        </p:xfrm>
        <a:graphic>
          <a:graphicData uri="http://schemas.openxmlformats.org/presentationml/2006/ole">
            <p:oleObj spid="_x0000_s148485" name="Формула" r:id="rId7" imgW="711000" imgH="253800" progId="Equation.3">
              <p:embed/>
            </p:oleObj>
          </a:graphicData>
        </a:graphic>
      </p:graphicFrame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3" name="Object 37"/>
          <p:cNvGraphicFramePr>
            <a:graphicFrameLocks noChangeAspect="1"/>
          </p:cNvGraphicFramePr>
          <p:nvPr/>
        </p:nvGraphicFramePr>
        <p:xfrm>
          <a:off x="4757743" y="3429000"/>
          <a:ext cx="1224651" cy="428628"/>
        </p:xfrm>
        <a:graphic>
          <a:graphicData uri="http://schemas.openxmlformats.org/presentationml/2006/ole">
            <p:oleObj spid="_x0000_s148486" name="Формула" r:id="rId8" imgW="761669" imgH="266584" progId="Equation.3">
              <p:embed/>
            </p:oleObj>
          </a:graphicData>
        </a:graphic>
      </p:graphicFrame>
      <p:sp>
        <p:nvSpPr>
          <p:cNvPr id="86056" name="AutoShape 40"/>
          <p:cNvSpPr>
            <a:spLocks noChangeArrowheads="1"/>
          </p:cNvSpPr>
          <p:nvPr/>
        </p:nvSpPr>
        <p:spPr bwMode="auto">
          <a:xfrm>
            <a:off x="4357686" y="3165702"/>
            <a:ext cx="2108203" cy="928694"/>
          </a:xfrm>
          <a:prstGeom prst="cloudCallout">
            <a:avLst>
              <a:gd name="adj1" fmla="val -126275"/>
              <a:gd name="adj2" fmla="val -2137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71"/>
          <p:cNvGrpSpPr/>
          <p:nvPr/>
        </p:nvGrpSpPr>
        <p:grpSpPr>
          <a:xfrm>
            <a:off x="571472" y="1500174"/>
            <a:ext cx="3143272" cy="2687451"/>
            <a:chOff x="571472" y="1500174"/>
            <a:chExt cx="3143272" cy="2687451"/>
          </a:xfrm>
        </p:grpSpPr>
        <p:grpSp>
          <p:nvGrpSpPr>
            <p:cNvPr id="5" name="Группа 118"/>
            <p:cNvGrpSpPr/>
            <p:nvPr/>
          </p:nvGrpSpPr>
          <p:grpSpPr>
            <a:xfrm>
              <a:off x="571472" y="1500174"/>
              <a:ext cx="3143272" cy="2687451"/>
              <a:chOff x="571472" y="1500174"/>
              <a:chExt cx="3143272" cy="2687451"/>
            </a:xfrm>
          </p:grpSpPr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571472" y="1500174"/>
                <a:ext cx="3143272" cy="2687451"/>
                <a:chOff x="2513" y="1516"/>
                <a:chExt cx="3309" cy="2830"/>
              </a:xfrm>
            </p:grpSpPr>
            <p:sp>
              <p:nvSpPr>
                <p:cNvPr id="8602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3" y="1516"/>
                  <a:ext cx="3309" cy="2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7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827" y="2694"/>
                  <a:ext cx="235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59" y="2601"/>
                  <a:ext cx="42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39" y="323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0" name="Line 14"/>
                <p:cNvSpPr>
                  <a:spLocks noChangeShapeType="1"/>
                </p:cNvSpPr>
                <p:nvPr/>
              </p:nvSpPr>
              <p:spPr bwMode="auto">
                <a:xfrm>
                  <a:off x="4001" y="2899"/>
                  <a:ext cx="150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1" name="Line 1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89" y="2899"/>
                  <a:ext cx="601" cy="80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2" name="Oval 16"/>
                <p:cNvSpPr>
                  <a:spLocks noChangeArrowheads="1"/>
                </p:cNvSpPr>
                <p:nvPr/>
              </p:nvSpPr>
              <p:spPr bwMode="auto">
                <a:xfrm>
                  <a:off x="2930" y="2610"/>
                  <a:ext cx="2120" cy="5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3" name="Line 17"/>
                <p:cNvSpPr>
                  <a:spLocks noChangeShapeType="1"/>
                </p:cNvSpPr>
                <p:nvPr/>
              </p:nvSpPr>
              <p:spPr bwMode="auto">
                <a:xfrm>
                  <a:off x="4009" y="2900"/>
                  <a:ext cx="960" cy="9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000" y="1760"/>
                  <a:ext cx="1" cy="1134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5" name="Arc 19"/>
                <p:cNvSpPr>
                  <a:spLocks/>
                </p:cNvSpPr>
                <p:nvPr/>
              </p:nvSpPr>
              <p:spPr bwMode="auto">
                <a:xfrm rot="5400000">
                  <a:off x="4034" y="2710"/>
                  <a:ext cx="175" cy="403"/>
                </a:xfrm>
                <a:custGeom>
                  <a:avLst/>
                  <a:gdLst>
                    <a:gd name="G0" fmla="+- 0 0 0"/>
                    <a:gd name="G1" fmla="+- 15751 0 0"/>
                    <a:gd name="G2" fmla="+- 21600 0 0"/>
                    <a:gd name="T0" fmla="*/ 14780 w 21600"/>
                    <a:gd name="T1" fmla="*/ 0 h 24326"/>
                    <a:gd name="T2" fmla="*/ 19825 w 21600"/>
                    <a:gd name="T3" fmla="*/ 24326 h 24326"/>
                    <a:gd name="T4" fmla="*/ 0 w 21600"/>
                    <a:gd name="T5" fmla="*/ 15751 h 24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326" fill="none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</a:path>
                    <a:path w="21600" h="24326" stroke="0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  <a:lnTo>
                        <a:pt x="0" y="1575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88" y="166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59" y="255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999" y="3000"/>
                  <a:ext cx="990" cy="7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05" y="3475"/>
                  <a:ext cx="59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3321" y="2031"/>
                  <a:ext cx="1363" cy="407"/>
                  <a:chOff x="6441" y="2131"/>
                  <a:chExt cx="1363" cy="407"/>
                </a:xfrm>
              </p:grpSpPr>
              <p:sp>
                <p:nvSpPr>
                  <p:cNvPr id="86041" name="Arc 25"/>
                  <p:cNvSpPr>
                    <a:spLocks/>
                  </p:cNvSpPr>
                  <p:nvPr/>
                </p:nvSpPr>
                <p:spPr bwMode="auto">
                  <a:xfrm>
                    <a:off x="6441" y="2131"/>
                    <a:ext cx="1360" cy="387"/>
                  </a:xfrm>
                  <a:custGeom>
                    <a:avLst/>
                    <a:gdLst>
                      <a:gd name="G0" fmla="+- 21600 0 0"/>
                      <a:gd name="G1" fmla="+- 19205 0 0"/>
                      <a:gd name="G2" fmla="+- 21600 0 0"/>
                      <a:gd name="T0" fmla="*/ 31485 w 43200"/>
                      <a:gd name="T1" fmla="*/ 0 h 40805"/>
                      <a:gd name="T2" fmla="*/ 8948 w 43200"/>
                      <a:gd name="T3" fmla="*/ 1698 h 40805"/>
                      <a:gd name="T4" fmla="*/ 21600 w 43200"/>
                      <a:gd name="T5" fmla="*/ 19205 h 40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0805" fill="none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</a:path>
                      <a:path w="43200" h="40805" stroke="0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  <a:lnTo>
                          <a:pt x="21600" y="1920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042" name="Arc 26"/>
                  <p:cNvSpPr>
                    <a:spLocks/>
                  </p:cNvSpPr>
                  <p:nvPr/>
                </p:nvSpPr>
                <p:spPr bwMode="auto">
                  <a:xfrm>
                    <a:off x="6444" y="2333"/>
                    <a:ext cx="1360" cy="205"/>
                  </a:xfrm>
                  <a:custGeom>
                    <a:avLst/>
                    <a:gdLst>
                      <a:gd name="G0" fmla="+- 21591 0 0"/>
                      <a:gd name="G1" fmla="+- 0 0 0"/>
                      <a:gd name="G2" fmla="+- 21600 0 0"/>
                      <a:gd name="T0" fmla="*/ 43189 w 43189"/>
                      <a:gd name="T1" fmla="*/ 269 h 21600"/>
                      <a:gd name="T2" fmla="*/ 0 w 43189"/>
                      <a:gd name="T3" fmla="*/ 619 h 21600"/>
                      <a:gd name="T4" fmla="*/ 21591 w 4318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9" h="21600" fill="none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</a:path>
                      <a:path w="43189" h="21600" stroke="0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  <a:lnTo>
                          <a:pt x="2159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60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067" y="2834"/>
                  <a:ext cx="572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86044" name="Object 28"/>
              <p:cNvGraphicFramePr>
                <a:graphicFrameLocks noChangeAspect="1"/>
              </p:cNvGraphicFramePr>
              <p:nvPr/>
            </p:nvGraphicFramePr>
            <p:xfrm>
              <a:off x="1602222" y="1500174"/>
              <a:ext cx="357158" cy="408181"/>
            </p:xfrm>
            <a:graphic>
              <a:graphicData uri="http://schemas.openxmlformats.org/presentationml/2006/ole">
                <p:oleObj spid="_x0000_s148483" name="Формула" r:id="rId9" imgW="203112" imgH="228501" progId="Equation.3">
                  <p:embed/>
                </p:oleObj>
              </a:graphicData>
            </a:graphic>
          </p:graphicFrame>
          <p:sp>
            <p:nvSpPr>
              <p:cNvPr id="116" name="Text Box 52"/>
              <p:cNvSpPr txBox="1">
                <a:spLocks noChangeArrowheads="1"/>
              </p:cNvSpPr>
              <p:nvPr/>
            </p:nvSpPr>
            <p:spPr bwMode="auto">
              <a:xfrm>
                <a:off x="2786050" y="2728910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 Box 52"/>
              <p:cNvSpPr txBox="1">
                <a:spLocks noChangeArrowheads="1"/>
              </p:cNvSpPr>
              <p:nvPr/>
            </p:nvSpPr>
            <p:spPr bwMode="auto">
              <a:xfrm>
                <a:off x="1879810" y="3453492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Text Box 52"/>
              <p:cNvSpPr txBox="1">
                <a:spLocks noChangeArrowheads="1"/>
              </p:cNvSpPr>
              <p:nvPr/>
            </p:nvSpPr>
            <p:spPr bwMode="auto">
              <a:xfrm>
                <a:off x="1865520" y="2690128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6057" name="Object 41"/>
            <p:cNvGraphicFramePr>
              <a:graphicFrameLocks noChangeAspect="1"/>
            </p:cNvGraphicFramePr>
            <p:nvPr/>
          </p:nvGraphicFramePr>
          <p:xfrm>
            <a:off x="2643174" y="3071810"/>
            <a:ext cx="214282" cy="340305"/>
          </p:xfrm>
          <a:graphic>
            <a:graphicData uri="http://schemas.openxmlformats.org/presentationml/2006/ole">
              <p:oleObj spid="_x0000_s148487" name="Формула" r:id="rId10" imgW="164885" imgH="215619" progId="Equation.3">
                <p:embed/>
              </p:oleObj>
            </a:graphicData>
          </a:graphic>
        </p:graphicFrame>
        <p:graphicFrame>
          <p:nvGraphicFramePr>
            <p:cNvPr id="86059" name="Object 43"/>
            <p:cNvGraphicFramePr>
              <a:graphicFrameLocks noChangeAspect="1"/>
            </p:cNvGraphicFramePr>
            <p:nvPr/>
          </p:nvGraphicFramePr>
          <p:xfrm>
            <a:off x="2383358" y="2539088"/>
            <a:ext cx="229165" cy="289471"/>
          </p:xfrm>
          <a:graphic>
            <a:graphicData uri="http://schemas.openxmlformats.org/presentationml/2006/ole">
              <p:oleObj spid="_x0000_s148488" name="Формула" r:id="rId11" imgW="177646" imgH="228402" progId="Equation.3">
                <p:embed/>
              </p:oleObj>
            </a:graphicData>
          </a:graphic>
        </p:graphicFrame>
      </p:grp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71406" y="4286256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1.3.3. Угловое ускорение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63" name="Object 47"/>
          <p:cNvGraphicFramePr>
            <a:graphicFrameLocks noChangeAspect="1"/>
          </p:cNvGraphicFramePr>
          <p:nvPr/>
        </p:nvGraphicFramePr>
        <p:xfrm>
          <a:off x="2357422" y="4769262"/>
          <a:ext cx="1000132" cy="731440"/>
        </p:xfrm>
        <a:graphic>
          <a:graphicData uri="http://schemas.openxmlformats.org/presentationml/2006/ole">
            <p:oleObj spid="_x0000_s148489" name="Формула" r:id="rId12" imgW="634725" imgH="469696" progId="Equation.3">
              <p:embed/>
            </p:oleObj>
          </a:graphicData>
        </a:graphic>
      </p:graphicFrame>
      <p:graphicFrame>
        <p:nvGraphicFramePr>
          <p:cNvPr id="86062" name="Object 46"/>
          <p:cNvGraphicFramePr>
            <a:graphicFrameLocks noChangeAspect="1"/>
          </p:cNvGraphicFramePr>
          <p:nvPr/>
        </p:nvGraphicFramePr>
        <p:xfrm>
          <a:off x="4429123" y="4714884"/>
          <a:ext cx="2884734" cy="857256"/>
        </p:xfrm>
        <a:graphic>
          <a:graphicData uri="http://schemas.openxmlformats.org/presentationml/2006/ole">
            <p:oleObj spid="_x0000_s148490" name="Формула" r:id="rId13" imgW="2019300" imgH="596900" progId="Equation.3">
              <p:embed/>
            </p:oleObj>
          </a:graphicData>
        </a:graphic>
      </p:graphicFrame>
      <p:sp>
        <p:nvSpPr>
          <p:cNvPr id="86064" name="AutoShape 48"/>
          <p:cNvSpPr>
            <a:spLocks noChangeArrowheads="1"/>
          </p:cNvSpPr>
          <p:nvPr/>
        </p:nvSpPr>
        <p:spPr bwMode="auto">
          <a:xfrm>
            <a:off x="2143108" y="4714884"/>
            <a:ext cx="1785950" cy="896940"/>
          </a:xfrm>
          <a:prstGeom prst="foldedCorner">
            <a:avLst>
              <a:gd name="adj" fmla="val 19315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"/>
          <p:cNvSpPr>
            <a:spLocks noChangeArrowheads="1"/>
          </p:cNvSpPr>
          <p:nvPr/>
        </p:nvSpPr>
        <p:spPr bwMode="auto">
          <a:xfrm>
            <a:off x="428596" y="4857760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6069" name="Object 53"/>
          <p:cNvGraphicFramePr>
            <a:graphicFrameLocks noChangeAspect="1"/>
          </p:cNvGraphicFramePr>
          <p:nvPr/>
        </p:nvGraphicFramePr>
        <p:xfrm>
          <a:off x="7072330" y="5674196"/>
          <a:ext cx="981948" cy="642942"/>
        </p:xfrm>
        <a:graphic>
          <a:graphicData uri="http://schemas.openxmlformats.org/presentationml/2006/ole">
            <p:oleObj spid="_x0000_s148492" name="Формула" r:id="rId14" imgW="799753" imgH="520474" progId="Equation.3">
              <p:embed/>
            </p:oleObj>
          </a:graphicData>
        </a:graphic>
      </p:graphicFrame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500826" y="5776252"/>
            <a:ext cx="571504" cy="500066"/>
            <a:chOff x="1889" y="1964"/>
            <a:chExt cx="663" cy="515"/>
          </a:xfrm>
        </p:grpSpPr>
        <p:sp>
          <p:nvSpPr>
            <p:cNvPr id="86072" name="Text Box 56"/>
            <p:cNvSpPr txBox="1">
              <a:spLocks noChangeArrowheads="1"/>
            </p:cNvSpPr>
            <p:nvPr/>
          </p:nvSpPr>
          <p:spPr bwMode="auto">
            <a:xfrm>
              <a:off x="1889" y="1964"/>
              <a:ext cx="66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86071" name="Line 55"/>
            <p:cNvSpPr>
              <a:spLocks noChangeShapeType="1"/>
            </p:cNvSpPr>
            <p:nvPr/>
          </p:nvSpPr>
          <p:spPr bwMode="auto">
            <a:xfrm>
              <a:off x="2067" y="2018"/>
              <a:ext cx="3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154"/>
          <p:cNvGrpSpPr/>
          <p:nvPr/>
        </p:nvGrpSpPr>
        <p:grpSpPr>
          <a:xfrm>
            <a:off x="3916806" y="5643578"/>
            <a:ext cx="1655326" cy="714380"/>
            <a:chOff x="3916806" y="6000768"/>
            <a:chExt cx="1340993" cy="523875"/>
          </a:xfrm>
        </p:grpSpPr>
        <p:graphicFrame>
          <p:nvGraphicFramePr>
            <p:cNvPr id="86073" name="Object 57"/>
            <p:cNvGraphicFramePr>
              <a:graphicFrameLocks noChangeAspect="1"/>
            </p:cNvGraphicFramePr>
            <p:nvPr/>
          </p:nvGraphicFramePr>
          <p:xfrm>
            <a:off x="4429124" y="6000768"/>
            <a:ext cx="828675" cy="523875"/>
          </p:xfrm>
          <a:graphic>
            <a:graphicData uri="http://schemas.openxmlformats.org/presentationml/2006/ole">
              <p:oleObj spid="_x0000_s148491" name="Формула" r:id="rId15" imgW="825500" imgH="520700" progId="Equation.3">
                <p:embed/>
              </p:oleObj>
            </a:graphicData>
          </a:graphic>
        </p:graphicFrame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3916806" y="6108177"/>
              <a:ext cx="630238" cy="327025"/>
              <a:chOff x="3673" y="9248"/>
              <a:chExt cx="993" cy="515"/>
            </a:xfrm>
          </p:grpSpPr>
          <p:sp>
            <p:nvSpPr>
              <p:cNvPr id="86076" name="Text Box 60"/>
              <p:cNvSpPr txBox="1">
                <a:spLocks noChangeArrowheads="1"/>
              </p:cNvSpPr>
              <p:nvPr/>
            </p:nvSpPr>
            <p:spPr bwMode="auto">
              <a:xfrm>
                <a:off x="3673" y="9248"/>
                <a:ext cx="993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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t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)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86075" name="Line 59"/>
              <p:cNvSpPr>
                <a:spLocks noChangeShapeType="1"/>
              </p:cNvSpPr>
              <p:nvPr/>
            </p:nvSpPr>
            <p:spPr bwMode="auto">
              <a:xfrm>
                <a:off x="3910" y="9346"/>
                <a:ext cx="3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40961" grpId="0"/>
      <p:bldP spid="86023" grpId="0" animBg="1"/>
      <p:bldP spid="86056" grpId="0" animBg="1"/>
      <p:bldP spid="86061" grpId="0"/>
      <p:bldP spid="86064" grpId="0" animBg="1"/>
      <p:bldP spid="1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Ускорение при движении по окружности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149506" name="Формула" r:id="rId4" imgW="875920" imgH="253890" progId="Equation.3">
              <p:embed/>
            </p:oleObj>
          </a:graphicData>
        </a:graphic>
      </p:graphicFrame>
      <p:grpSp>
        <p:nvGrpSpPr>
          <p:cNvPr id="2" name="Группа 108"/>
          <p:cNvGrpSpPr/>
          <p:nvPr/>
        </p:nvGrpSpPr>
        <p:grpSpPr>
          <a:xfrm>
            <a:off x="5000628" y="1908802"/>
            <a:ext cx="3714776" cy="1163008"/>
            <a:chOff x="4786314" y="2786058"/>
            <a:chExt cx="2797942" cy="734380"/>
          </a:xfrm>
        </p:grpSpPr>
        <p:graphicFrame>
          <p:nvGraphicFramePr>
            <p:cNvPr id="87083" name="Object 43"/>
            <p:cNvGraphicFramePr>
              <a:graphicFrameLocks noChangeAspect="1"/>
            </p:cNvGraphicFramePr>
            <p:nvPr/>
          </p:nvGraphicFramePr>
          <p:xfrm>
            <a:off x="4786314" y="2786058"/>
            <a:ext cx="2238375" cy="733425"/>
          </p:xfrm>
          <a:graphic>
            <a:graphicData uri="http://schemas.openxmlformats.org/presentationml/2006/ole">
              <p:oleObj spid="_x0000_s149507" name="Формула" r:id="rId5" imgW="2235200" imgH="736600" progId="Equation.3">
                <p:embed/>
              </p:oleObj>
            </a:graphicData>
          </a:graphic>
        </p:graphicFrame>
        <p:graphicFrame>
          <p:nvGraphicFramePr>
            <p:cNvPr id="87082" name="Object 42"/>
            <p:cNvGraphicFramePr>
              <a:graphicFrameLocks noChangeAspect="1"/>
            </p:cNvGraphicFramePr>
            <p:nvPr/>
          </p:nvGraphicFramePr>
          <p:xfrm>
            <a:off x="7088956" y="2806063"/>
            <a:ext cx="495300" cy="714375"/>
          </p:xfrm>
          <a:graphic>
            <a:graphicData uri="http://schemas.openxmlformats.org/presentationml/2006/ole">
              <p:oleObj spid="_x0000_s149508" name="Формула" r:id="rId6" imgW="495085" imgH="710891" progId="Equation.3">
                <p:embed/>
              </p:oleObj>
            </a:graphicData>
          </a:graphic>
        </p:graphicFrame>
      </p:grpSp>
      <p:sp>
        <p:nvSpPr>
          <p:cNvPr id="87084" name="AutoShape 44"/>
          <p:cNvSpPr>
            <a:spLocks noChangeArrowheads="1"/>
          </p:cNvSpPr>
          <p:nvPr/>
        </p:nvSpPr>
        <p:spPr bwMode="auto">
          <a:xfrm>
            <a:off x="4714876" y="1785926"/>
            <a:ext cx="4286280" cy="1357322"/>
          </a:xfrm>
          <a:prstGeom prst="foldedCorner">
            <a:avLst>
              <a:gd name="adj" fmla="val 197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9" name="Object 49"/>
          <p:cNvGraphicFramePr>
            <a:graphicFrameLocks noChangeAspect="1"/>
          </p:cNvGraphicFramePr>
          <p:nvPr/>
        </p:nvGraphicFramePr>
        <p:xfrm>
          <a:off x="6643702" y="3429000"/>
          <a:ext cx="1609542" cy="857256"/>
        </p:xfrm>
        <a:graphic>
          <a:graphicData uri="http://schemas.openxmlformats.org/presentationml/2006/ole">
            <p:oleObj spid="_x0000_s149509" name="Формула" r:id="rId7" imgW="876300" imgH="469900" progId="Equation.3">
              <p:embed/>
            </p:oleObj>
          </a:graphicData>
        </a:graphic>
      </p:graphicFrame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6715140" y="4500570"/>
          <a:ext cx="1609542" cy="857256"/>
        </p:xfrm>
        <a:graphic>
          <a:graphicData uri="http://schemas.openxmlformats.org/presentationml/2006/ole">
            <p:oleObj spid="_x0000_s149510" name="Формула" r:id="rId8" imgW="876300" imgH="469900" progId="Equation.3">
              <p:embed/>
            </p:oleObj>
          </a:graphicData>
        </a:graphic>
      </p:graphicFrame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3" name="Object 53"/>
          <p:cNvGraphicFramePr>
            <a:graphicFrameLocks noChangeAspect="1"/>
          </p:cNvGraphicFramePr>
          <p:nvPr/>
        </p:nvGraphicFramePr>
        <p:xfrm>
          <a:off x="2643175" y="4765910"/>
          <a:ext cx="1714511" cy="591915"/>
        </p:xfrm>
        <a:graphic>
          <a:graphicData uri="http://schemas.openxmlformats.org/presentationml/2006/ole">
            <p:oleObj spid="_x0000_s149511" name="Формула" r:id="rId9" imgW="800100" imgH="279400" progId="Equation.3">
              <p:embed/>
            </p:oleObj>
          </a:graphicData>
        </a:graphic>
      </p:graphicFrame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5" name="Object 55"/>
          <p:cNvGraphicFramePr>
            <a:graphicFrameLocks noChangeAspect="1"/>
          </p:cNvGraphicFramePr>
          <p:nvPr/>
        </p:nvGraphicFramePr>
        <p:xfrm>
          <a:off x="2681360" y="5643578"/>
          <a:ext cx="1917304" cy="571504"/>
        </p:xfrm>
        <a:graphic>
          <a:graphicData uri="http://schemas.openxmlformats.org/presentationml/2006/ole">
            <p:oleObj spid="_x0000_s149512" name="Формула" r:id="rId10" imgW="990170" imgH="291973" progId="Equation.3">
              <p:embed/>
            </p:oleObj>
          </a:graphicData>
        </a:graphic>
      </p:graphicFrame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1714480" y="4429132"/>
            <a:ext cx="4000528" cy="2143140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4"/>
          <p:cNvGrpSpPr/>
          <p:nvPr/>
        </p:nvGrpSpPr>
        <p:grpSpPr>
          <a:xfrm>
            <a:off x="285720" y="428604"/>
            <a:ext cx="3717519" cy="3263906"/>
            <a:chOff x="285720" y="428604"/>
            <a:chExt cx="3717519" cy="3263906"/>
          </a:xfrm>
        </p:grpSpPr>
        <p:graphicFrame>
          <p:nvGraphicFramePr>
            <p:cNvPr id="76" name="Object 38"/>
            <p:cNvGraphicFramePr>
              <a:graphicFrameLocks noChangeAspect="1"/>
            </p:cNvGraphicFramePr>
            <p:nvPr/>
          </p:nvGraphicFramePr>
          <p:xfrm>
            <a:off x="3000364" y="767935"/>
            <a:ext cx="357190" cy="517925"/>
          </p:xfrm>
          <a:graphic>
            <a:graphicData uri="http://schemas.openxmlformats.org/presentationml/2006/ole">
              <p:oleObj spid="_x0000_s149513" name="Формула" r:id="rId11" imgW="190500" imgH="279400" progId="Equation.3">
                <p:embed/>
              </p:oleObj>
            </a:graphicData>
          </a:graphic>
        </p:graphicFrame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285720" y="428604"/>
              <a:ext cx="3717519" cy="3263906"/>
              <a:chOff x="1349" y="-368"/>
              <a:chExt cx="4405" cy="3868"/>
            </a:xfrm>
          </p:grpSpPr>
          <p:sp>
            <p:nvSpPr>
              <p:cNvPr id="95256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405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58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4257" y="2217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0" name="Arc 28"/>
              <p:cNvSpPr>
                <a:spLocks/>
              </p:cNvSpPr>
              <p:nvPr/>
            </p:nvSpPr>
            <p:spPr bwMode="auto">
              <a:xfrm rot="-1378925">
                <a:off x="1913" y="845"/>
                <a:ext cx="2471" cy="23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3200"/>
                  <a:gd name="T1" fmla="*/ 33875 h 43200"/>
                  <a:gd name="T2" fmla="*/ 39789 w 43200"/>
                  <a:gd name="T3" fmla="*/ 33251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</a:path>
                  <a:path w="43200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663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3" name="Line 31"/>
              <p:cNvSpPr>
                <a:spLocks noChangeShapeType="1"/>
              </p:cNvSpPr>
              <p:nvPr/>
            </p:nvSpPr>
            <p:spPr bwMode="auto">
              <a:xfrm rot="21403159">
                <a:off x="2700" y="959"/>
                <a:ext cx="397" cy="10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1436514" y="2182871"/>
              <a:ext cx="682741" cy="39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man Old Style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65" name="Line 33"/>
          <p:cNvSpPr>
            <a:spLocks noChangeShapeType="1"/>
          </p:cNvSpPr>
          <p:nvPr/>
        </p:nvSpPr>
        <p:spPr bwMode="auto">
          <a:xfrm rot="2197350" flipV="1">
            <a:off x="1357681" y="1669991"/>
            <a:ext cx="949086" cy="18211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V="1">
            <a:off x="1412947" y="1262007"/>
            <a:ext cx="609855" cy="2601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rot="21403159">
            <a:off x="1415676" y="1549621"/>
            <a:ext cx="248489" cy="65824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5400000" flipH="1">
            <a:off x="1803688" y="1482404"/>
            <a:ext cx="672605" cy="2795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H="1">
            <a:off x="1682676" y="1952655"/>
            <a:ext cx="597149" cy="2538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273" name="Object 41"/>
          <p:cNvGraphicFramePr>
            <a:graphicFrameLocks noChangeAspect="1"/>
          </p:cNvGraphicFramePr>
          <p:nvPr/>
        </p:nvGraphicFramePr>
        <p:xfrm>
          <a:off x="1214414" y="1714488"/>
          <a:ext cx="357158" cy="459203"/>
        </p:xfrm>
        <a:graphic>
          <a:graphicData uri="http://schemas.openxmlformats.org/presentationml/2006/ole">
            <p:oleObj spid="_x0000_s149514" name="Формула" r:id="rId12" imgW="203024" imgH="253780" progId="Equation.3">
              <p:embed/>
            </p:oleObj>
          </a:graphicData>
        </a:graphic>
      </p:graphicFrame>
      <p:graphicFrame>
        <p:nvGraphicFramePr>
          <p:cNvPr id="95275" name="Object 43"/>
          <p:cNvGraphicFramePr>
            <a:graphicFrameLocks noChangeAspect="1"/>
          </p:cNvGraphicFramePr>
          <p:nvPr/>
        </p:nvGraphicFramePr>
        <p:xfrm>
          <a:off x="1571719" y="857232"/>
          <a:ext cx="368091" cy="471487"/>
        </p:xfrm>
        <a:graphic>
          <a:graphicData uri="http://schemas.openxmlformats.org/presentationml/2006/ole">
            <p:oleObj spid="_x0000_s149515" name="Формула" r:id="rId13" imgW="190440" imgH="241200" progId="Equation.3">
              <p:embed/>
            </p:oleObj>
          </a:graphicData>
        </a:graphic>
      </p:graphicFrame>
      <p:graphicFrame>
        <p:nvGraphicFramePr>
          <p:cNvPr id="95276" name="Object 44"/>
          <p:cNvGraphicFramePr>
            <a:graphicFrameLocks noChangeAspect="1"/>
          </p:cNvGraphicFramePr>
          <p:nvPr/>
        </p:nvGraphicFramePr>
        <p:xfrm>
          <a:off x="2357422" y="1785926"/>
          <a:ext cx="311150" cy="428625"/>
        </p:xfrm>
        <a:graphic>
          <a:graphicData uri="http://schemas.openxmlformats.org/presentationml/2006/ole">
            <p:oleObj spid="_x0000_s149516" name="Формула" r:id="rId14" imgW="139680" imgH="190440" progId="Equation.3">
              <p:embed/>
            </p:oleObj>
          </a:graphicData>
        </a:graphic>
      </p:graphicFrame>
      <p:graphicFrame>
        <p:nvGraphicFramePr>
          <p:cNvPr id="95278" name="Object 46"/>
          <p:cNvGraphicFramePr>
            <a:graphicFrameLocks noChangeAspect="1"/>
          </p:cNvGraphicFramePr>
          <p:nvPr/>
        </p:nvGraphicFramePr>
        <p:xfrm>
          <a:off x="6643702" y="5572140"/>
          <a:ext cx="1559480" cy="930657"/>
        </p:xfrm>
        <a:graphic>
          <a:graphicData uri="http://schemas.openxmlformats.org/presentationml/2006/ole">
            <p:oleObj spid="_x0000_s149517" name="Формула" r:id="rId15" imgW="787320" imgH="469800" progId="Equation.3">
              <p:embed/>
            </p:oleObj>
          </a:graphicData>
        </a:graphic>
      </p:graphicFrame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5755005" y="5834039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7084" grpId="0" animBg="1"/>
      <p:bldP spid="87097" grpId="0" animBg="1"/>
      <p:bldP spid="95265" grpId="0" animBg="1"/>
      <p:bldP spid="95267" grpId="0" animBg="1"/>
      <p:bldP spid="95268" grpId="0" animBg="1"/>
      <p:bldP spid="95269" grpId="0" animBg="1"/>
      <p:bldP spid="95270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8113" cy="53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28" y="-24"/>
            <a:ext cx="10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Доска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" y="4874982"/>
            <a:ext cx="4643470" cy="19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5840</TotalTime>
  <Words>339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Ximiya1</cp:lastModifiedBy>
  <cp:revision>460</cp:revision>
  <dcterms:created xsi:type="dcterms:W3CDTF">2010-10-03T06:36:32Z</dcterms:created>
  <dcterms:modified xsi:type="dcterms:W3CDTF">2023-03-06T06:17:55Z</dcterms:modified>
</cp:coreProperties>
</file>