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1" r:id="rId2"/>
    <p:sldId id="418" r:id="rId3"/>
    <p:sldId id="419" r:id="rId4"/>
    <p:sldId id="397" r:id="rId5"/>
    <p:sldId id="398" r:id="rId6"/>
    <p:sldId id="399" r:id="rId7"/>
    <p:sldId id="410" r:id="rId8"/>
    <p:sldId id="402" r:id="rId9"/>
    <p:sldId id="400" r:id="rId10"/>
    <p:sldId id="40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>
        <p:scale>
          <a:sx n="118" d="100"/>
          <a:sy n="118" d="100"/>
        </p:scale>
        <p:origin x="-18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gif"/><Relationship Id="rId9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25.gif"/><Relationship Id="rId9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imiya1\Documents\Fizika%202023\&#1042;&#1080;&#1076;&#1077;&#1086;%20&#1080;%20&#1092;&#1086;&#1090;&#1086;%20&#1076;&#1083;&#1103;%20&#1083;&#1077;&#1082;&#1094;&#1080;&#1081;\&#1051;&#1077;&#1082;&#1094;&#1080;&#1103;%202\&#1042;&#1086;&#1079;&#1076;&#1091;&#1096;&#1085;&#1072;&#1103;%20&#1076;&#1086;&#1088;&#1086;&#1078;&#1082;&#1072;_&#1073;&#1077;&#1079;%20&#1079;&#1074;&#1091;&#1082;&#1072;_&#1092;&#1088;&#1072;&#1075;&#1084;&#1077;&#1085;&#109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5DB-33EC-43FF-9AF0-5CDE2A102D14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5720" y="0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Кинематика  твёрдого тела.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Динамика МТ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(Законы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Ньютона)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933320" cy="56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2714612" y="261754"/>
            <a:ext cx="3357586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Сила – вектор 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1.5. Ускорение при криволинейном движении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18"/>
          <p:cNvGrpSpPr/>
          <p:nvPr/>
        </p:nvGrpSpPr>
        <p:grpSpPr>
          <a:xfrm>
            <a:off x="285720" y="642918"/>
            <a:ext cx="3999980" cy="3786214"/>
            <a:chOff x="947737" y="1000108"/>
            <a:chExt cx="3999980" cy="3786214"/>
          </a:xfrm>
        </p:grpSpPr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947737" y="1022350"/>
              <a:ext cx="3999980" cy="3763972"/>
              <a:chOff x="1349" y="-368"/>
              <a:chExt cx="4109" cy="3868"/>
            </a:xfrm>
          </p:grpSpPr>
          <p:sp>
            <p:nvSpPr>
              <p:cNvPr id="8705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109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55" name="Text Box 15"/>
              <p:cNvSpPr txBox="1">
                <a:spLocks noChangeArrowheads="1"/>
              </p:cNvSpPr>
              <p:nvPr/>
            </p:nvSpPr>
            <p:spPr bwMode="auto">
              <a:xfrm>
                <a:off x="3959" y="140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6" name="Text Box 16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8" name="Text Box 18"/>
              <p:cNvSpPr txBox="1">
                <a:spLocks noChangeArrowheads="1"/>
              </p:cNvSpPr>
              <p:nvPr/>
            </p:nvSpPr>
            <p:spPr bwMode="auto">
              <a:xfrm>
                <a:off x="3839" y="560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9" name="Line 19"/>
              <p:cNvSpPr>
                <a:spLocks noChangeShapeType="1"/>
              </p:cNvSpPr>
              <p:nvPr/>
            </p:nvSpPr>
            <p:spPr bwMode="auto">
              <a:xfrm rot="-196841">
                <a:off x="2734" y="923"/>
                <a:ext cx="367" cy="110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0" name="Line 20"/>
              <p:cNvSpPr>
                <a:spLocks noChangeShapeType="1"/>
              </p:cNvSpPr>
              <p:nvPr/>
            </p:nvSpPr>
            <p:spPr bwMode="auto">
              <a:xfrm rot="2197350" flipV="1">
                <a:off x="2643" y="1127"/>
                <a:ext cx="1494" cy="28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1" name="Arc 21"/>
              <p:cNvSpPr>
                <a:spLocks/>
              </p:cNvSpPr>
              <p:nvPr/>
            </p:nvSpPr>
            <p:spPr bwMode="auto">
              <a:xfrm rot="-1378925">
                <a:off x="1915" y="857"/>
                <a:ext cx="2411" cy="23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2154"/>
                  <a:gd name="T1" fmla="*/ 33875 h 43200"/>
                  <a:gd name="T2" fmla="*/ 42154 w 42154"/>
                  <a:gd name="T3" fmla="*/ 14959 h 43200"/>
                  <a:gd name="T4" fmla="*/ 21600 w 421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154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70" y="-1"/>
                      <a:pt x="39272" y="6042"/>
                      <a:pt x="42153" y="14959"/>
                    </a:cubicBezTo>
                  </a:path>
                  <a:path w="42154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70" y="-1"/>
                      <a:pt x="39272" y="6042"/>
                      <a:pt x="42153" y="1495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2" name="Line 22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3" name="Line 23"/>
              <p:cNvSpPr>
                <a:spLocks noChangeShapeType="1"/>
              </p:cNvSpPr>
              <p:nvPr/>
            </p:nvSpPr>
            <p:spPr bwMode="auto">
              <a:xfrm flipV="1">
                <a:off x="2699" y="520"/>
                <a:ext cx="960" cy="41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4" name="Line 24"/>
              <p:cNvSpPr>
                <a:spLocks noChangeShapeType="1"/>
              </p:cNvSpPr>
              <p:nvPr/>
            </p:nvSpPr>
            <p:spPr bwMode="auto">
              <a:xfrm flipH="1">
                <a:off x="3116" y="1606"/>
                <a:ext cx="94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5" name="Line 25"/>
              <p:cNvSpPr>
                <a:spLocks noChangeShapeType="1"/>
              </p:cNvSpPr>
              <p:nvPr/>
            </p:nvSpPr>
            <p:spPr bwMode="auto">
              <a:xfrm rot="5400000" flipH="1">
                <a:off x="3336" y="846"/>
                <a:ext cx="1060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6" name="Text Box 26"/>
              <p:cNvSpPr txBox="1">
                <a:spLocks noChangeArrowheads="1"/>
              </p:cNvSpPr>
              <p:nvPr/>
            </p:nvSpPr>
            <p:spPr bwMode="auto">
              <a:xfrm>
                <a:off x="3009" y="14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67" name="Text Box 27"/>
              <p:cNvSpPr txBox="1">
                <a:spLocks noChangeArrowheads="1"/>
              </p:cNvSpPr>
              <p:nvPr/>
            </p:nvSpPr>
            <p:spPr bwMode="auto">
              <a:xfrm>
                <a:off x="2479" y="145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68" name="Freeform 28"/>
              <p:cNvSpPr>
                <a:spLocks/>
              </p:cNvSpPr>
              <p:nvPr/>
            </p:nvSpPr>
            <p:spPr bwMode="auto">
              <a:xfrm rot="-275753">
                <a:off x="1720" y="762"/>
                <a:ext cx="3738" cy="1246"/>
              </a:xfrm>
              <a:custGeom>
                <a:avLst/>
                <a:gdLst/>
                <a:ahLst/>
                <a:cxnLst>
                  <a:cxn ang="0">
                    <a:pos x="0" y="1853"/>
                  </a:cxn>
                  <a:cxn ang="0">
                    <a:pos x="100" y="1563"/>
                  </a:cxn>
                  <a:cxn ang="0">
                    <a:pos x="260" y="1263"/>
                  </a:cxn>
                  <a:cxn ang="0">
                    <a:pos x="540" y="893"/>
                  </a:cxn>
                  <a:cxn ang="0">
                    <a:pos x="1100" y="453"/>
                  </a:cxn>
                  <a:cxn ang="0">
                    <a:pos x="1780" y="163"/>
                  </a:cxn>
                  <a:cxn ang="0">
                    <a:pos x="2670" y="13"/>
                  </a:cxn>
                  <a:cxn ang="0">
                    <a:pos x="3330" y="83"/>
                  </a:cxn>
                  <a:cxn ang="0">
                    <a:pos x="3750" y="203"/>
                  </a:cxn>
                  <a:cxn ang="0">
                    <a:pos x="4360" y="413"/>
                  </a:cxn>
                  <a:cxn ang="0">
                    <a:pos x="4790" y="543"/>
                  </a:cxn>
                  <a:cxn ang="0">
                    <a:pos x="5480" y="643"/>
                  </a:cxn>
                  <a:cxn ang="0">
                    <a:pos x="6210" y="653"/>
                  </a:cxn>
                  <a:cxn ang="0">
                    <a:pos x="6820" y="513"/>
                  </a:cxn>
                </a:cxnLst>
                <a:rect l="0" t="0" r="r" b="b"/>
                <a:pathLst>
                  <a:path w="6820" h="1853">
                    <a:moveTo>
                      <a:pt x="0" y="1853"/>
                    </a:moveTo>
                    <a:cubicBezTo>
                      <a:pt x="28" y="1757"/>
                      <a:pt x="57" y="1661"/>
                      <a:pt x="100" y="1563"/>
                    </a:cubicBezTo>
                    <a:cubicBezTo>
                      <a:pt x="143" y="1465"/>
                      <a:pt x="187" y="1375"/>
                      <a:pt x="260" y="1263"/>
                    </a:cubicBezTo>
                    <a:cubicBezTo>
                      <a:pt x="333" y="1151"/>
                      <a:pt x="400" y="1028"/>
                      <a:pt x="540" y="893"/>
                    </a:cubicBezTo>
                    <a:cubicBezTo>
                      <a:pt x="680" y="758"/>
                      <a:pt x="893" y="575"/>
                      <a:pt x="1100" y="453"/>
                    </a:cubicBezTo>
                    <a:cubicBezTo>
                      <a:pt x="1307" y="331"/>
                      <a:pt x="1518" y="236"/>
                      <a:pt x="1780" y="163"/>
                    </a:cubicBezTo>
                    <a:cubicBezTo>
                      <a:pt x="2042" y="90"/>
                      <a:pt x="2412" y="26"/>
                      <a:pt x="2670" y="13"/>
                    </a:cubicBezTo>
                    <a:cubicBezTo>
                      <a:pt x="2928" y="0"/>
                      <a:pt x="3150" y="51"/>
                      <a:pt x="3330" y="83"/>
                    </a:cubicBezTo>
                    <a:cubicBezTo>
                      <a:pt x="3510" y="115"/>
                      <a:pt x="3578" y="148"/>
                      <a:pt x="3750" y="203"/>
                    </a:cubicBezTo>
                    <a:cubicBezTo>
                      <a:pt x="3922" y="258"/>
                      <a:pt x="4187" y="356"/>
                      <a:pt x="4360" y="413"/>
                    </a:cubicBezTo>
                    <a:cubicBezTo>
                      <a:pt x="4533" y="470"/>
                      <a:pt x="4603" y="505"/>
                      <a:pt x="4790" y="543"/>
                    </a:cubicBezTo>
                    <a:cubicBezTo>
                      <a:pt x="4977" y="581"/>
                      <a:pt x="5243" y="625"/>
                      <a:pt x="5480" y="643"/>
                    </a:cubicBezTo>
                    <a:cubicBezTo>
                      <a:pt x="5717" y="661"/>
                      <a:pt x="5987" y="675"/>
                      <a:pt x="6210" y="653"/>
                    </a:cubicBezTo>
                    <a:cubicBezTo>
                      <a:pt x="6433" y="631"/>
                      <a:pt x="6720" y="536"/>
                      <a:pt x="6820" y="513"/>
                    </a:cubicBezTo>
                  </a:path>
                </a:pathLst>
              </a:custGeom>
              <a:noFill/>
              <a:ln w="25400" cap="flat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69" name="Text Box 29"/>
              <p:cNvSpPr txBox="1">
                <a:spLocks noChangeArrowheads="1"/>
              </p:cNvSpPr>
              <p:nvPr/>
            </p:nvSpPr>
            <p:spPr bwMode="auto">
              <a:xfrm>
                <a:off x="2270" y="637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7070" name="Object 30"/>
            <p:cNvGraphicFramePr>
              <a:graphicFrameLocks noChangeAspect="1"/>
            </p:cNvGraphicFramePr>
            <p:nvPr/>
          </p:nvGraphicFramePr>
          <p:xfrm>
            <a:off x="2643174" y="1428736"/>
            <a:ext cx="428596" cy="551052"/>
          </p:xfrm>
          <a:graphic>
            <a:graphicData uri="http://schemas.openxmlformats.org/presentationml/2006/ole">
              <p:oleObj spid="_x0000_s125954" name="Формула" r:id="rId4" imgW="203024" imgH="253780" progId="Equation.3">
                <p:embed/>
              </p:oleObj>
            </a:graphicData>
          </a:graphic>
        </p:graphicFrame>
        <p:graphicFrame>
          <p:nvGraphicFramePr>
            <p:cNvPr id="87072" name="Object 32"/>
            <p:cNvGraphicFramePr>
              <a:graphicFrameLocks noChangeAspect="1"/>
            </p:cNvGraphicFramePr>
            <p:nvPr/>
          </p:nvGraphicFramePr>
          <p:xfrm>
            <a:off x="2143108" y="2928934"/>
            <a:ext cx="357158" cy="459203"/>
          </p:xfrm>
          <a:graphic>
            <a:graphicData uri="http://schemas.openxmlformats.org/presentationml/2006/ole">
              <p:oleObj spid="_x0000_s125955" name="Формула" r:id="rId5" imgW="203024" imgH="253780" progId="Equation.3">
                <p:embed/>
              </p:oleObj>
            </a:graphicData>
          </a:graphic>
        </p:graphicFrame>
        <p:graphicFrame>
          <p:nvGraphicFramePr>
            <p:cNvPr id="87075" name="Object 35"/>
            <p:cNvGraphicFramePr>
              <a:graphicFrameLocks noChangeAspect="1"/>
            </p:cNvGraphicFramePr>
            <p:nvPr/>
          </p:nvGraphicFramePr>
          <p:xfrm>
            <a:off x="3643306" y="2714620"/>
            <a:ext cx="357158" cy="469945"/>
          </p:xfrm>
          <a:graphic>
            <a:graphicData uri="http://schemas.openxmlformats.org/presentationml/2006/ole">
              <p:oleObj spid="_x0000_s125956" name="Формула" r:id="rId6" imgW="177646" imgH="241091" progId="Equation.3">
                <p:embed/>
              </p:oleObj>
            </a:graphicData>
          </a:graphic>
        </p:graphicFrame>
        <p:graphicFrame>
          <p:nvGraphicFramePr>
            <p:cNvPr id="87078" name="Object 38"/>
            <p:cNvGraphicFramePr>
              <a:graphicFrameLocks noChangeAspect="1"/>
            </p:cNvGraphicFramePr>
            <p:nvPr/>
          </p:nvGraphicFramePr>
          <p:xfrm>
            <a:off x="3643306" y="1000108"/>
            <a:ext cx="428596" cy="621464"/>
          </p:xfrm>
          <a:graphic>
            <a:graphicData uri="http://schemas.openxmlformats.org/presentationml/2006/ole">
              <p:oleObj spid="_x0000_s125957" name="Формула" r:id="rId7" imgW="190500" imgH="279400" progId="Equation.3">
                <p:embed/>
              </p:oleObj>
            </a:graphicData>
          </a:graphic>
        </p:graphicFrame>
      </p:grp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125958" name="Формула" r:id="rId8" imgW="875920" imgH="253890" progId="Equation.3">
              <p:embed/>
            </p:oleObj>
          </a:graphicData>
        </a:graphic>
      </p:graphicFrame>
      <p:grpSp>
        <p:nvGrpSpPr>
          <p:cNvPr id="6" name="Группа 108"/>
          <p:cNvGrpSpPr/>
          <p:nvPr/>
        </p:nvGrpSpPr>
        <p:grpSpPr>
          <a:xfrm>
            <a:off x="5000628" y="1908802"/>
            <a:ext cx="3714776" cy="1163008"/>
            <a:chOff x="4786314" y="2786058"/>
            <a:chExt cx="2797942" cy="734380"/>
          </a:xfrm>
        </p:grpSpPr>
        <p:graphicFrame>
          <p:nvGraphicFramePr>
            <p:cNvPr id="87083" name="Object 43"/>
            <p:cNvGraphicFramePr>
              <a:graphicFrameLocks noChangeAspect="1"/>
            </p:cNvGraphicFramePr>
            <p:nvPr/>
          </p:nvGraphicFramePr>
          <p:xfrm>
            <a:off x="4786314" y="2786058"/>
            <a:ext cx="2238375" cy="733425"/>
          </p:xfrm>
          <a:graphic>
            <a:graphicData uri="http://schemas.openxmlformats.org/presentationml/2006/ole">
              <p:oleObj spid="_x0000_s125959" name="Формула" r:id="rId9" imgW="2235200" imgH="736600" progId="Equation.3">
                <p:embed/>
              </p:oleObj>
            </a:graphicData>
          </a:graphic>
        </p:graphicFrame>
        <p:graphicFrame>
          <p:nvGraphicFramePr>
            <p:cNvPr id="87082" name="Object 42"/>
            <p:cNvGraphicFramePr>
              <a:graphicFrameLocks noChangeAspect="1"/>
            </p:cNvGraphicFramePr>
            <p:nvPr/>
          </p:nvGraphicFramePr>
          <p:xfrm>
            <a:off x="7088956" y="2806063"/>
            <a:ext cx="495300" cy="714375"/>
          </p:xfrm>
          <a:graphic>
            <a:graphicData uri="http://schemas.openxmlformats.org/presentationml/2006/ole">
              <p:oleObj spid="_x0000_s125960" name="Формула" r:id="rId10" imgW="495085" imgH="710891" progId="Equation.3">
                <p:embed/>
              </p:oleObj>
            </a:graphicData>
          </a:graphic>
        </p:graphicFrame>
      </p:grpSp>
      <p:sp>
        <p:nvSpPr>
          <p:cNvPr id="87084" name="AutoShape 44"/>
          <p:cNvSpPr>
            <a:spLocks noChangeArrowheads="1"/>
          </p:cNvSpPr>
          <p:nvPr/>
        </p:nvSpPr>
        <p:spPr bwMode="auto">
          <a:xfrm>
            <a:off x="4714876" y="1785926"/>
            <a:ext cx="4286280" cy="1357322"/>
          </a:xfrm>
          <a:prstGeom prst="foldedCorner">
            <a:avLst>
              <a:gd name="adj" fmla="val 197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9" name="Object 49"/>
          <p:cNvGraphicFramePr>
            <a:graphicFrameLocks noChangeAspect="1"/>
          </p:cNvGraphicFramePr>
          <p:nvPr/>
        </p:nvGraphicFramePr>
        <p:xfrm>
          <a:off x="6643702" y="3429000"/>
          <a:ext cx="1609542" cy="857256"/>
        </p:xfrm>
        <a:graphic>
          <a:graphicData uri="http://schemas.openxmlformats.org/presentationml/2006/ole">
            <p:oleObj spid="_x0000_s125961" name="Формула" r:id="rId11" imgW="876300" imgH="469900" progId="Equation.3">
              <p:embed/>
            </p:oleObj>
          </a:graphicData>
        </a:graphic>
      </p:graphicFrame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6715140" y="4500570"/>
          <a:ext cx="1609542" cy="857256"/>
        </p:xfrm>
        <a:graphic>
          <a:graphicData uri="http://schemas.openxmlformats.org/presentationml/2006/ole">
            <p:oleObj spid="_x0000_s125962" name="Формула" r:id="rId12" imgW="876300" imgH="469900" progId="Equation.3">
              <p:embed/>
            </p:oleObj>
          </a:graphicData>
        </a:graphic>
      </p:graphicFrame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1714480" y="4429132"/>
            <a:ext cx="4000528" cy="1857388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56"/>
          <p:cNvGraphicFramePr>
            <a:graphicFrameLocks noChangeAspect="1"/>
          </p:cNvGraphicFramePr>
          <p:nvPr/>
        </p:nvGraphicFramePr>
        <p:xfrm>
          <a:off x="2357422" y="4929198"/>
          <a:ext cx="2530475" cy="857250"/>
        </p:xfrm>
        <a:graphic>
          <a:graphicData uri="http://schemas.openxmlformats.org/presentationml/2006/ole">
            <p:oleObj spid="_x0000_s125963" name="Формула" r:id="rId13" imgW="15746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98" name="Rectangle 58"/>
          <p:cNvSpPr>
            <a:spLocks noChangeArrowheads="1"/>
          </p:cNvSpPr>
          <p:nvPr/>
        </p:nvSpPr>
        <p:spPr bwMode="auto">
          <a:xfrm>
            <a:off x="285720" y="252740"/>
            <a:ext cx="742955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1.6. Закон сложения скоростей в классической механике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Закон Галилея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09"/>
          <p:cNvGrpSpPr/>
          <p:nvPr/>
        </p:nvGrpSpPr>
        <p:grpSpPr>
          <a:xfrm>
            <a:off x="285720" y="1332806"/>
            <a:ext cx="3864304" cy="2571768"/>
            <a:chOff x="1643042" y="1000108"/>
            <a:chExt cx="3864304" cy="2571768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1643042" y="1000108"/>
              <a:ext cx="3864304" cy="2571768"/>
              <a:chOff x="2371" y="7966"/>
              <a:chExt cx="4358" cy="2900"/>
            </a:xfrm>
          </p:grpSpPr>
          <p:sp>
            <p:nvSpPr>
              <p:cNvPr id="8807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371" y="7966"/>
                <a:ext cx="4358" cy="2900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79" name="Text Box 15"/>
              <p:cNvSpPr txBox="1">
                <a:spLocks noChangeArrowheads="1"/>
              </p:cNvSpPr>
              <p:nvPr/>
            </p:nvSpPr>
            <p:spPr bwMode="auto">
              <a:xfrm>
                <a:off x="5070" y="9735"/>
                <a:ext cx="58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0" name="Text Box 16"/>
              <p:cNvSpPr txBox="1">
                <a:spLocks noChangeArrowheads="1"/>
              </p:cNvSpPr>
              <p:nvPr/>
            </p:nvSpPr>
            <p:spPr bwMode="auto">
              <a:xfrm>
                <a:off x="3220" y="9752"/>
                <a:ext cx="420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1" name="Text Box 17"/>
              <p:cNvSpPr txBox="1">
                <a:spLocks noChangeArrowheads="1"/>
              </p:cNvSpPr>
              <p:nvPr/>
            </p:nvSpPr>
            <p:spPr bwMode="auto">
              <a:xfrm>
                <a:off x="4130" y="959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2" name="Line 18"/>
              <p:cNvSpPr>
                <a:spLocks noChangeShapeType="1"/>
              </p:cNvSpPr>
              <p:nvPr/>
            </p:nvSpPr>
            <p:spPr bwMode="auto">
              <a:xfrm rot="-5400000">
                <a:off x="2770" y="9223"/>
                <a:ext cx="1613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3" name="Text Box 19"/>
              <p:cNvSpPr txBox="1">
                <a:spLocks noChangeArrowheads="1"/>
              </p:cNvSpPr>
              <p:nvPr/>
            </p:nvSpPr>
            <p:spPr bwMode="auto">
              <a:xfrm>
                <a:off x="3185" y="8325"/>
                <a:ext cx="41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4" name="Line 20"/>
              <p:cNvSpPr>
                <a:spLocks noChangeShapeType="1"/>
              </p:cNvSpPr>
              <p:nvPr/>
            </p:nvSpPr>
            <p:spPr bwMode="auto">
              <a:xfrm rot="-2400000">
                <a:off x="3593" y="9589"/>
                <a:ext cx="1183" cy="437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5" name="Line 21"/>
              <p:cNvSpPr>
                <a:spLocks noChangeShapeType="1"/>
              </p:cNvSpPr>
              <p:nvPr/>
            </p:nvSpPr>
            <p:spPr bwMode="auto">
              <a:xfrm>
                <a:off x="3577" y="10039"/>
                <a:ext cx="1590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6" name="Line 22"/>
              <p:cNvSpPr>
                <a:spLocks noChangeShapeType="1"/>
              </p:cNvSpPr>
              <p:nvPr/>
            </p:nvSpPr>
            <p:spPr bwMode="auto">
              <a:xfrm rot="10800000" flipV="1">
                <a:off x="3081" y="10039"/>
                <a:ext cx="487" cy="65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87" name="Text Box 23"/>
              <p:cNvSpPr txBox="1">
                <a:spLocks noChangeArrowheads="1"/>
              </p:cNvSpPr>
              <p:nvPr/>
            </p:nvSpPr>
            <p:spPr bwMode="auto">
              <a:xfrm>
                <a:off x="2721" y="10404"/>
                <a:ext cx="40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9" name="Text Box 25"/>
              <p:cNvSpPr txBox="1">
                <a:spLocks noChangeArrowheads="1"/>
              </p:cNvSpPr>
              <p:nvPr/>
            </p:nvSpPr>
            <p:spPr bwMode="auto">
              <a:xfrm>
                <a:off x="5930" y="9535"/>
                <a:ext cx="66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0" name="Text Box 26"/>
              <p:cNvSpPr txBox="1">
                <a:spLocks noChangeArrowheads="1"/>
              </p:cNvSpPr>
              <p:nvPr/>
            </p:nvSpPr>
            <p:spPr bwMode="auto">
              <a:xfrm>
                <a:off x="4400" y="9232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1" name="Text Box 27"/>
              <p:cNvSpPr txBox="1">
                <a:spLocks noChangeArrowheads="1"/>
              </p:cNvSpPr>
              <p:nvPr/>
            </p:nvSpPr>
            <p:spPr bwMode="auto">
              <a:xfrm>
                <a:off x="5420" y="867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2" name="Line 28"/>
              <p:cNvSpPr>
                <a:spLocks noChangeShapeType="1"/>
              </p:cNvSpPr>
              <p:nvPr/>
            </p:nvSpPr>
            <p:spPr bwMode="auto">
              <a:xfrm rot="-5400000">
                <a:off x="4000" y="8773"/>
                <a:ext cx="1613" cy="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3" name="Text Box 29"/>
              <p:cNvSpPr txBox="1">
                <a:spLocks noChangeArrowheads="1"/>
              </p:cNvSpPr>
              <p:nvPr/>
            </p:nvSpPr>
            <p:spPr bwMode="auto">
              <a:xfrm>
                <a:off x="4430" y="7995"/>
                <a:ext cx="60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4" name="Line 30"/>
              <p:cNvSpPr>
                <a:spLocks noChangeShapeType="1"/>
              </p:cNvSpPr>
              <p:nvPr/>
            </p:nvSpPr>
            <p:spPr bwMode="auto">
              <a:xfrm>
                <a:off x="4807" y="9589"/>
                <a:ext cx="1590" cy="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5" name="Line 31"/>
              <p:cNvSpPr>
                <a:spLocks noChangeShapeType="1"/>
              </p:cNvSpPr>
              <p:nvPr/>
            </p:nvSpPr>
            <p:spPr bwMode="auto">
              <a:xfrm rot="10800000" flipV="1">
                <a:off x="4311" y="9589"/>
                <a:ext cx="487" cy="659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096" name="Text Box 32"/>
              <p:cNvSpPr txBox="1">
                <a:spLocks noChangeArrowheads="1"/>
              </p:cNvSpPr>
              <p:nvPr/>
            </p:nvSpPr>
            <p:spPr bwMode="auto">
              <a:xfrm>
                <a:off x="4181" y="10144"/>
                <a:ext cx="71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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7" name="Text Box 33"/>
              <p:cNvSpPr txBox="1">
                <a:spLocks noChangeArrowheads="1"/>
              </p:cNvSpPr>
              <p:nvPr/>
            </p:nvSpPr>
            <p:spPr bwMode="auto">
              <a:xfrm>
                <a:off x="2965" y="8895"/>
                <a:ext cx="41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8" name="Oval 34"/>
              <p:cNvSpPr>
                <a:spLocks noChangeArrowheads="1"/>
              </p:cNvSpPr>
              <p:nvPr/>
            </p:nvSpPr>
            <p:spPr bwMode="auto">
              <a:xfrm>
                <a:off x="2990" y="8941"/>
                <a:ext cx="420" cy="380"/>
              </a:xfrm>
              <a:prstGeom prst="ellipse">
                <a:avLst/>
              </a:prstGeom>
              <a:noFill/>
              <a:ln w="19050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0" name="Oval 36"/>
              <p:cNvSpPr>
                <a:spLocks noChangeArrowheads="1"/>
              </p:cNvSpPr>
              <p:nvPr/>
            </p:nvSpPr>
            <p:spPr bwMode="auto">
              <a:xfrm>
                <a:off x="4240" y="8531"/>
                <a:ext cx="420" cy="380"/>
              </a:xfrm>
              <a:prstGeom prst="ellipse">
                <a:avLst/>
              </a:prstGeom>
              <a:noFill/>
              <a:ln w="19050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2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4611" y="8994"/>
                <a:ext cx="1358" cy="16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8103" name="Text Box 39"/>
              <p:cNvSpPr txBox="1">
                <a:spLocks noChangeArrowheads="1"/>
              </p:cNvSpPr>
              <p:nvPr/>
            </p:nvSpPr>
            <p:spPr bwMode="auto">
              <a:xfrm>
                <a:off x="4980" y="8496"/>
                <a:ext cx="208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8105" name="Object 41"/>
            <p:cNvGraphicFramePr>
              <a:graphicFrameLocks noChangeAspect="1"/>
            </p:cNvGraphicFramePr>
            <p:nvPr/>
          </p:nvGraphicFramePr>
          <p:xfrm>
            <a:off x="3357554" y="1557324"/>
            <a:ext cx="285722" cy="228578"/>
          </p:xfrm>
          <a:graphic>
            <a:graphicData uri="http://schemas.openxmlformats.org/presentationml/2006/ole">
              <p:oleObj spid="_x0000_s126978" name="Формула" r:id="rId4" imgW="241195" imgH="190417" progId="Equation.3">
                <p:embed/>
              </p:oleObj>
            </a:graphicData>
          </a:graphic>
        </p:graphicFrame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4539664" y="1230750"/>
              <a:ext cx="787536" cy="45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  </a:t>
              </a:r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8107" name="Object 43"/>
            <p:cNvGraphicFramePr>
              <a:graphicFrameLocks noChangeAspect="1"/>
            </p:cNvGraphicFramePr>
            <p:nvPr/>
          </p:nvGraphicFramePr>
          <p:xfrm>
            <a:off x="3320810" y="2285992"/>
            <a:ext cx="285720" cy="406023"/>
          </p:xfrm>
          <a:graphic>
            <a:graphicData uri="http://schemas.openxmlformats.org/presentationml/2006/ole">
              <p:oleObj spid="_x0000_s126979" name="Формула" r:id="rId5" imgW="177569" imgH="253670" progId="Equation.3">
                <p:embed/>
              </p:oleObj>
            </a:graphicData>
          </a:graphic>
        </p:graphicFrame>
        <p:graphicFrame>
          <p:nvGraphicFramePr>
            <p:cNvPr id="88109" name="Object 45"/>
            <p:cNvGraphicFramePr>
              <a:graphicFrameLocks noChangeAspect="1"/>
            </p:cNvGraphicFramePr>
            <p:nvPr/>
          </p:nvGraphicFramePr>
          <p:xfrm>
            <a:off x="4143372" y="1285860"/>
            <a:ext cx="285720" cy="380960"/>
          </p:xfrm>
          <a:graphic>
            <a:graphicData uri="http://schemas.openxmlformats.org/presentationml/2006/ole">
              <p:oleObj spid="_x0000_s126980" name="Формула" r:id="rId6" imgW="139639" imgH="190417" progId="Equation.3">
                <p:embed/>
              </p:oleObj>
            </a:graphicData>
          </a:graphic>
        </p:graphicFrame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rot="19200000">
              <a:off x="2525323" y="2043891"/>
              <a:ext cx="2326740" cy="2554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6111875" y="1277938"/>
          <a:ext cx="1754188" cy="611187"/>
        </p:xfrm>
        <a:graphic>
          <a:graphicData uri="http://schemas.openxmlformats.org/presentationml/2006/ole">
            <p:oleObj spid="_x0000_s126981" name="Формула" r:id="rId7" imgW="698400" imgH="241200" progId="Equation.3">
              <p:embed/>
            </p:oleObj>
          </a:graphicData>
        </a:graphic>
      </p:graphicFrame>
      <p:sp>
        <p:nvSpPr>
          <p:cNvPr id="8811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5715008" y="3261632"/>
          <a:ext cx="2095436" cy="642918"/>
        </p:xfrm>
        <a:graphic>
          <a:graphicData uri="http://schemas.openxmlformats.org/presentationml/2006/ole">
            <p:oleObj spid="_x0000_s126982" name="Формула" r:id="rId8" imgW="837836" imgH="253890" progId="Equation.3">
              <p:embed/>
            </p:oleObj>
          </a:graphicData>
        </a:graphic>
      </p:graphicFrame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" name="Rectangle 58"/>
          <p:cNvSpPr>
            <a:spLocks noChangeArrowheads="1"/>
          </p:cNvSpPr>
          <p:nvPr/>
        </p:nvSpPr>
        <p:spPr bwMode="auto">
          <a:xfrm>
            <a:off x="4714876" y="2047186"/>
            <a:ext cx="4000528" cy="107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cs typeface="Arial" pitchFamily="34" charset="0"/>
              </a:rPr>
              <a:t>Закон сложения скоростей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cs typeface="Arial" pitchFamily="34" charset="0"/>
              </a:rPr>
              <a:t>в классической механике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Галилея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811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116" name="Object 52"/>
          <p:cNvGraphicFramePr>
            <a:graphicFrameLocks noChangeAspect="1"/>
          </p:cNvGraphicFramePr>
          <p:nvPr/>
        </p:nvGraphicFramePr>
        <p:xfrm>
          <a:off x="4231138" y="4429132"/>
          <a:ext cx="1928826" cy="642942"/>
        </p:xfrm>
        <a:graphic>
          <a:graphicData uri="http://schemas.openxmlformats.org/presentationml/2006/ole">
            <p:oleObj spid="_x0000_s126983" name="Формула" r:id="rId9" imgW="825500" imgH="279400" progId="Equation.3">
              <p:embed/>
            </p:oleObj>
          </a:graphicData>
        </a:graphic>
      </p:graphicFrame>
      <p:sp>
        <p:nvSpPr>
          <p:cNvPr id="88118" name="Rectangle 54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285720" y="4451139"/>
            <a:ext cx="285752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А ускорения 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5" name="Штриховая стрелка вправо 114"/>
          <p:cNvSpPr/>
          <p:nvPr/>
        </p:nvSpPr>
        <p:spPr>
          <a:xfrm>
            <a:off x="3004440" y="461895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4" grpId="0" build="p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2.</a:t>
            </a:r>
            <a:r>
              <a:rPr lang="ru-RU" sz="2400" b="1" i="1" dirty="0" smtClean="0">
                <a:solidFill>
                  <a:srgbClr val="0000FF"/>
                </a:solidFill>
              </a:rPr>
              <a:t> Кинематика  твёрдого тела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590248"/>
            <a:ext cx="4255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«абсолютно твёрдое тело»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709838"/>
            <a:ext cx="478634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algn="ct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kern="1600" dirty="0" smtClean="0">
                <a:solidFill>
                  <a:srgbClr val="993366"/>
                </a:solidFill>
                <a:latin typeface="Times New Roman"/>
              </a:rPr>
              <a:t>Под механикой разумеем ту часть практического искусства, которая помогает нам разрешать затруднительные вопросы” –</a:t>
            </a:r>
          </a:p>
          <a:p>
            <a:pPr marL="90170" lvl="0" algn="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kern="1600" dirty="0" smtClean="0">
                <a:solidFill>
                  <a:schemeClr val="bg1"/>
                </a:solidFill>
                <a:latin typeface="Times New Roman"/>
              </a:rPr>
              <a:t>Аристотель</a:t>
            </a:r>
            <a:r>
              <a:rPr lang="ru-RU" sz="1600" b="1" kern="1600" dirty="0" smtClean="0">
                <a:solidFill>
                  <a:schemeClr val="bg1"/>
                </a:solidFill>
                <a:latin typeface="Times New Roman"/>
              </a:rPr>
              <a:t> (IV век до н.э.)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14346" y="2000240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Модель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«абсолютно твёрдое тело» (ТТ) предполагает, 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что можно пренебречь деформацией тел при механическом движении    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71472" y="2857496"/>
            <a:ext cx="1011238" cy="1546225"/>
            <a:chOff x="571472" y="2857496"/>
            <a:chExt cx="1011238" cy="1546225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571472" y="2857496"/>
              <a:ext cx="1011238" cy="1546225"/>
              <a:chOff x="7565" y="5380"/>
              <a:chExt cx="1592" cy="2435"/>
            </a:xfrm>
          </p:grpSpPr>
          <p:sp>
            <p:nvSpPr>
              <p:cNvPr id="91139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565" y="5380"/>
                <a:ext cx="1592" cy="2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0" name="Freeform 4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1" name="Text Box 5"/>
              <p:cNvSpPr txBox="1">
                <a:spLocks noChangeArrowheads="1"/>
              </p:cNvSpPr>
              <p:nvPr/>
            </p:nvSpPr>
            <p:spPr bwMode="auto">
              <a:xfrm>
                <a:off x="8299" y="5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2" name="Text Box 6"/>
              <p:cNvSpPr txBox="1">
                <a:spLocks noChangeArrowheads="1"/>
              </p:cNvSpPr>
              <p:nvPr/>
            </p:nvSpPr>
            <p:spPr bwMode="auto">
              <a:xfrm>
                <a:off x="7849" y="65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3" name="Text Box 7"/>
              <p:cNvSpPr txBox="1">
                <a:spLocks noChangeArrowheads="1"/>
              </p:cNvSpPr>
              <p:nvPr/>
            </p:nvSpPr>
            <p:spPr bwMode="auto">
              <a:xfrm>
                <a:off x="8129" y="5687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7699" y="677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7751" y="7384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8060" y="6063"/>
                <a:ext cx="410" cy="7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46031" y="364331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023953" y="316698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102683" y="3000372"/>
            <a:ext cx="4876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.2.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Поступательное движение твёрдого тела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428728" y="3357562"/>
            <a:ext cx="75009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поступательном движении за любые интервалы времени перемещения всех точек ТТ одинаковы      </a:t>
            </a:r>
          </a:p>
        </p:txBody>
      </p:sp>
      <p:grpSp>
        <p:nvGrpSpPr>
          <p:cNvPr id="4" name="Группа 64"/>
          <p:cNvGrpSpPr/>
          <p:nvPr/>
        </p:nvGrpSpPr>
        <p:grpSpPr>
          <a:xfrm>
            <a:off x="1571604" y="4357694"/>
            <a:ext cx="3074987" cy="2100263"/>
            <a:chOff x="2143108" y="4357694"/>
            <a:chExt cx="3074987" cy="2100263"/>
          </a:xfrm>
        </p:grpSpPr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2143108" y="4357694"/>
              <a:ext cx="3074987" cy="2100263"/>
              <a:chOff x="7275" y="4810"/>
              <a:chExt cx="4842" cy="3309"/>
            </a:xfrm>
          </p:grpSpPr>
          <p:sp>
            <p:nvSpPr>
              <p:cNvPr id="9114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7275" y="4810"/>
                <a:ext cx="4842" cy="3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auto">
              <a:xfrm>
                <a:off x="7751" y="7568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.2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auto">
              <a:xfrm>
                <a:off x="7910" y="5465"/>
                <a:ext cx="3510" cy="1228"/>
              </a:xfrm>
              <a:custGeom>
                <a:avLst/>
                <a:gdLst/>
                <a:ahLst/>
                <a:cxnLst>
                  <a:cxn ang="0">
                    <a:pos x="0" y="898"/>
                  </a:cxn>
                  <a:cxn ang="0">
                    <a:pos x="180" y="698"/>
                  </a:cxn>
                  <a:cxn ang="0">
                    <a:pos x="340" y="618"/>
                  </a:cxn>
                  <a:cxn ang="0">
                    <a:pos x="640" y="568"/>
                  </a:cxn>
                  <a:cxn ang="0">
                    <a:pos x="960" y="608"/>
                  </a:cxn>
                  <a:cxn ang="0">
                    <a:pos x="1250" y="508"/>
                  </a:cxn>
                  <a:cxn ang="0">
                    <a:pos x="1420" y="408"/>
                  </a:cxn>
                  <a:cxn ang="0">
                    <a:pos x="1740" y="118"/>
                  </a:cxn>
                  <a:cxn ang="0">
                    <a:pos x="1950" y="18"/>
                  </a:cxn>
                  <a:cxn ang="0">
                    <a:pos x="2070" y="8"/>
                  </a:cxn>
                  <a:cxn ang="0">
                    <a:pos x="2350" y="38"/>
                  </a:cxn>
                  <a:cxn ang="0">
                    <a:pos x="2600" y="128"/>
                  </a:cxn>
                  <a:cxn ang="0">
                    <a:pos x="2850" y="298"/>
                  </a:cxn>
                  <a:cxn ang="0">
                    <a:pos x="3040" y="498"/>
                  </a:cxn>
                  <a:cxn ang="0">
                    <a:pos x="3180" y="678"/>
                  </a:cxn>
                  <a:cxn ang="0">
                    <a:pos x="3410" y="1018"/>
                  </a:cxn>
                  <a:cxn ang="0">
                    <a:pos x="3510" y="1228"/>
                  </a:cxn>
                </a:cxnLst>
                <a:rect l="0" t="0" r="r" b="b"/>
                <a:pathLst>
                  <a:path w="3510" h="1228">
                    <a:moveTo>
                      <a:pt x="0" y="898"/>
                    </a:moveTo>
                    <a:cubicBezTo>
                      <a:pt x="61" y="821"/>
                      <a:pt x="123" y="745"/>
                      <a:pt x="180" y="698"/>
                    </a:cubicBezTo>
                    <a:cubicBezTo>
                      <a:pt x="237" y="651"/>
                      <a:pt x="263" y="640"/>
                      <a:pt x="340" y="618"/>
                    </a:cubicBezTo>
                    <a:cubicBezTo>
                      <a:pt x="417" y="596"/>
                      <a:pt x="537" y="570"/>
                      <a:pt x="640" y="568"/>
                    </a:cubicBezTo>
                    <a:cubicBezTo>
                      <a:pt x="743" y="566"/>
                      <a:pt x="858" y="618"/>
                      <a:pt x="960" y="608"/>
                    </a:cubicBezTo>
                    <a:cubicBezTo>
                      <a:pt x="1062" y="598"/>
                      <a:pt x="1173" y="541"/>
                      <a:pt x="1250" y="508"/>
                    </a:cubicBezTo>
                    <a:cubicBezTo>
                      <a:pt x="1327" y="475"/>
                      <a:pt x="1338" y="473"/>
                      <a:pt x="1420" y="408"/>
                    </a:cubicBezTo>
                    <a:cubicBezTo>
                      <a:pt x="1502" y="343"/>
                      <a:pt x="1652" y="183"/>
                      <a:pt x="1740" y="118"/>
                    </a:cubicBezTo>
                    <a:cubicBezTo>
                      <a:pt x="1828" y="53"/>
                      <a:pt x="1895" y="36"/>
                      <a:pt x="1950" y="18"/>
                    </a:cubicBezTo>
                    <a:cubicBezTo>
                      <a:pt x="2005" y="0"/>
                      <a:pt x="2003" y="5"/>
                      <a:pt x="2070" y="8"/>
                    </a:cubicBezTo>
                    <a:cubicBezTo>
                      <a:pt x="2137" y="11"/>
                      <a:pt x="2262" y="18"/>
                      <a:pt x="2350" y="38"/>
                    </a:cubicBezTo>
                    <a:cubicBezTo>
                      <a:pt x="2438" y="58"/>
                      <a:pt x="2517" y="85"/>
                      <a:pt x="2600" y="128"/>
                    </a:cubicBezTo>
                    <a:cubicBezTo>
                      <a:pt x="2683" y="171"/>
                      <a:pt x="2777" y="236"/>
                      <a:pt x="2850" y="298"/>
                    </a:cubicBezTo>
                    <a:cubicBezTo>
                      <a:pt x="2923" y="360"/>
                      <a:pt x="2985" y="435"/>
                      <a:pt x="3040" y="498"/>
                    </a:cubicBezTo>
                    <a:cubicBezTo>
                      <a:pt x="3095" y="561"/>
                      <a:pt x="3118" y="591"/>
                      <a:pt x="3180" y="678"/>
                    </a:cubicBezTo>
                    <a:cubicBezTo>
                      <a:pt x="3242" y="765"/>
                      <a:pt x="3355" y="926"/>
                      <a:pt x="3410" y="1018"/>
                    </a:cubicBezTo>
                    <a:cubicBezTo>
                      <a:pt x="3465" y="1110"/>
                      <a:pt x="3487" y="1169"/>
                      <a:pt x="3510" y="1228"/>
                    </a:cubicBezTo>
                  </a:path>
                </a:pathLst>
              </a:custGeom>
              <a:noFill/>
              <a:ln w="158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1" name="Freeform 15"/>
              <p:cNvSpPr>
                <a:spLocks/>
              </p:cNvSpPr>
              <p:nvPr/>
            </p:nvSpPr>
            <p:spPr bwMode="auto">
              <a:xfrm>
                <a:off x="7470" y="6102"/>
                <a:ext cx="3510" cy="1228"/>
              </a:xfrm>
              <a:custGeom>
                <a:avLst/>
                <a:gdLst/>
                <a:ahLst/>
                <a:cxnLst>
                  <a:cxn ang="0">
                    <a:pos x="0" y="898"/>
                  </a:cxn>
                  <a:cxn ang="0">
                    <a:pos x="180" y="698"/>
                  </a:cxn>
                  <a:cxn ang="0">
                    <a:pos x="340" y="618"/>
                  </a:cxn>
                  <a:cxn ang="0">
                    <a:pos x="640" y="568"/>
                  </a:cxn>
                  <a:cxn ang="0">
                    <a:pos x="960" y="608"/>
                  </a:cxn>
                  <a:cxn ang="0">
                    <a:pos x="1250" y="508"/>
                  </a:cxn>
                  <a:cxn ang="0">
                    <a:pos x="1420" y="408"/>
                  </a:cxn>
                  <a:cxn ang="0">
                    <a:pos x="1740" y="118"/>
                  </a:cxn>
                  <a:cxn ang="0">
                    <a:pos x="1950" y="18"/>
                  </a:cxn>
                  <a:cxn ang="0">
                    <a:pos x="2070" y="8"/>
                  </a:cxn>
                  <a:cxn ang="0">
                    <a:pos x="2350" y="38"/>
                  </a:cxn>
                  <a:cxn ang="0">
                    <a:pos x="2600" y="128"/>
                  </a:cxn>
                  <a:cxn ang="0">
                    <a:pos x="2850" y="298"/>
                  </a:cxn>
                  <a:cxn ang="0">
                    <a:pos x="3040" y="498"/>
                  </a:cxn>
                  <a:cxn ang="0">
                    <a:pos x="3180" y="678"/>
                  </a:cxn>
                  <a:cxn ang="0">
                    <a:pos x="3410" y="1018"/>
                  </a:cxn>
                  <a:cxn ang="0">
                    <a:pos x="3510" y="1228"/>
                  </a:cxn>
                </a:cxnLst>
                <a:rect l="0" t="0" r="r" b="b"/>
                <a:pathLst>
                  <a:path w="3510" h="1228">
                    <a:moveTo>
                      <a:pt x="0" y="898"/>
                    </a:moveTo>
                    <a:cubicBezTo>
                      <a:pt x="61" y="821"/>
                      <a:pt x="123" y="745"/>
                      <a:pt x="180" y="698"/>
                    </a:cubicBezTo>
                    <a:cubicBezTo>
                      <a:pt x="237" y="651"/>
                      <a:pt x="263" y="640"/>
                      <a:pt x="340" y="618"/>
                    </a:cubicBezTo>
                    <a:cubicBezTo>
                      <a:pt x="417" y="596"/>
                      <a:pt x="537" y="570"/>
                      <a:pt x="640" y="568"/>
                    </a:cubicBezTo>
                    <a:cubicBezTo>
                      <a:pt x="743" y="566"/>
                      <a:pt x="858" y="618"/>
                      <a:pt x="960" y="608"/>
                    </a:cubicBezTo>
                    <a:cubicBezTo>
                      <a:pt x="1062" y="598"/>
                      <a:pt x="1173" y="541"/>
                      <a:pt x="1250" y="508"/>
                    </a:cubicBezTo>
                    <a:cubicBezTo>
                      <a:pt x="1327" y="475"/>
                      <a:pt x="1338" y="473"/>
                      <a:pt x="1420" y="408"/>
                    </a:cubicBezTo>
                    <a:cubicBezTo>
                      <a:pt x="1502" y="343"/>
                      <a:pt x="1652" y="183"/>
                      <a:pt x="1740" y="118"/>
                    </a:cubicBezTo>
                    <a:cubicBezTo>
                      <a:pt x="1828" y="53"/>
                      <a:pt x="1895" y="36"/>
                      <a:pt x="1950" y="18"/>
                    </a:cubicBezTo>
                    <a:cubicBezTo>
                      <a:pt x="2005" y="0"/>
                      <a:pt x="2003" y="5"/>
                      <a:pt x="2070" y="8"/>
                    </a:cubicBezTo>
                    <a:cubicBezTo>
                      <a:pt x="2137" y="11"/>
                      <a:pt x="2262" y="18"/>
                      <a:pt x="2350" y="38"/>
                    </a:cubicBezTo>
                    <a:cubicBezTo>
                      <a:pt x="2438" y="58"/>
                      <a:pt x="2517" y="85"/>
                      <a:pt x="2600" y="128"/>
                    </a:cubicBezTo>
                    <a:cubicBezTo>
                      <a:pt x="2683" y="171"/>
                      <a:pt x="2777" y="236"/>
                      <a:pt x="2850" y="298"/>
                    </a:cubicBezTo>
                    <a:cubicBezTo>
                      <a:pt x="2923" y="360"/>
                      <a:pt x="2985" y="435"/>
                      <a:pt x="3040" y="498"/>
                    </a:cubicBezTo>
                    <a:cubicBezTo>
                      <a:pt x="3095" y="561"/>
                      <a:pt x="3118" y="591"/>
                      <a:pt x="3180" y="678"/>
                    </a:cubicBezTo>
                    <a:cubicBezTo>
                      <a:pt x="3242" y="765"/>
                      <a:pt x="3355" y="926"/>
                      <a:pt x="3410" y="1018"/>
                    </a:cubicBezTo>
                    <a:cubicBezTo>
                      <a:pt x="3465" y="1110"/>
                      <a:pt x="3487" y="1169"/>
                      <a:pt x="3510" y="1228"/>
                    </a:cubicBezTo>
                  </a:path>
                </a:pathLst>
              </a:custGeom>
              <a:noFill/>
              <a:ln w="15875" cap="rnd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2" name="Freeform 16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3" name="Text Box 17"/>
              <p:cNvSpPr txBox="1">
                <a:spLocks noChangeArrowheads="1"/>
              </p:cNvSpPr>
              <p:nvPr/>
            </p:nvSpPr>
            <p:spPr bwMode="auto">
              <a:xfrm>
                <a:off x="8129" y="5687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4" name="Text Box 18"/>
              <p:cNvSpPr txBox="1">
                <a:spLocks noChangeArrowheads="1"/>
              </p:cNvSpPr>
              <p:nvPr/>
            </p:nvSpPr>
            <p:spPr bwMode="auto">
              <a:xfrm>
                <a:off x="7849" y="677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/>
            </p:nvSpPr>
            <p:spPr bwMode="auto">
              <a:xfrm>
                <a:off x="9255" y="506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9729" y="5097"/>
                <a:ext cx="62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57" name="Freeform 21"/>
              <p:cNvSpPr>
                <a:spLocks/>
              </p:cNvSpPr>
              <p:nvPr/>
            </p:nvSpPr>
            <p:spPr bwMode="auto">
              <a:xfrm>
                <a:off x="10465" y="603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8" name="Line 22"/>
              <p:cNvSpPr>
                <a:spLocks noChangeShapeType="1"/>
              </p:cNvSpPr>
              <p:nvPr/>
            </p:nvSpPr>
            <p:spPr bwMode="auto">
              <a:xfrm flipH="1">
                <a:off x="7653" y="532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59" name="Line 23"/>
              <p:cNvSpPr>
                <a:spLocks noChangeShapeType="1"/>
              </p:cNvSpPr>
              <p:nvPr/>
            </p:nvSpPr>
            <p:spPr bwMode="auto">
              <a:xfrm flipH="1">
                <a:off x="9133" y="498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0" name="Line 24"/>
              <p:cNvSpPr>
                <a:spLocks noChangeShapeType="1"/>
              </p:cNvSpPr>
              <p:nvPr/>
            </p:nvSpPr>
            <p:spPr bwMode="auto">
              <a:xfrm flipH="1">
                <a:off x="10563" y="5563"/>
                <a:ext cx="1250" cy="219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1" name="Line 25"/>
              <p:cNvSpPr>
                <a:spLocks noChangeShapeType="1"/>
              </p:cNvSpPr>
              <p:nvPr/>
            </p:nvSpPr>
            <p:spPr bwMode="auto">
              <a:xfrm flipV="1">
                <a:off x="8371" y="5743"/>
                <a:ext cx="1560" cy="5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2" name="Line 26"/>
              <p:cNvSpPr>
                <a:spLocks noChangeShapeType="1"/>
              </p:cNvSpPr>
              <p:nvPr/>
            </p:nvSpPr>
            <p:spPr bwMode="auto">
              <a:xfrm flipV="1">
                <a:off x="8171" y="6113"/>
                <a:ext cx="1560" cy="5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8832" y="5557"/>
                <a:ext cx="629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4" name="Text Box 28"/>
              <p:cNvSpPr txBox="1">
                <a:spLocks noChangeArrowheads="1"/>
              </p:cNvSpPr>
              <p:nvPr/>
            </p:nvSpPr>
            <p:spPr bwMode="auto">
              <a:xfrm>
                <a:off x="8772" y="6307"/>
                <a:ext cx="649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5" name="Text Box 29"/>
              <p:cNvSpPr txBox="1">
                <a:spLocks noChangeArrowheads="1"/>
              </p:cNvSpPr>
              <p:nvPr/>
            </p:nvSpPr>
            <p:spPr bwMode="auto">
              <a:xfrm>
                <a:off x="9399" y="6217"/>
                <a:ext cx="62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6" name="Text Box 30"/>
              <p:cNvSpPr txBox="1">
                <a:spLocks noChangeArrowheads="1"/>
              </p:cNvSpPr>
              <p:nvPr/>
            </p:nvSpPr>
            <p:spPr bwMode="auto">
              <a:xfrm>
                <a:off x="11209" y="6267"/>
                <a:ext cx="66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7" name="Text Box 31"/>
              <p:cNvSpPr txBox="1">
                <a:spLocks noChangeArrowheads="1"/>
              </p:cNvSpPr>
              <p:nvPr/>
            </p:nvSpPr>
            <p:spPr bwMode="auto">
              <a:xfrm>
                <a:off x="10329" y="7037"/>
                <a:ext cx="66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68" name="Text Box 32"/>
              <p:cNvSpPr txBox="1">
                <a:spLocks noChangeArrowheads="1"/>
              </p:cNvSpPr>
              <p:nvPr/>
            </p:nvSpPr>
            <p:spPr bwMode="auto">
              <a:xfrm>
                <a:off x="8273" y="576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0" name="Text Box 34"/>
              <p:cNvSpPr txBox="1">
                <a:spLocks noChangeArrowheads="1"/>
              </p:cNvSpPr>
              <p:nvPr/>
            </p:nvSpPr>
            <p:spPr bwMode="auto">
              <a:xfrm>
                <a:off x="9413" y="601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2" name="Text Box 36"/>
              <p:cNvSpPr txBox="1">
                <a:spLocks noChangeArrowheads="1"/>
              </p:cNvSpPr>
              <p:nvPr/>
            </p:nvSpPr>
            <p:spPr bwMode="auto">
              <a:xfrm>
                <a:off x="11073" y="619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73" name="Text Box 37"/>
              <p:cNvSpPr txBox="1">
                <a:spLocks noChangeArrowheads="1"/>
              </p:cNvSpPr>
              <p:nvPr/>
            </p:nvSpPr>
            <p:spPr bwMode="auto">
              <a:xfrm>
                <a:off x="10633" y="6983"/>
                <a:ext cx="41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91174" name="Object 38"/>
            <p:cNvGraphicFramePr>
              <a:graphicFrameLocks noChangeAspect="1"/>
            </p:cNvGraphicFramePr>
            <p:nvPr/>
          </p:nvGraphicFramePr>
          <p:xfrm>
            <a:off x="3214556" y="4643446"/>
            <a:ext cx="342307" cy="357190"/>
          </p:xfrm>
          <a:graphic>
            <a:graphicData uri="http://schemas.openxmlformats.org/presentationml/2006/ole">
              <p:oleObj spid="_x0000_s104450" name="Формула" r:id="rId5" imgW="215806" imgH="228501" progId="Equation.3">
                <p:embed/>
              </p:oleObj>
            </a:graphicData>
          </a:graphic>
        </p:graphicFrame>
        <p:graphicFrame>
          <p:nvGraphicFramePr>
            <p:cNvPr id="91176" name="Object 40"/>
            <p:cNvGraphicFramePr>
              <a:graphicFrameLocks noChangeAspect="1"/>
            </p:cNvGraphicFramePr>
            <p:nvPr/>
          </p:nvGraphicFramePr>
          <p:xfrm>
            <a:off x="3049561" y="5297582"/>
            <a:ext cx="422275" cy="417513"/>
          </p:xfrm>
          <a:graphic>
            <a:graphicData uri="http://schemas.openxmlformats.org/presentationml/2006/ole">
              <p:oleObj spid="_x0000_s104451" name="Формула" r:id="rId6" imgW="266400" imgH="266400" progId="Equation.3">
                <p:embed/>
              </p:oleObj>
            </a:graphicData>
          </a:graphic>
        </p:graphicFrame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579808" y="538963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2811718" y="499256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579819" y="5056172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825937" y="4643446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318052" y="5727083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4579951" y="5270486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357686" y="5820575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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4714876" y="5143512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B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3579698" y="5151342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4000496" y="4572008"/>
              <a:ext cx="500066" cy="32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B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64"/>
          <p:cNvGrpSpPr/>
          <p:nvPr/>
        </p:nvGrpSpPr>
        <p:grpSpPr>
          <a:xfrm>
            <a:off x="5786446" y="4286256"/>
            <a:ext cx="2643206" cy="1643074"/>
            <a:chOff x="5786446" y="4572008"/>
            <a:chExt cx="2643206" cy="1643074"/>
          </a:xfrm>
        </p:grpSpPr>
        <p:graphicFrame>
          <p:nvGraphicFramePr>
            <p:cNvPr id="91177" name="Object 41"/>
            <p:cNvGraphicFramePr>
              <a:graphicFrameLocks noChangeAspect="1"/>
            </p:cNvGraphicFramePr>
            <p:nvPr/>
          </p:nvGraphicFramePr>
          <p:xfrm>
            <a:off x="5786446" y="4572008"/>
            <a:ext cx="1123301" cy="428628"/>
          </p:xfrm>
          <a:graphic>
            <a:graphicData uri="http://schemas.openxmlformats.org/presentationml/2006/ole">
              <p:oleObj spid="_x0000_s104452" name="Формула" r:id="rId7" imgW="723586" imgH="279279" progId="Equation.3">
                <p:embed/>
              </p:oleObj>
            </a:graphicData>
          </a:graphic>
        </p:graphicFrame>
        <p:graphicFrame>
          <p:nvGraphicFramePr>
            <p:cNvPr id="103429" name="Object 5"/>
            <p:cNvGraphicFramePr>
              <a:graphicFrameLocks noChangeAspect="1"/>
            </p:cNvGraphicFramePr>
            <p:nvPr/>
          </p:nvGraphicFramePr>
          <p:xfrm>
            <a:off x="6286511" y="5214950"/>
            <a:ext cx="1304519" cy="428628"/>
          </p:xfrm>
          <a:graphic>
            <a:graphicData uri="http://schemas.openxmlformats.org/presentationml/2006/ole">
              <p:oleObj spid="_x0000_s104453" name="Формула" r:id="rId8" imgW="863280" imgH="291960" progId="Equation.3">
                <p:embed/>
              </p:oleObj>
            </a:graphicData>
          </a:graphic>
        </p:graphicFrame>
        <p:graphicFrame>
          <p:nvGraphicFramePr>
            <p:cNvPr id="103430" name="Object 6"/>
            <p:cNvGraphicFramePr>
              <a:graphicFrameLocks noChangeAspect="1"/>
            </p:cNvGraphicFramePr>
            <p:nvPr/>
          </p:nvGraphicFramePr>
          <p:xfrm>
            <a:off x="7000892" y="5786454"/>
            <a:ext cx="1428760" cy="428628"/>
          </p:xfrm>
          <a:graphic>
            <a:graphicData uri="http://schemas.openxmlformats.org/presentationml/2006/ole">
              <p:oleObj spid="_x0000_s104454" name="Формула" r:id="rId9" imgW="876240" imgH="266400" progId="Equation.3">
                <p:embed/>
              </p:oleObj>
            </a:graphicData>
          </a:graphic>
        </p:graphicFrame>
      </p:grp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4286248" y="5929330"/>
            <a:ext cx="4429156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Достаточно описать движение одной точки !!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15" grpId="0" build="p"/>
      <p:bldP spid="24" grpId="0" build="p"/>
      <p:bldP spid="25" grpId="0" build="p"/>
      <p:bldP spid="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58" y="214290"/>
            <a:ext cx="4711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.3.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Вращательное движение твёрдого тела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85784" y="500042"/>
            <a:ext cx="9144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вращательном движении все точки тела движутся по окружностям, центры которых лежат на одной прямой, называемой осью вращения тела     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8596" y="1714488"/>
            <a:ext cx="3994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.4.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Плоское движение твёрдого тела</a:t>
            </a: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-285784" y="2143116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При плоском движении все точки тела движутся, оставаясь в параллельных плоскостях</a:t>
            </a:r>
          </a:p>
        </p:txBody>
      </p:sp>
      <p:graphicFrame>
        <p:nvGraphicFramePr>
          <p:cNvPr id="92202" name="Object 42"/>
          <p:cNvGraphicFramePr>
            <a:graphicFrameLocks noChangeAspect="1"/>
          </p:cNvGraphicFramePr>
          <p:nvPr/>
        </p:nvGraphicFramePr>
        <p:xfrm>
          <a:off x="5357818" y="3357562"/>
          <a:ext cx="2758429" cy="500066"/>
        </p:xfrm>
        <a:graphic>
          <a:graphicData uri="http://schemas.openxmlformats.org/presentationml/2006/ole">
            <p:oleObj spid="_x0000_s105476" name="Формула" r:id="rId5" imgW="1625600" imgH="292100" progId="Equation.3">
              <p:embed/>
            </p:oleObj>
          </a:graphicData>
        </a:graphic>
      </p:graphicFrame>
      <p:graphicFrame>
        <p:nvGraphicFramePr>
          <p:cNvPr id="92204" name="Object 44"/>
          <p:cNvGraphicFramePr>
            <a:graphicFrameLocks noChangeAspect="1"/>
          </p:cNvGraphicFramePr>
          <p:nvPr/>
        </p:nvGraphicFramePr>
        <p:xfrm>
          <a:off x="5429256" y="4143380"/>
          <a:ext cx="1861749" cy="428604"/>
        </p:xfrm>
        <a:graphic>
          <a:graphicData uri="http://schemas.openxmlformats.org/presentationml/2006/ole">
            <p:oleObj spid="_x0000_s105477" name="Формула" r:id="rId6" imgW="1320227" imgH="304668" progId="Equation.3">
              <p:embed/>
            </p:oleObj>
          </a:graphicData>
        </a:graphic>
      </p:graphicFrame>
      <p:sp>
        <p:nvSpPr>
          <p:cNvPr id="92206" name="AutoShape 46"/>
          <p:cNvSpPr>
            <a:spLocks noChangeArrowheads="1"/>
          </p:cNvSpPr>
          <p:nvPr/>
        </p:nvSpPr>
        <p:spPr bwMode="auto">
          <a:xfrm>
            <a:off x="4857752" y="4643446"/>
            <a:ext cx="2928958" cy="1000132"/>
          </a:xfrm>
          <a:prstGeom prst="cloudCallout">
            <a:avLst>
              <a:gd name="adj1" fmla="val 63609"/>
              <a:gd name="adj2" fmla="val -873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207" name="Object 47"/>
          <p:cNvGraphicFramePr>
            <a:graphicFrameLocks noChangeAspect="1"/>
          </p:cNvGraphicFramePr>
          <p:nvPr/>
        </p:nvGraphicFramePr>
        <p:xfrm>
          <a:off x="5397334" y="4857760"/>
          <a:ext cx="1817872" cy="428604"/>
        </p:xfrm>
        <a:graphic>
          <a:graphicData uri="http://schemas.openxmlformats.org/presentationml/2006/ole">
            <p:oleObj spid="_x0000_s105478" name="Формула" r:id="rId7" imgW="1168400" imgH="279400" progId="Equation.3">
              <p:embed/>
            </p:oleObj>
          </a:graphicData>
        </a:graphic>
      </p:graphicFrame>
      <p:grpSp>
        <p:nvGrpSpPr>
          <p:cNvPr id="54" name="Группа 53"/>
          <p:cNvGrpSpPr/>
          <p:nvPr/>
        </p:nvGrpSpPr>
        <p:grpSpPr>
          <a:xfrm>
            <a:off x="1214414" y="3000372"/>
            <a:ext cx="3357586" cy="2757488"/>
            <a:chOff x="1214414" y="3000372"/>
            <a:chExt cx="3357586" cy="2757488"/>
          </a:xfrm>
        </p:grpSpPr>
        <p:grpSp>
          <p:nvGrpSpPr>
            <p:cNvPr id="2" name="Группа 149"/>
            <p:cNvGrpSpPr/>
            <p:nvPr/>
          </p:nvGrpSpPr>
          <p:grpSpPr>
            <a:xfrm>
              <a:off x="1214414" y="3000372"/>
              <a:ext cx="3357586" cy="2757488"/>
              <a:chOff x="1214414" y="3000372"/>
              <a:chExt cx="3357586" cy="2757488"/>
            </a:xfrm>
          </p:grpSpPr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1214414" y="3000372"/>
                <a:ext cx="3194050" cy="2757488"/>
                <a:chOff x="6881" y="5550"/>
                <a:chExt cx="5030" cy="4343"/>
              </a:xfrm>
            </p:grpSpPr>
            <p:sp>
              <p:nvSpPr>
                <p:cNvPr id="92165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6881" y="5550"/>
                  <a:ext cx="5030" cy="4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6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69" y="9150"/>
                  <a:ext cx="1463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Рис.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.3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39" y="6257"/>
                  <a:ext cx="62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99" y="7067"/>
                  <a:ext cx="452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6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409" y="6127"/>
                  <a:ext cx="62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7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49" y="6957"/>
                  <a:ext cx="653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71" name="Freeform 11"/>
                <p:cNvSpPr>
                  <a:spLocks/>
                </p:cNvSpPr>
                <p:nvPr/>
              </p:nvSpPr>
              <p:spPr bwMode="auto">
                <a:xfrm>
                  <a:off x="10465" y="601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4" name="Group 13"/>
                <p:cNvGrpSpPr>
                  <a:grpSpLocks/>
                </p:cNvGrpSpPr>
                <p:nvPr/>
              </p:nvGrpSpPr>
              <p:grpSpPr bwMode="auto">
                <a:xfrm rot="39690575">
                  <a:off x="9113" y="5883"/>
                  <a:ext cx="1439" cy="2190"/>
                  <a:chOff x="9133" y="4983"/>
                  <a:chExt cx="1439" cy="2190"/>
                </a:xfrm>
              </p:grpSpPr>
              <p:sp>
                <p:nvSpPr>
                  <p:cNvPr id="92174" name="Freeform 14"/>
                  <p:cNvSpPr>
                    <a:spLocks/>
                  </p:cNvSpPr>
                  <p:nvPr/>
                </p:nvSpPr>
                <p:spPr bwMode="auto">
                  <a:xfrm>
                    <a:off x="9255" y="5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9217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33" y="4983"/>
                    <a:ext cx="1250" cy="219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921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9653" y="6163"/>
                  <a:ext cx="1820" cy="32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77" name="Freeform 17"/>
                <p:cNvSpPr>
                  <a:spLocks/>
                </p:cNvSpPr>
                <p:nvPr/>
              </p:nvSpPr>
              <p:spPr bwMode="auto">
                <a:xfrm rot="-3512128">
                  <a:off x="7688" y="599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78" name="Line 18"/>
                <p:cNvSpPr>
                  <a:spLocks noChangeShapeType="1"/>
                </p:cNvSpPr>
                <p:nvPr/>
              </p:nvSpPr>
              <p:spPr bwMode="auto">
                <a:xfrm rot="18087872" flipH="1">
                  <a:off x="7656" y="5759"/>
                  <a:ext cx="2065" cy="36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571" y="7293"/>
                  <a:ext cx="1315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091" y="6423"/>
                  <a:ext cx="1315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3" name="Arc 23"/>
                <p:cNvSpPr>
                  <a:spLocks/>
                </p:cNvSpPr>
                <p:nvPr/>
              </p:nvSpPr>
              <p:spPr bwMode="auto">
                <a:xfrm>
                  <a:off x="8560" y="6998"/>
                  <a:ext cx="2241" cy="2322"/>
                </a:xfrm>
                <a:custGeom>
                  <a:avLst/>
                  <a:gdLst>
                    <a:gd name="G0" fmla="+- 10418 0 0"/>
                    <a:gd name="G1" fmla="+- 21600 0 0"/>
                    <a:gd name="G2" fmla="+- 21600 0 0"/>
                    <a:gd name="T0" fmla="*/ 0 w 20675"/>
                    <a:gd name="T1" fmla="*/ 2678 h 21600"/>
                    <a:gd name="T2" fmla="*/ 20675 w 20675"/>
                    <a:gd name="T3" fmla="*/ 2590 h 21600"/>
                    <a:gd name="T4" fmla="*/ 10418 w 2067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75" h="21600" fill="none" extrusionOk="0">
                      <a:moveTo>
                        <a:pt x="0" y="2678"/>
                      </a:moveTo>
                      <a:cubicBezTo>
                        <a:pt x="3191" y="921"/>
                        <a:pt x="6775" y="-1"/>
                        <a:pt x="10418" y="0"/>
                      </a:cubicBezTo>
                      <a:cubicBezTo>
                        <a:pt x="13998" y="0"/>
                        <a:pt x="17523" y="890"/>
                        <a:pt x="20674" y="2590"/>
                      </a:cubicBezTo>
                    </a:path>
                    <a:path w="20675" h="21600" stroke="0" extrusionOk="0">
                      <a:moveTo>
                        <a:pt x="0" y="2678"/>
                      </a:moveTo>
                      <a:cubicBezTo>
                        <a:pt x="3191" y="921"/>
                        <a:pt x="6775" y="-1"/>
                        <a:pt x="10418" y="0"/>
                      </a:cubicBezTo>
                      <a:cubicBezTo>
                        <a:pt x="13998" y="0"/>
                        <a:pt x="17523" y="890"/>
                        <a:pt x="20674" y="2590"/>
                      </a:cubicBezTo>
                      <a:lnTo>
                        <a:pt x="10418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4" name="Arc 24"/>
                <p:cNvSpPr>
                  <a:spLocks/>
                </p:cNvSpPr>
                <p:nvPr/>
              </p:nvSpPr>
              <p:spPr bwMode="auto">
                <a:xfrm>
                  <a:off x="8086" y="5768"/>
                  <a:ext cx="3210" cy="2322"/>
                </a:xfrm>
                <a:custGeom>
                  <a:avLst/>
                  <a:gdLst>
                    <a:gd name="G0" fmla="+- 14613 0 0"/>
                    <a:gd name="G1" fmla="+- 21600 0 0"/>
                    <a:gd name="G2" fmla="+- 21600 0 0"/>
                    <a:gd name="T0" fmla="*/ 0 w 29616"/>
                    <a:gd name="T1" fmla="*/ 5694 h 21600"/>
                    <a:gd name="T2" fmla="*/ 29616 w 29616"/>
                    <a:gd name="T3" fmla="*/ 6061 h 21600"/>
                    <a:gd name="T4" fmla="*/ 14613 w 296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16" h="21600" fill="none" extrusionOk="0">
                      <a:moveTo>
                        <a:pt x="-1" y="5693"/>
                      </a:moveTo>
                      <a:cubicBezTo>
                        <a:pt x="3985" y="2031"/>
                        <a:pt x="9200" y="-1"/>
                        <a:pt x="14613" y="0"/>
                      </a:cubicBezTo>
                      <a:cubicBezTo>
                        <a:pt x="20210" y="0"/>
                        <a:pt x="25589" y="2172"/>
                        <a:pt x="29616" y="6060"/>
                      </a:cubicBezTo>
                    </a:path>
                    <a:path w="29616" h="21600" stroke="0" extrusionOk="0">
                      <a:moveTo>
                        <a:pt x="-1" y="5693"/>
                      </a:moveTo>
                      <a:cubicBezTo>
                        <a:pt x="3985" y="2031"/>
                        <a:pt x="9200" y="-1"/>
                        <a:pt x="14613" y="0"/>
                      </a:cubicBezTo>
                      <a:cubicBezTo>
                        <a:pt x="20210" y="0"/>
                        <a:pt x="25589" y="2172"/>
                        <a:pt x="29616" y="6060"/>
                      </a:cubicBezTo>
                      <a:lnTo>
                        <a:pt x="1461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299" y="8017"/>
                  <a:ext cx="653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559" y="9187"/>
                  <a:ext cx="922" cy="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О</a:t>
                  </a:r>
                  <a:r>
                    <a:rPr kumimoji="0" lang="ru-RU" b="1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м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37" y="7423"/>
                  <a:ext cx="7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9" name="Arc 29"/>
                <p:cNvSpPr>
                  <a:spLocks/>
                </p:cNvSpPr>
                <p:nvPr/>
              </p:nvSpPr>
              <p:spPr bwMode="auto">
                <a:xfrm>
                  <a:off x="9458" y="8903"/>
                  <a:ext cx="431" cy="330"/>
                </a:xfrm>
                <a:custGeom>
                  <a:avLst/>
                  <a:gdLst>
                    <a:gd name="G0" fmla="+- 14021 0 0"/>
                    <a:gd name="G1" fmla="+- 21600 0 0"/>
                    <a:gd name="G2" fmla="+- 21600 0 0"/>
                    <a:gd name="T0" fmla="*/ 0 w 27380"/>
                    <a:gd name="T1" fmla="*/ 5169 h 21600"/>
                    <a:gd name="T2" fmla="*/ 27380 w 27380"/>
                    <a:gd name="T3" fmla="*/ 4627 h 21600"/>
                    <a:gd name="T4" fmla="*/ 14021 w 273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380" h="21600" fill="none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</a:path>
                    <a:path w="27380" h="21600" stroke="0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  <a:lnTo>
                        <a:pt x="1402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90" name="Arc 30"/>
                <p:cNvSpPr>
                  <a:spLocks/>
                </p:cNvSpPr>
                <p:nvPr/>
              </p:nvSpPr>
              <p:spPr bwMode="auto">
                <a:xfrm>
                  <a:off x="10248" y="7853"/>
                  <a:ext cx="241" cy="230"/>
                </a:xfrm>
                <a:custGeom>
                  <a:avLst/>
                  <a:gdLst>
                    <a:gd name="G0" fmla="+- 14021 0 0"/>
                    <a:gd name="G1" fmla="+- 21600 0 0"/>
                    <a:gd name="G2" fmla="+- 21600 0 0"/>
                    <a:gd name="T0" fmla="*/ 0 w 27380"/>
                    <a:gd name="T1" fmla="*/ 5169 h 21600"/>
                    <a:gd name="T2" fmla="*/ 27380 w 27380"/>
                    <a:gd name="T3" fmla="*/ 4627 h 21600"/>
                    <a:gd name="T4" fmla="*/ 14021 w 273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380" h="21600" fill="none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</a:path>
                    <a:path w="27380" h="21600" stroke="0" extrusionOk="0">
                      <a:moveTo>
                        <a:pt x="0" y="5169"/>
                      </a:moveTo>
                      <a:cubicBezTo>
                        <a:pt x="3909" y="1832"/>
                        <a:pt x="8881" y="-1"/>
                        <a:pt x="14021" y="0"/>
                      </a:cubicBezTo>
                      <a:cubicBezTo>
                        <a:pt x="18866" y="0"/>
                        <a:pt x="23572" y="1629"/>
                        <a:pt x="27380" y="4626"/>
                      </a:cubicBezTo>
                      <a:lnTo>
                        <a:pt x="1402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1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609" y="7019"/>
                  <a:ext cx="41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9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089" y="6169"/>
                  <a:ext cx="41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449" y="9069"/>
                  <a:ext cx="410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3" name="Text Box 7"/>
              <p:cNvSpPr txBox="1">
                <a:spLocks noChangeArrowheads="1"/>
              </p:cNvSpPr>
              <p:nvPr/>
            </p:nvSpPr>
            <p:spPr bwMode="auto">
              <a:xfrm>
                <a:off x="2746696" y="3262061"/>
                <a:ext cx="394970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3071802" y="3809502"/>
                <a:ext cx="394970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А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4000496" y="3429000"/>
                <a:ext cx="571504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3635113" y="4000504"/>
                <a:ext cx="571504" cy="3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А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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92198" name="Object 38"/>
              <p:cNvGraphicFramePr>
                <a:graphicFrameLocks noChangeAspect="1"/>
              </p:cNvGraphicFramePr>
              <p:nvPr/>
            </p:nvGraphicFramePr>
            <p:xfrm>
              <a:off x="2786050" y="4786322"/>
              <a:ext cx="442886" cy="357166"/>
            </p:xfrm>
            <a:graphic>
              <a:graphicData uri="http://schemas.openxmlformats.org/presentationml/2006/ole">
                <p:oleObj spid="_x0000_s105474" name="Формула" r:id="rId8" imgW="291973" imgH="241195" progId="Equation.3">
                  <p:embed/>
                </p:oleObj>
              </a:graphicData>
            </a:graphic>
          </p:graphicFrame>
          <p:graphicFrame>
            <p:nvGraphicFramePr>
              <p:cNvPr id="92200" name="Object 40"/>
              <p:cNvGraphicFramePr>
                <a:graphicFrameLocks noChangeAspect="1"/>
              </p:cNvGraphicFramePr>
              <p:nvPr/>
            </p:nvGraphicFramePr>
            <p:xfrm>
              <a:off x="3240130" y="4183014"/>
              <a:ext cx="355591" cy="286767"/>
            </p:xfrm>
            <a:graphic>
              <a:graphicData uri="http://schemas.openxmlformats.org/presentationml/2006/ole">
                <p:oleObj spid="_x0000_s105475" name="Формула" r:id="rId9" imgW="291973" imgH="241195" progId="Equation.3">
                  <p:embed/>
                </p:oleObj>
              </a:graphicData>
            </a:graphic>
          </p:graphicFrame>
          <p:sp>
            <p:nvSpPr>
              <p:cNvPr id="101" name="Text Box 26"/>
              <p:cNvSpPr txBox="1">
                <a:spLocks noChangeArrowheads="1"/>
              </p:cNvSpPr>
              <p:nvPr/>
            </p:nvSpPr>
            <p:spPr bwMode="auto">
              <a:xfrm>
                <a:off x="2857488" y="5286388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auto">
              <a:xfrm>
                <a:off x="2143108" y="3984723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Text Box 26"/>
              <p:cNvSpPr txBox="1">
                <a:spLocks noChangeArrowheads="1"/>
              </p:cNvSpPr>
              <p:nvPr/>
            </p:nvSpPr>
            <p:spPr bwMode="auto">
              <a:xfrm>
                <a:off x="1841333" y="3421049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Text Box 26"/>
              <p:cNvSpPr txBox="1">
                <a:spLocks noChangeArrowheads="1"/>
              </p:cNvSpPr>
              <p:nvPr/>
            </p:nvSpPr>
            <p:spPr bwMode="auto">
              <a:xfrm>
                <a:off x="2714612" y="3429000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Text Box 26"/>
              <p:cNvSpPr txBox="1">
                <a:spLocks noChangeArrowheads="1"/>
              </p:cNvSpPr>
              <p:nvPr/>
            </p:nvSpPr>
            <p:spPr bwMode="auto">
              <a:xfrm>
                <a:off x="3016145" y="3984602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 Box 26"/>
              <p:cNvSpPr txBox="1">
                <a:spLocks noChangeArrowheads="1"/>
              </p:cNvSpPr>
              <p:nvPr/>
            </p:nvSpPr>
            <p:spPr bwMode="auto">
              <a:xfrm>
                <a:off x="3595600" y="3976651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Text Box 26"/>
              <p:cNvSpPr txBox="1">
                <a:spLocks noChangeArrowheads="1"/>
              </p:cNvSpPr>
              <p:nvPr/>
            </p:nvSpPr>
            <p:spPr bwMode="auto">
              <a:xfrm>
                <a:off x="3897496" y="3436951"/>
                <a:ext cx="28575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kumimoji="0" lang="ru-RU" sz="10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04455" name="Object 7"/>
            <p:cNvGraphicFramePr>
              <a:graphicFrameLocks noChangeAspect="1"/>
            </p:cNvGraphicFramePr>
            <p:nvPr/>
          </p:nvGraphicFramePr>
          <p:xfrm>
            <a:off x="2285233" y="3229977"/>
            <a:ext cx="561973" cy="330978"/>
          </p:xfrm>
          <a:graphic>
            <a:graphicData uri="http://schemas.openxmlformats.org/presentationml/2006/ole">
              <p:oleObj spid="_x0000_s105479" name="Формула" r:id="rId10" imgW="457200" imgH="266400" progId="Equation.3">
                <p:embed/>
              </p:oleObj>
            </a:graphicData>
          </a:graphic>
        </p:graphicFrame>
        <p:graphicFrame>
          <p:nvGraphicFramePr>
            <p:cNvPr id="104456" name="Object 8"/>
            <p:cNvGraphicFramePr>
              <a:graphicFrameLocks noChangeAspect="1"/>
            </p:cNvGraphicFramePr>
            <p:nvPr/>
          </p:nvGraphicFramePr>
          <p:xfrm>
            <a:off x="2501900" y="4098932"/>
            <a:ext cx="561975" cy="330200"/>
          </p:xfrm>
          <a:graphic>
            <a:graphicData uri="http://schemas.openxmlformats.org/presentationml/2006/ole">
              <p:oleObj spid="_x0000_s105480" name="Формула" r:id="rId11" imgW="457200" imgH="266400" progId="Equation.3">
                <p:embed/>
              </p:oleObj>
            </a:graphicData>
          </a:graphic>
        </p:graphicFrame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428992" y="4515364"/>
              <a:ext cx="42862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r>
                <a:rPr lang="ru-RU" b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318484" y="4523456"/>
              <a:ext cx="28575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kumimoji="0" lang="ru-RU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4" grpId="0" build="p"/>
      <p:bldP spid="65" grpId="0" build="p"/>
      <p:bldP spid="92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AutoShape 46"/>
          <p:cNvSpPr>
            <a:spLocks noChangeArrowheads="1"/>
          </p:cNvSpPr>
          <p:nvPr/>
        </p:nvSpPr>
        <p:spPr bwMode="auto">
          <a:xfrm>
            <a:off x="6858016" y="2214554"/>
            <a:ext cx="2214578" cy="1000132"/>
          </a:xfrm>
          <a:prstGeom prst="cloudCallout">
            <a:avLst>
              <a:gd name="adj1" fmla="val -18367"/>
              <a:gd name="adj2" fmla="val 18996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207" name="Object 47"/>
          <p:cNvGraphicFramePr>
            <a:graphicFrameLocks noChangeAspect="1"/>
          </p:cNvGraphicFramePr>
          <p:nvPr/>
        </p:nvGraphicFramePr>
        <p:xfrm>
          <a:off x="142845" y="785794"/>
          <a:ext cx="2143140" cy="505293"/>
        </p:xfrm>
        <a:graphic>
          <a:graphicData uri="http://schemas.openxmlformats.org/presentationml/2006/ole">
            <p:oleObj spid="_x0000_s106498" name="Формула" r:id="rId4" imgW="1168400" imgH="279400" progId="Equation.3">
              <p:embed/>
            </p:oleObj>
          </a:graphicData>
        </a:graphic>
      </p:graphicFrame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285720" y="214290"/>
            <a:ext cx="3143272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</a:t>
            </a:r>
            <a:r>
              <a:rPr lang="en-US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Качение колеса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2928926" y="142852"/>
            <a:ext cx="3857652" cy="2864372"/>
            <a:chOff x="3929058" y="142852"/>
            <a:chExt cx="3857652" cy="2864372"/>
          </a:xfrm>
        </p:grpSpPr>
        <p:sp>
          <p:nvSpPr>
            <p:cNvPr id="105509" name="Line 37"/>
            <p:cNvSpPr>
              <a:spLocks noChangeShapeType="1"/>
            </p:cNvSpPr>
            <p:nvPr/>
          </p:nvSpPr>
          <p:spPr bwMode="auto">
            <a:xfrm>
              <a:off x="5429256" y="1516076"/>
              <a:ext cx="1325373" cy="3300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 rot="16200000">
              <a:off x="6402052" y="1506471"/>
              <a:ext cx="4199" cy="717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13" name="Line 41"/>
            <p:cNvSpPr>
              <a:spLocks noChangeShapeType="1"/>
            </p:cNvSpPr>
            <p:nvPr/>
          </p:nvSpPr>
          <p:spPr bwMode="auto">
            <a:xfrm rot="7200000" flipV="1">
              <a:off x="6453433" y="1325951"/>
              <a:ext cx="5039" cy="710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" name="Группа 92"/>
            <p:cNvGrpSpPr/>
            <p:nvPr/>
          </p:nvGrpSpPr>
          <p:grpSpPr>
            <a:xfrm>
              <a:off x="3929058" y="142852"/>
              <a:ext cx="3857652" cy="2864372"/>
              <a:chOff x="3929058" y="142852"/>
              <a:chExt cx="3857652" cy="2864372"/>
            </a:xfrm>
          </p:grpSpPr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3929058" y="142852"/>
                <a:ext cx="3857652" cy="2864372"/>
                <a:chOff x="4693" y="6339"/>
                <a:chExt cx="4248" cy="3090"/>
              </a:xfrm>
            </p:grpSpPr>
            <p:sp>
              <p:nvSpPr>
                <p:cNvPr id="1054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820" y="8861"/>
                  <a:ext cx="496" cy="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X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20" y="8924"/>
                  <a:ext cx="640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м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4" name="Rectangle 12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4926" y="8892"/>
                  <a:ext cx="2953" cy="83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03" y="7619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175" y="8887"/>
                  <a:ext cx="3052" cy="3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7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4230" y="8001"/>
                  <a:ext cx="1874" cy="0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93" y="6929"/>
                  <a:ext cx="46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Y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89" name="Arc 17"/>
                <p:cNvSpPr>
                  <a:spLocks/>
                </p:cNvSpPr>
                <p:nvPr/>
              </p:nvSpPr>
              <p:spPr bwMode="auto">
                <a:xfrm rot="12706730" flipH="1">
                  <a:off x="6012" y="8080"/>
                  <a:ext cx="149" cy="46"/>
                </a:xfrm>
                <a:custGeom>
                  <a:avLst/>
                  <a:gdLst>
                    <a:gd name="G0" fmla="+- 18588 0 0"/>
                    <a:gd name="G1" fmla="+- 0 0 0"/>
                    <a:gd name="G2" fmla="+- 21600 0 0"/>
                    <a:gd name="T0" fmla="*/ 30128 w 30128"/>
                    <a:gd name="T1" fmla="*/ 18259 h 21600"/>
                    <a:gd name="T2" fmla="*/ 0 w 30128"/>
                    <a:gd name="T3" fmla="*/ 11001 h 21600"/>
                    <a:gd name="T4" fmla="*/ 18588 w 3012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128" h="21600" fill="none" extrusionOk="0">
                      <a:moveTo>
                        <a:pt x="30127" y="18258"/>
                      </a:moveTo>
                      <a:cubicBezTo>
                        <a:pt x="26674" y="20441"/>
                        <a:pt x="22673" y="21599"/>
                        <a:pt x="18588" y="21600"/>
                      </a:cubicBezTo>
                      <a:cubicBezTo>
                        <a:pt x="10954" y="21600"/>
                        <a:pt x="3887" y="17570"/>
                        <a:pt x="-1" y="11001"/>
                      </a:cubicBezTo>
                    </a:path>
                    <a:path w="30128" h="21600" stroke="0" extrusionOk="0">
                      <a:moveTo>
                        <a:pt x="30127" y="18258"/>
                      </a:moveTo>
                      <a:cubicBezTo>
                        <a:pt x="26674" y="20441"/>
                        <a:pt x="22673" y="21599"/>
                        <a:pt x="18588" y="21600"/>
                      </a:cubicBezTo>
                      <a:cubicBezTo>
                        <a:pt x="10954" y="21600"/>
                        <a:pt x="3887" y="17570"/>
                        <a:pt x="-1" y="11001"/>
                      </a:cubicBezTo>
                      <a:lnTo>
                        <a:pt x="1858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0" name="Arc 18"/>
                <p:cNvSpPr>
                  <a:spLocks/>
                </p:cNvSpPr>
                <p:nvPr/>
              </p:nvSpPr>
              <p:spPr bwMode="auto">
                <a:xfrm rot="722442">
                  <a:off x="5429" y="7717"/>
                  <a:ext cx="1178" cy="11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5582 w 43200"/>
                    <a:gd name="T1" fmla="*/ 42830 h 43200"/>
                    <a:gd name="T2" fmla="*/ 26300 w 43200"/>
                    <a:gd name="T3" fmla="*/ 42683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5581" y="42829"/>
                      </a:moveTo>
                      <a:cubicBezTo>
                        <a:pt x="24268" y="43076"/>
                        <a:pt x="22935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718"/>
                        <a:pt x="36175" y="40480"/>
                        <a:pt x="26299" y="42682"/>
                      </a:cubicBezTo>
                    </a:path>
                    <a:path w="43200" h="43200" stroke="0" extrusionOk="0">
                      <a:moveTo>
                        <a:pt x="25581" y="42829"/>
                      </a:moveTo>
                      <a:cubicBezTo>
                        <a:pt x="24268" y="43076"/>
                        <a:pt x="22935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718"/>
                        <a:pt x="36175" y="40480"/>
                        <a:pt x="26299" y="4268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78" y="7325"/>
                  <a:ext cx="502" cy="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34" y="8757"/>
                  <a:ext cx="554" cy="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3" name="Line 21"/>
                <p:cNvSpPr>
                  <a:spLocks noChangeShapeType="1"/>
                </p:cNvSpPr>
                <p:nvPr/>
              </p:nvSpPr>
              <p:spPr bwMode="auto">
                <a:xfrm rot="-4172661" flipH="1" flipV="1">
                  <a:off x="5895" y="8027"/>
                  <a:ext cx="578" cy="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4" name="Line 22"/>
                <p:cNvSpPr>
                  <a:spLocks noChangeShapeType="1"/>
                </p:cNvSpPr>
                <p:nvPr/>
              </p:nvSpPr>
              <p:spPr bwMode="auto">
                <a:xfrm rot="8365590" flipH="1">
                  <a:off x="5643" y="7855"/>
                  <a:ext cx="772" cy="8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062" y="7818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950" y="8895"/>
                  <a:ext cx="507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7" name="Line 25"/>
                <p:cNvSpPr>
                  <a:spLocks noChangeShapeType="1"/>
                </p:cNvSpPr>
                <p:nvPr/>
              </p:nvSpPr>
              <p:spPr bwMode="auto">
                <a:xfrm rot="16200000">
                  <a:off x="5057" y="7385"/>
                  <a:ext cx="1933" cy="1"/>
                </a:xfrm>
                <a:prstGeom prst="line">
                  <a:avLst/>
                </a:prstGeom>
                <a:noFill/>
                <a:ln w="22225">
                  <a:solidFill>
                    <a:srgbClr val="808080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573" y="6339"/>
                  <a:ext cx="60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Y</a:t>
                  </a:r>
                  <a:r>
                    <a: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49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263" y="8305"/>
                  <a:ext cx="67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X</a:t>
                  </a:r>
                  <a:r>
                    <a: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025" y="8337"/>
                  <a:ext cx="2597" cy="3"/>
                </a:xfrm>
                <a:prstGeom prst="line">
                  <a:avLst/>
                </a:prstGeom>
                <a:noFill/>
                <a:ln w="22225">
                  <a:solidFill>
                    <a:srgbClr val="808080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01" name="Line 29"/>
                <p:cNvSpPr>
                  <a:spLocks noChangeShapeType="1"/>
                </p:cNvSpPr>
                <p:nvPr/>
              </p:nvSpPr>
              <p:spPr bwMode="auto">
                <a:xfrm rot="16200000">
                  <a:off x="6397" y="7971"/>
                  <a:ext cx="5" cy="7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0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553" y="8019"/>
                  <a:ext cx="203" cy="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42" y="7610"/>
                  <a:ext cx="399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42" y="8136"/>
                  <a:ext cx="399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50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832" y="8664"/>
                  <a:ext cx="399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" name="Группа 91"/>
              <p:cNvGrpSpPr/>
              <p:nvPr/>
            </p:nvGrpSpPr>
            <p:grpSpPr>
              <a:xfrm>
                <a:off x="4711783" y="1365249"/>
                <a:ext cx="852519" cy="1355705"/>
                <a:chOff x="4286248" y="4645063"/>
                <a:chExt cx="852519" cy="1355705"/>
              </a:xfrm>
            </p:grpSpPr>
            <p:sp>
              <p:nvSpPr>
                <p:cNvPr id="7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643559" y="4675250"/>
                  <a:ext cx="455228" cy="468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</a:t>
                  </a:r>
                  <a:endPara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286248" y="4929198"/>
                  <a:ext cx="455228" cy="468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О</a:t>
                  </a:r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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87781" y="5629293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87902" y="5129227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73654" y="4645063"/>
                  <a:ext cx="265113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Группа 99"/>
            <p:cNvGrpSpPr/>
            <p:nvPr/>
          </p:nvGrpSpPr>
          <p:grpSpPr>
            <a:xfrm>
              <a:off x="5438589" y="1071546"/>
              <a:ext cx="990767" cy="431147"/>
              <a:chOff x="5438589" y="1071546"/>
              <a:chExt cx="990767" cy="431147"/>
            </a:xfrm>
          </p:grpSpPr>
          <p:sp>
            <p:nvSpPr>
              <p:cNvPr id="105510" name="Line 38"/>
              <p:cNvSpPr>
                <a:spLocks noChangeShapeType="1"/>
              </p:cNvSpPr>
              <p:nvPr/>
            </p:nvSpPr>
            <p:spPr bwMode="auto">
              <a:xfrm rot="5400000" flipV="1">
                <a:off x="5788740" y="1150023"/>
                <a:ext cx="2519" cy="70282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smtClean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05517" name="Object 45"/>
              <p:cNvGraphicFramePr>
                <a:graphicFrameLocks noChangeAspect="1"/>
              </p:cNvGraphicFramePr>
              <p:nvPr/>
            </p:nvGraphicFramePr>
            <p:xfrm>
              <a:off x="6000760" y="1071546"/>
              <a:ext cx="428596" cy="369069"/>
            </p:xfrm>
            <a:graphic>
              <a:graphicData uri="http://schemas.openxmlformats.org/presentationml/2006/ole">
                <p:oleObj spid="_x0000_s106500" name="Формула" r:id="rId5" imgW="342751" imgH="291973" progId="Equation.3">
                  <p:embed/>
                </p:oleObj>
              </a:graphicData>
            </a:graphic>
          </p:graphicFrame>
        </p:grpSp>
        <p:graphicFrame>
          <p:nvGraphicFramePr>
            <p:cNvPr id="105519" name="Object 47"/>
            <p:cNvGraphicFramePr>
              <a:graphicFrameLocks noChangeAspect="1"/>
            </p:cNvGraphicFramePr>
            <p:nvPr/>
          </p:nvGraphicFramePr>
          <p:xfrm>
            <a:off x="5659504" y="1984338"/>
            <a:ext cx="285720" cy="385101"/>
          </p:xfrm>
          <a:graphic>
            <a:graphicData uri="http://schemas.openxmlformats.org/presentationml/2006/ole">
              <p:oleObj spid="_x0000_s106501" name="Формула" r:id="rId6" imgW="215713" imgH="291847" progId="Equation.3">
                <p:embed/>
              </p:oleObj>
            </a:graphicData>
          </a:graphic>
        </p:graphicFrame>
        <p:grpSp>
          <p:nvGrpSpPr>
            <p:cNvPr id="6" name="Группа 100"/>
            <p:cNvGrpSpPr/>
            <p:nvPr/>
          </p:nvGrpSpPr>
          <p:grpSpPr>
            <a:xfrm>
              <a:off x="5391455" y="1702428"/>
              <a:ext cx="989094" cy="504296"/>
              <a:chOff x="5391455" y="1702428"/>
              <a:chExt cx="989094" cy="504296"/>
            </a:xfrm>
          </p:grpSpPr>
          <p:sp>
            <p:nvSpPr>
              <p:cNvPr id="105511" name="Line 39"/>
              <p:cNvSpPr>
                <a:spLocks noChangeShapeType="1"/>
              </p:cNvSpPr>
              <p:nvPr/>
            </p:nvSpPr>
            <p:spPr bwMode="auto">
              <a:xfrm rot="7200000" flipV="1">
                <a:off x="5744079" y="1349804"/>
                <a:ext cx="5039" cy="710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05521" name="Object 49"/>
              <p:cNvGraphicFramePr>
                <a:graphicFrameLocks noChangeAspect="1"/>
              </p:cNvGraphicFramePr>
              <p:nvPr/>
            </p:nvGraphicFramePr>
            <p:xfrm>
              <a:off x="5945224" y="1849534"/>
              <a:ext cx="435325" cy="357190"/>
            </p:xfrm>
            <a:graphic>
              <a:graphicData uri="http://schemas.openxmlformats.org/presentationml/2006/ole">
                <p:oleObj spid="_x0000_s106502" name="Формула" r:id="rId7" imgW="368140" imgH="304668" progId="Equation.3">
                  <p:embed/>
                </p:oleObj>
              </a:graphicData>
            </a:graphic>
          </p:graphicFrame>
        </p:grpSp>
        <p:graphicFrame>
          <p:nvGraphicFramePr>
            <p:cNvPr id="105523" name="Object 51"/>
            <p:cNvGraphicFramePr>
              <a:graphicFrameLocks noChangeAspect="1"/>
            </p:cNvGraphicFramePr>
            <p:nvPr/>
          </p:nvGraphicFramePr>
          <p:xfrm>
            <a:off x="6786578" y="1500174"/>
            <a:ext cx="357158" cy="431566"/>
          </p:xfrm>
          <a:graphic>
            <a:graphicData uri="http://schemas.openxmlformats.org/presentationml/2006/ole">
              <p:oleObj spid="_x0000_s106503" name="Формула" r:id="rId8" imgW="228600" imgH="279400" progId="Equation.3">
                <p:embed/>
              </p:oleObj>
            </a:graphicData>
          </a:graphic>
        </p:graphicFrame>
      </p:grp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7215206" y="2389800"/>
          <a:ext cx="1392120" cy="571502"/>
        </p:xfrm>
        <a:graphic>
          <a:graphicData uri="http://schemas.openxmlformats.org/presentationml/2006/ole">
            <p:oleObj spid="_x0000_s106504" name="Формула" r:id="rId9" imgW="1206360" imgH="495000" progId="Equation.3">
              <p:embed/>
            </p:oleObj>
          </a:graphicData>
        </a:graphic>
      </p:graphicFrame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9" y="3214686"/>
            <a:ext cx="731117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 txBox="1">
            <a:spLocks/>
          </p:cNvSpPr>
          <p:nvPr/>
        </p:nvSpPr>
        <p:spPr bwMode="auto">
          <a:xfrm>
            <a:off x="428596" y="214290"/>
            <a:ext cx="5929353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3.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Динамика  материальной  точки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85720" y="928670"/>
          <a:ext cx="8572560" cy="1676400"/>
        </p:xfrm>
        <a:graphic>
          <a:graphicData uri="http://schemas.openxmlformats.org/drawingml/2006/table">
            <a:tbl>
              <a:tblPr/>
              <a:tblGrid>
                <a:gridCol w="4929222"/>
                <a:gridCol w="3643338"/>
              </a:tblGrid>
              <a:tr h="642942"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 smtClean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Наука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спустилась 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с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небес  на  Землю </a:t>
                      </a:r>
                      <a:r>
                        <a:rPr lang="ru-RU" sz="2000" b="1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 наклонной  плоскости  Галилея</a:t>
                      </a:r>
                      <a:r>
                        <a:rPr lang="ru-RU" sz="20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” </a:t>
                      </a:r>
                      <a:r>
                        <a:rPr lang="ru-RU" sz="2000" b="1" kern="1600" dirty="0">
                          <a:solidFill>
                            <a:srgbClr val="993366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 b="1" kern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0" i="1" kern="1600" dirty="0" smtClean="0">
                        <a:solidFill>
                          <a:srgbClr val="993366"/>
                        </a:solidFill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 smtClean="0">
                          <a:solidFill>
                            <a:srgbClr val="993366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Door Meten tot Weden” –</a:t>
                      </a:r>
                      <a:endParaRPr lang="ru-RU" sz="1800" b="1" kern="1600" dirty="0">
                        <a:latin typeface="Times New Roman"/>
                      </a:endParaRPr>
                    </a:p>
                    <a:p>
                      <a:pPr marL="229235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solidFill>
                            <a:srgbClr val="993366"/>
                          </a:solidFill>
                          <a:latin typeface="Times New Roman"/>
                        </a:rPr>
                        <a:t>«Знание через измерение!»</a:t>
                      </a:r>
                      <a:endParaRPr lang="ru-RU" sz="1800" b="1" kern="16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5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Анри 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Бергсон </a:t>
                      </a: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(философ ХХ века)</a:t>
                      </a:r>
                      <a:endParaRPr lang="ru-RU" sz="1800" b="1" kern="16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девиз 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лаборатории Каммерлинг-Оннеса. </a:t>
                      </a:r>
                      <a:r>
                        <a:rPr lang="ru-RU" sz="1800" b="1" kern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Лейден</a:t>
                      </a:r>
                      <a:r>
                        <a:rPr lang="ru-RU" sz="1800" b="1" kern="1600" dirty="0">
                          <a:solidFill>
                            <a:schemeClr val="bg1"/>
                          </a:solidFill>
                          <a:latin typeface="Times New Roman"/>
                        </a:rPr>
                        <a:t>. Голландия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428596" y="2928934"/>
            <a:ext cx="358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3.1. Движение  по  инерции. Сила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27073" y="3382789"/>
            <a:ext cx="8715404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§"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Всякое тело находится в состоянии покоя или равномерного прямолинейного движения, пока 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воздействие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со  стороны  других  тел  не  заставит  его  изменить  это  состояние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“</a:t>
            </a:r>
            <a:r>
              <a:rPr lang="ru-RU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движется по инерции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”</a:t>
            </a:r>
            <a:r>
              <a:rPr lang="ru-RU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!!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-64" y="4286256"/>
            <a:ext cx="80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Сила является мерой действия тел друг на друга 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28596" y="4929198"/>
            <a:ext cx="328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Первый закон Ньютона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4"/>
          <p:cNvGrpSpPr/>
          <p:nvPr/>
        </p:nvGrpSpPr>
        <p:grpSpPr>
          <a:xfrm>
            <a:off x="214314" y="5143512"/>
            <a:ext cx="8643966" cy="1015566"/>
            <a:chOff x="214314" y="5143512"/>
            <a:chExt cx="8643966" cy="1015566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214314" y="5143512"/>
              <a:ext cx="8643966" cy="101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1523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 </a:t>
              </a:r>
              <a:r>
                <a:rPr kumimoji="0" lang="ru-RU" sz="15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Первый закон Ньютона: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Существуют такие системы отсчета, в которых тело движется равномерно и прямолинейно </a:t>
              </a:r>
              <a:r>
                <a:rPr lang="ru-RU" sz="1500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(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   =  </a:t>
              </a:r>
              <a:r>
                <a:rPr lang="en-US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const</a:t>
              </a:r>
              <a:r>
                <a:rPr lang="ru-RU" sz="1500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), если на него не действуют другие тела или действие всех тел скомпенсировано. Такие системы называют инерциальными (ИСО)</a:t>
              </a:r>
            </a:p>
          </p:txBody>
        </p:sp>
        <p:graphicFrame>
          <p:nvGraphicFramePr>
            <p:cNvPr id="94219" name="Object 11"/>
            <p:cNvGraphicFramePr>
              <a:graphicFrameLocks noChangeAspect="1"/>
            </p:cNvGraphicFramePr>
            <p:nvPr/>
          </p:nvGraphicFramePr>
          <p:xfrm>
            <a:off x="2943499" y="5516483"/>
            <a:ext cx="180975" cy="238125"/>
          </p:xfrm>
          <a:graphic>
            <a:graphicData uri="http://schemas.openxmlformats.org/presentationml/2006/ole">
              <p:oleObj spid="_x0000_s112642" name="Формула" r:id="rId5" imgW="177646" imgH="241091" progId="Equation.3">
                <p:embed/>
              </p:oleObj>
            </a:graphicData>
          </a:graphic>
        </p:graphicFrame>
      </p:grpSp>
      <p:sp>
        <p:nvSpPr>
          <p:cNvPr id="12" name="Выгнутая влево стрелка 11"/>
          <p:cNvSpPr/>
          <p:nvPr/>
        </p:nvSpPr>
        <p:spPr>
          <a:xfrm rot="10800000">
            <a:off x="8572528" y="4572008"/>
            <a:ext cx="428628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00694" y="6072206"/>
            <a:ext cx="3143272" cy="684213"/>
            <a:chOff x="5815020" y="6072206"/>
            <a:chExt cx="2828944" cy="684213"/>
          </a:xfrm>
        </p:grpSpPr>
        <p:sp>
          <p:nvSpPr>
            <p:cNvPr id="13" name="Rectangle 3"/>
            <p:cNvSpPr txBox="1">
              <a:spLocks/>
            </p:cNvSpPr>
            <p:nvPr/>
          </p:nvSpPr>
          <p:spPr>
            <a:xfrm>
              <a:off x="6643700" y="6181830"/>
              <a:ext cx="2000264" cy="541337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en-US" sz="3200" b="1" i="1" dirty="0" smtClean="0">
                  <a:solidFill>
                    <a:srgbClr val="00B0F0"/>
                  </a:solidFill>
                  <a:latin typeface="+mn-lt"/>
                </a:rPr>
                <a:t>“</a:t>
              </a:r>
              <a:r>
                <a:rPr lang="ru-RU" sz="3200" b="1" i="1" dirty="0" smtClean="0">
                  <a:solidFill>
                    <a:srgbClr val="00B0F0"/>
                  </a:solidFill>
                  <a:latin typeface="+mn-lt"/>
                </a:rPr>
                <a:t>демо 2</a:t>
              </a:r>
              <a:r>
                <a:rPr lang="en-US" sz="3200" b="1" i="1" dirty="0" smtClean="0">
                  <a:solidFill>
                    <a:srgbClr val="00B0F0"/>
                  </a:solidFill>
                  <a:latin typeface="+mn-lt"/>
                </a:rPr>
                <a:t>”</a:t>
              </a:r>
              <a:r>
                <a:rPr lang="ru-RU" sz="3200" b="1" i="1" dirty="0" smtClean="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ru-RU" sz="3200" b="1" dirty="0" smtClean="0">
                  <a:solidFill>
                    <a:srgbClr val="00B0F0"/>
                  </a:solidFill>
                  <a:latin typeface="+mn-lt"/>
                  <a:sym typeface="Symbol"/>
                </a:rPr>
                <a:t></a:t>
              </a:r>
              <a:endPara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>
            <a:xfrm>
              <a:off x="5815020" y="6072206"/>
              <a:ext cx="857256" cy="684213"/>
            </a:xfrm>
            <a:prstGeom prst="rect">
              <a:avLst/>
            </a:prstGeom>
          </p:spPr>
          <p:txBody>
            <a:bodyPr/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??</a:t>
              </a:r>
              <a:endParaRPr kumimoji="0" lang="ru-RU" sz="4400" b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6" name="Выгнутая влево стрелка 15"/>
          <p:cNvSpPr/>
          <p:nvPr/>
        </p:nvSpPr>
        <p:spPr>
          <a:xfrm>
            <a:off x="104658" y="3714752"/>
            <a:ext cx="285752" cy="2857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57158" y="6215082"/>
            <a:ext cx="278608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3200" b="1" i="1" dirty="0" smtClean="0">
                <a:solidFill>
                  <a:srgbClr val="00B0F0"/>
                </a:solidFill>
                <a:latin typeface="+mn-lt"/>
              </a:rPr>
              <a:t>“</a:t>
            </a:r>
            <a:r>
              <a:rPr lang="ru-RU" sz="3200" b="1" i="1" dirty="0" smtClean="0">
                <a:solidFill>
                  <a:srgbClr val="00B0F0"/>
                </a:solidFill>
                <a:latin typeface="+mn-lt"/>
              </a:rPr>
              <a:t>демо 1</a:t>
            </a:r>
            <a:r>
              <a:rPr lang="en-US" sz="3200" b="1" i="1" dirty="0" smtClean="0">
                <a:solidFill>
                  <a:srgbClr val="00B0F0"/>
                </a:solidFill>
                <a:latin typeface="+mn-lt"/>
              </a:rPr>
              <a:t>”</a:t>
            </a:r>
            <a:r>
              <a:rPr lang="ru-RU" sz="3200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+mn-lt"/>
                <a:sym typeface="Symbol"/>
              </a:rPr>
              <a:t>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94216" grpId="0" build="p"/>
      <p:bldP spid="60" grpId="0" build="p"/>
      <p:bldP spid="94218" grpId="0" build="p"/>
      <p:bldP spid="12" grpId="0" animBg="1"/>
      <p:bldP spid="16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/>
          </p:cNvSpPr>
          <p:nvPr/>
        </p:nvSpPr>
        <p:spPr>
          <a:xfrm>
            <a:off x="285720" y="214290"/>
            <a:ext cx="8643998" cy="1500198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Галилей: </a:t>
            </a:r>
            <a:endParaRPr lang="en-US" sz="3200" b="1" i="1" dirty="0" smtClean="0"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200" b="1" i="1" dirty="0" smtClean="0">
                <a:latin typeface="+mn-lt"/>
              </a:rPr>
              <a:t>Нет </a:t>
            </a:r>
            <a:r>
              <a:rPr lang="en-US" sz="3200" b="1" i="1" dirty="0" smtClean="0">
                <a:latin typeface="+mn-lt"/>
              </a:rPr>
              <a:t>“</a:t>
            </a:r>
            <a:r>
              <a:rPr lang="ru-RU" sz="3200" b="1" i="1" dirty="0" smtClean="0">
                <a:latin typeface="+mn-lt"/>
              </a:rPr>
              <a:t>действия</a:t>
            </a:r>
            <a:r>
              <a:rPr lang="en-US" sz="3200" b="1" i="1" dirty="0" smtClean="0">
                <a:latin typeface="+mn-lt"/>
              </a:rPr>
              <a:t>”</a:t>
            </a:r>
            <a:r>
              <a:rPr lang="ru-RU" sz="3200" b="1" i="1" dirty="0" smtClean="0">
                <a:latin typeface="+mn-lt"/>
              </a:rPr>
              <a:t>  -  движение  по  инерции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5" name="Воздушная дорожка_без звука_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9144063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500034" y="285728"/>
            <a:ext cx="742955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3200" b="1" i="1" dirty="0" smtClean="0">
                <a:latin typeface="+mn-lt"/>
              </a:rPr>
              <a:t>Сила – мера взаимодействия  </a:t>
            </a:r>
            <a:r>
              <a:rPr lang="ru-RU" sz="3200" b="1" dirty="0" smtClean="0">
                <a:latin typeface="+mn-lt"/>
                <a:sym typeface="Symbol"/>
              </a:rPr>
              <a:t>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115713" name="Picture 1" descr="c0594e9db94010382b9372edcb9581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лево стрелка 8"/>
          <p:cNvSpPr/>
          <p:nvPr/>
        </p:nvSpPr>
        <p:spPr>
          <a:xfrm>
            <a:off x="285720" y="857232"/>
            <a:ext cx="413144" cy="1326704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786050" y="1142984"/>
            <a:ext cx="242889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силомер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115714" name="Picture 2" descr="712548062_w640_h640_dinamometr-dpu-001-2-0-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70711619_w640_h640_dinamome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30019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73811854_w640_h640_dinamometr-10-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6169" y="5175196"/>
            <a:ext cx="549458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5855</TotalTime>
  <Words>464</Words>
  <Application>Microsoft Office PowerPoint</Application>
  <PresentationFormat>Экран (4:3)</PresentationFormat>
  <Paragraphs>118</Paragraphs>
  <Slides>10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§ 2. Кинематика  твёрдого тела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Ximiya1</cp:lastModifiedBy>
  <cp:revision>466</cp:revision>
  <dcterms:created xsi:type="dcterms:W3CDTF">2010-10-03T06:36:32Z</dcterms:created>
  <dcterms:modified xsi:type="dcterms:W3CDTF">2023-03-06T09:09:01Z</dcterms:modified>
</cp:coreProperties>
</file>