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1" r:id="rId2"/>
    <p:sldId id="420" r:id="rId3"/>
    <p:sldId id="457" r:id="rId4"/>
    <p:sldId id="407" r:id="rId5"/>
    <p:sldId id="458" r:id="rId6"/>
    <p:sldId id="408" r:id="rId7"/>
    <p:sldId id="409" r:id="rId8"/>
    <p:sldId id="414" r:id="rId9"/>
    <p:sldId id="433" r:id="rId10"/>
    <p:sldId id="43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90" d="100"/>
          <a:sy n="90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4.wmf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29.wmf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2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2.wmf"/><Relationship Id="rId5" Type="http://schemas.openxmlformats.org/officeDocument/2006/relationships/image" Target="../media/image31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5.wmf"/><Relationship Id="rId21" Type="http://schemas.openxmlformats.org/officeDocument/2006/relationships/image" Target="../media/image54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2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image" Target="../media/image61.wmf"/><Relationship Id="rId21" Type="http://schemas.openxmlformats.org/officeDocument/2006/relationships/image" Target="../media/image69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62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-58791" y="0"/>
          <a:ext cx="9202791" cy="689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5695238" imgH="4266667" progId="PBrush">
                  <p:embed/>
                </p:oleObj>
              </mc:Choice>
              <mc:Fallback>
                <p:oleObj name="Точечный рисунок" r:id="rId2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91" y="0"/>
                        <a:ext cx="9202791" cy="6893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2844" y="0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6.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Динамика  твёрдого тела. Плоское  движение  твёрдого тела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142844" y="571480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b="1" i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2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167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571472" y="142852"/>
            <a:ext cx="3071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4.3. Уравнение моментов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285720" y="500042"/>
            <a:ext cx="4857784" cy="30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а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)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Для одной частицы (материальной </a:t>
            </a:r>
            <a:r>
              <a:rPr kumimoji="0" lang="en-US" sz="15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точки)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428596" y="1000108"/>
            <a:ext cx="3214710" cy="1857388"/>
            <a:chOff x="428596" y="1000108"/>
            <a:chExt cx="3214710" cy="1857388"/>
          </a:xfrm>
        </p:grpSpPr>
        <p:graphicFrame>
          <p:nvGraphicFramePr>
            <p:cNvPr id="121866" name="Object 10"/>
            <p:cNvGraphicFramePr>
              <a:graphicFrameLocks noChangeAspect="1"/>
            </p:cNvGraphicFramePr>
            <p:nvPr/>
          </p:nvGraphicFramePr>
          <p:xfrm>
            <a:off x="428596" y="1000108"/>
            <a:ext cx="2947829" cy="64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55473600" imgH="12192000" progId="Equation.3">
                    <p:embed/>
                  </p:oleObj>
                </mc:Choice>
                <mc:Fallback>
                  <p:oleObj name="Формула" r:id="rId2" imgW="55473600" imgH="12192000" progId="Equation.3">
                    <p:embed/>
                    <p:pic>
                      <p:nvPicPr>
                        <p:cNvPr id="1218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6" y="1000108"/>
                          <a:ext cx="2947829" cy="6429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71" name="Object 15"/>
            <p:cNvGraphicFramePr>
              <a:graphicFrameLocks noChangeAspect="1"/>
            </p:cNvGraphicFramePr>
            <p:nvPr/>
          </p:nvGraphicFramePr>
          <p:xfrm>
            <a:off x="2031454" y="1797050"/>
            <a:ext cx="113347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3716000" imgH="6096000" progId="Equation.3">
                    <p:embed/>
                  </p:oleObj>
                </mc:Choice>
                <mc:Fallback>
                  <p:oleObj name="Формула" r:id="rId4" imgW="13716000" imgH="6096000" progId="Equation.3">
                    <p:embed/>
                    <p:pic>
                      <p:nvPicPr>
                        <p:cNvPr id="12187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454" y="1797050"/>
                          <a:ext cx="113347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73" name="Object 17"/>
            <p:cNvGraphicFramePr>
              <a:graphicFrameLocks noChangeAspect="1"/>
            </p:cNvGraphicFramePr>
            <p:nvPr/>
          </p:nvGraphicFramePr>
          <p:xfrm>
            <a:off x="2024944" y="2370662"/>
            <a:ext cx="1404048" cy="428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1640800" imgH="6705600" progId="Equation.3">
                    <p:embed/>
                  </p:oleObj>
                </mc:Choice>
                <mc:Fallback>
                  <p:oleObj name="Формула" r:id="rId6" imgW="21640800" imgH="6705600" progId="Equation.3">
                    <p:embed/>
                    <p:pic>
                      <p:nvPicPr>
                        <p:cNvPr id="12187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944" y="2370662"/>
                          <a:ext cx="1404048" cy="428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Правая фигурная скобка 63"/>
            <p:cNvSpPr/>
            <p:nvPr/>
          </p:nvSpPr>
          <p:spPr>
            <a:xfrm>
              <a:off x="3428992" y="1000108"/>
              <a:ext cx="214314" cy="1857388"/>
            </a:xfrm>
            <a:prstGeom prst="rightBrace">
              <a:avLst>
                <a:gd name="adj1" fmla="val 55740"/>
                <a:gd name="adj2" fmla="val 50409"/>
              </a:avLst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214810" y="214290"/>
            <a:ext cx="4572000" cy="2780718"/>
            <a:chOff x="4214810" y="214290"/>
            <a:chExt cx="4572000" cy="2780718"/>
          </a:xfrm>
        </p:grpSpPr>
        <p:graphicFrame>
          <p:nvGraphicFramePr>
            <p:cNvPr id="121868" name="Object 12"/>
            <p:cNvGraphicFramePr>
              <a:graphicFrameLocks noChangeAspect="1"/>
            </p:cNvGraphicFramePr>
            <p:nvPr/>
          </p:nvGraphicFramePr>
          <p:xfrm>
            <a:off x="6126917" y="428604"/>
            <a:ext cx="1245447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9202400" imgH="12192000" progId="Equation.3">
                    <p:embed/>
                  </p:oleObj>
                </mc:Choice>
                <mc:Fallback>
                  <p:oleObj name="Формула" r:id="rId8" imgW="19202400" imgH="12192000" progId="Equation.3">
                    <p:embed/>
                    <p:pic>
                      <p:nvPicPr>
                        <p:cNvPr id="12186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6917" y="428604"/>
                          <a:ext cx="1245447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70" name="AutoShape 14"/>
            <p:cNvSpPr>
              <a:spLocks noChangeArrowheads="1"/>
            </p:cNvSpPr>
            <p:nvPr/>
          </p:nvSpPr>
          <p:spPr bwMode="auto">
            <a:xfrm>
              <a:off x="5357818" y="214290"/>
              <a:ext cx="2786082" cy="1285884"/>
            </a:xfrm>
            <a:prstGeom prst="cloudCallout">
              <a:avLst>
                <a:gd name="adj1" fmla="val -105076"/>
                <a:gd name="adj2" fmla="val 80646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214810" y="207167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Скорость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изменения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момента импульса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частицы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равна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моменту силы,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действующей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на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эту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частицу</a:t>
              </a:r>
              <a:r>
                <a:rPr lang="ru-RU" b="1" dirty="0"/>
                <a:t> </a:t>
              </a:r>
            </a:p>
          </p:txBody>
        </p:sp>
        <p:sp>
          <p:nvSpPr>
            <p:cNvPr id="66" name="Двойная стрелка вверх/вниз 65"/>
            <p:cNvSpPr/>
            <p:nvPr/>
          </p:nvSpPr>
          <p:spPr>
            <a:xfrm>
              <a:off x="6715140" y="1580079"/>
              <a:ext cx="285752" cy="42862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59256" y="2928934"/>
            <a:ext cx="7956082" cy="3674694"/>
            <a:chOff x="259256" y="2928934"/>
            <a:chExt cx="7956082" cy="3674694"/>
          </a:xfrm>
        </p:grpSpPr>
        <p:sp>
          <p:nvSpPr>
            <p:cNvPr id="121875" name="Rectangle 19"/>
            <p:cNvSpPr>
              <a:spLocks noChangeArrowheads="1"/>
            </p:cNvSpPr>
            <p:nvPr/>
          </p:nvSpPr>
          <p:spPr bwMode="auto">
            <a:xfrm>
              <a:off x="259256" y="2928934"/>
              <a:ext cx="7215238" cy="43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б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 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Для системы материальных точек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(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и твёрдого тела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1876" name="Object 20"/>
            <p:cNvGraphicFramePr>
              <a:graphicFrameLocks noChangeAspect="1"/>
            </p:cNvGraphicFramePr>
            <p:nvPr/>
          </p:nvGraphicFramePr>
          <p:xfrm>
            <a:off x="5000628" y="3431863"/>
            <a:ext cx="3214710" cy="317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45720000" imgH="51511200" progId="Equation.3">
                    <p:embed/>
                  </p:oleObj>
                </mc:Choice>
                <mc:Fallback>
                  <p:oleObj name="Формула" r:id="rId10" imgW="45720000" imgH="51511200" progId="Equation.3">
                    <p:embed/>
                    <p:pic>
                      <p:nvPicPr>
                        <p:cNvPr id="12187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28" y="3431863"/>
                          <a:ext cx="3214710" cy="31717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" name="Группа 69"/>
            <p:cNvGrpSpPr/>
            <p:nvPr/>
          </p:nvGrpSpPr>
          <p:grpSpPr>
            <a:xfrm>
              <a:off x="500183" y="3429000"/>
              <a:ext cx="2810525" cy="3143272"/>
              <a:chOff x="500261" y="2272254"/>
              <a:chExt cx="4286051" cy="4585748"/>
            </a:xfrm>
          </p:grpSpPr>
          <p:grpSp>
            <p:nvGrpSpPr>
              <p:cNvPr id="71" name="Group 33"/>
              <p:cNvGrpSpPr>
                <a:grpSpLocks noChangeAspect="1"/>
              </p:cNvGrpSpPr>
              <p:nvPr/>
            </p:nvGrpSpPr>
            <p:grpSpPr bwMode="auto">
              <a:xfrm>
                <a:off x="500261" y="2272254"/>
                <a:ext cx="4214615" cy="4585748"/>
                <a:chOff x="1160" y="10650"/>
                <a:chExt cx="3709" cy="4034"/>
              </a:xfrm>
            </p:grpSpPr>
            <p:sp>
              <p:nvSpPr>
                <p:cNvPr id="85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1" y="10650"/>
                  <a:ext cx="3318" cy="40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endParaRPr>
                </a:p>
              </p:txBody>
            </p:sp>
            <p:sp>
              <p:nvSpPr>
                <p:cNvPr id="8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90" y="1065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3848" y="11264"/>
                  <a:ext cx="658" cy="100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88" name="Line 37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730" y="12013"/>
                  <a:ext cx="340" cy="1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89" name="Line 38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907" y="12391"/>
                  <a:ext cx="1083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0" name="Line 39"/>
                <p:cNvSpPr>
                  <a:spLocks noChangeShapeType="1"/>
                </p:cNvSpPr>
                <p:nvPr/>
              </p:nvSpPr>
              <p:spPr bwMode="auto">
                <a:xfrm>
                  <a:off x="3282" y="13419"/>
                  <a:ext cx="1030" cy="76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1" name="Line 40"/>
                <p:cNvSpPr>
                  <a:spLocks noChangeShapeType="1"/>
                </p:cNvSpPr>
                <p:nvPr/>
              </p:nvSpPr>
              <p:spPr bwMode="auto">
                <a:xfrm rot="-10800000">
                  <a:off x="1677" y="11070"/>
                  <a:ext cx="855" cy="92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160" y="14134"/>
                  <a:ext cx="1821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i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Rem</a:t>
                  </a:r>
                  <a:r>
                    <a:rPr lang="en-US" sz="1400" b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: </a:t>
                  </a:r>
                  <a:r>
                    <a:rPr lang="ru-RU" sz="1400" b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Рис. 4.</a:t>
                  </a:r>
                  <a:r>
                    <a:rPr lang="en-US" sz="1400" b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3</a:t>
                  </a:r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3" name="Line 42"/>
                <p:cNvSpPr>
                  <a:spLocks noChangeShapeType="1"/>
                </p:cNvSpPr>
                <p:nvPr/>
              </p:nvSpPr>
              <p:spPr bwMode="auto">
                <a:xfrm rot="-2400000">
                  <a:off x="2740" y="11728"/>
                  <a:ext cx="721" cy="6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351" y="11790"/>
                  <a:ext cx="574" cy="5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389" y="11600"/>
                  <a:ext cx="594" cy="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0" u="none" strike="noStrike" cap="none" normalizeH="0" baseline="-2500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093" y="11660"/>
                  <a:ext cx="644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1" u="none" strike="noStrike" cap="none" normalizeH="0" baseline="-2500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23" y="13160"/>
                  <a:ext cx="766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 </a:t>
                  </a: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Bookman Old Style" pitchFamily="18" charset="0"/>
                      <a:cs typeface="Arial" pitchFamily="34" charset="0"/>
                    </a:rPr>
                    <a:t>∆</a:t>
                  </a:r>
                  <a:r>
                    <a:rPr kumimoji="0" lang="en-US" sz="1400" b="0" i="1" u="none" strike="noStrike" cap="none" normalizeH="0" baseline="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sz="1400" b="0" i="0" u="none" strike="noStrike" cap="none" normalizeH="0" baseline="-25000" dirty="0">
                      <a:ln>
                        <a:noFill/>
                      </a:ln>
                      <a:solidFill>
                        <a:srgbClr val="8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Oval 47"/>
                <p:cNvSpPr>
                  <a:spLocks noChangeArrowheads="1"/>
                </p:cNvSpPr>
                <p:nvPr/>
              </p:nvSpPr>
              <p:spPr bwMode="auto">
                <a:xfrm>
                  <a:off x="1710" y="11090"/>
                  <a:ext cx="2837" cy="308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99" name="Line 48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837" y="13582"/>
                  <a:ext cx="587" cy="389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0" name="Line 49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620" y="12042"/>
                  <a:ext cx="118" cy="4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1" name="Line 50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3060" y="12932"/>
                  <a:ext cx="118" cy="45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060" y="1092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Line 52"/>
                <p:cNvSpPr>
                  <a:spLocks noChangeShapeType="1"/>
                </p:cNvSpPr>
                <p:nvPr/>
              </p:nvSpPr>
              <p:spPr bwMode="auto">
                <a:xfrm rot="-2400000">
                  <a:off x="2073" y="11817"/>
                  <a:ext cx="360" cy="367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41" y="11870"/>
                  <a:ext cx="424" cy="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Line 54"/>
                <p:cNvSpPr>
                  <a:spLocks noChangeShapeType="1"/>
                </p:cNvSpPr>
                <p:nvPr/>
              </p:nvSpPr>
              <p:spPr bwMode="auto">
                <a:xfrm rot="8400000">
                  <a:off x="3763" y="11957"/>
                  <a:ext cx="360" cy="367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0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750" y="1194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240" y="1113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520" y="1354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500" y="1280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680" y="1207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Line 61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3457" y="11542"/>
                  <a:ext cx="587" cy="389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lg"/>
                  <a:tailEnd type="non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1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150" y="13980"/>
                  <a:ext cx="248" cy="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1889634" y="3598485"/>
                <a:ext cx="357190" cy="383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  <a:endParaRPr lang="ru-RU" sz="14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" name="Text Box 9"/>
              <p:cNvSpPr txBox="1">
                <a:spLocks noChangeArrowheads="1"/>
              </p:cNvSpPr>
              <p:nvPr/>
            </p:nvSpPr>
            <p:spPr bwMode="auto">
              <a:xfrm>
                <a:off x="3116249" y="3699210"/>
                <a:ext cx="357190" cy="399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4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</a:p>
            </p:txBody>
          </p:sp>
          <p:sp>
            <p:nvSpPr>
              <p:cNvPr id="74" name="Text Box 9"/>
              <p:cNvSpPr txBox="1">
                <a:spLocks noChangeArrowheads="1"/>
              </p:cNvSpPr>
              <p:nvPr/>
            </p:nvSpPr>
            <p:spPr bwMode="auto">
              <a:xfrm>
                <a:off x="2676195" y="5174007"/>
                <a:ext cx="357190" cy="38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400" dirty="0">
                    <a:solidFill>
                      <a:srgbClr val="800000"/>
                    </a:solidFill>
                    <a:latin typeface="Times New Roman" pitchFamily="18" charset="0"/>
                    <a:cs typeface="Arial" pitchFamily="34" charset="0"/>
                    <a:sym typeface="Symbol"/>
                  </a:rPr>
                  <a:t></a:t>
                </a:r>
              </a:p>
            </p:txBody>
          </p:sp>
          <p:graphicFrame>
            <p:nvGraphicFramePr>
              <p:cNvPr id="75" name="Object 63"/>
              <p:cNvGraphicFramePr>
                <a:graphicFrameLocks noChangeAspect="1"/>
              </p:cNvGraphicFramePr>
              <p:nvPr/>
            </p:nvGraphicFramePr>
            <p:xfrm>
              <a:off x="2143108" y="4786322"/>
              <a:ext cx="428596" cy="474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2" imgW="6400800" imgH="7010400" progId="Equation.3">
                      <p:embed/>
                    </p:oleObj>
                  </mc:Choice>
                  <mc:Fallback>
                    <p:oleObj name="Формула" r:id="rId12" imgW="6400800" imgH="7010400" progId="Equation.3">
                      <p:embed/>
                      <p:pic>
                        <p:nvPicPr>
                          <p:cNvPr id="75" name="Object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3108" y="4786322"/>
                            <a:ext cx="428596" cy="4745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" name="Object 65"/>
              <p:cNvGraphicFramePr>
                <a:graphicFrameLocks noChangeAspect="1"/>
              </p:cNvGraphicFramePr>
              <p:nvPr/>
            </p:nvGraphicFramePr>
            <p:xfrm>
              <a:off x="2387600" y="3938588"/>
              <a:ext cx="366713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4" imgW="5486400" imgH="6705600" progId="Equation.3">
                      <p:embed/>
                    </p:oleObj>
                  </mc:Choice>
                  <mc:Fallback>
                    <p:oleObj name="Формула" r:id="rId14" imgW="5486400" imgH="6705600" progId="Equation.3">
                      <p:embed/>
                      <p:pic>
                        <p:nvPicPr>
                          <p:cNvPr id="76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7600" y="3938588"/>
                            <a:ext cx="366713" cy="454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66"/>
              <p:cNvGraphicFramePr>
                <a:graphicFrameLocks noChangeAspect="1"/>
              </p:cNvGraphicFramePr>
              <p:nvPr/>
            </p:nvGraphicFramePr>
            <p:xfrm>
              <a:off x="2744788" y="5795963"/>
              <a:ext cx="366712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6" imgW="5486400" imgH="6705600" progId="Equation.3">
                      <p:embed/>
                    </p:oleObj>
                  </mc:Choice>
                  <mc:Fallback>
                    <p:oleObj name="Формула" r:id="rId16" imgW="5486400" imgH="6705600" progId="Equation.3">
                      <p:embed/>
                      <p:pic>
                        <p:nvPicPr>
                          <p:cNvPr id="77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4788" y="5795963"/>
                            <a:ext cx="366712" cy="454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67"/>
              <p:cNvGraphicFramePr>
                <a:graphicFrameLocks noChangeAspect="1"/>
              </p:cNvGraphicFramePr>
              <p:nvPr/>
            </p:nvGraphicFramePr>
            <p:xfrm>
              <a:off x="3101975" y="2938463"/>
              <a:ext cx="366713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8" imgW="5486400" imgH="6705600" progId="Equation.3">
                      <p:embed/>
                    </p:oleObj>
                  </mc:Choice>
                  <mc:Fallback>
                    <p:oleObj name="Формула" r:id="rId18" imgW="5486400" imgH="6705600" progId="Equation.3">
                      <p:embed/>
                      <p:pic>
                        <p:nvPicPr>
                          <p:cNvPr id="78" name="Object 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1975" y="2938463"/>
                            <a:ext cx="366713" cy="454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68"/>
              <p:cNvGraphicFramePr>
                <a:graphicFrameLocks noChangeAspect="1"/>
              </p:cNvGraphicFramePr>
              <p:nvPr/>
            </p:nvGraphicFramePr>
            <p:xfrm>
              <a:off x="1336675" y="3795713"/>
              <a:ext cx="327025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0" imgW="4876800" imgH="6705600" progId="Equation.3">
                      <p:embed/>
                    </p:oleObj>
                  </mc:Choice>
                  <mc:Fallback>
                    <p:oleObj name="Формула" r:id="rId20" imgW="4876800" imgH="6705600" progId="Equation.3">
                      <p:embed/>
                      <p:pic>
                        <p:nvPicPr>
                          <p:cNvPr id="79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6675" y="3795713"/>
                            <a:ext cx="327025" cy="454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0" name="Object 69"/>
              <p:cNvGraphicFramePr>
                <a:graphicFrameLocks noChangeAspect="1"/>
              </p:cNvGraphicFramePr>
              <p:nvPr/>
            </p:nvGraphicFramePr>
            <p:xfrm>
              <a:off x="3694113" y="4010025"/>
              <a:ext cx="325437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2" imgW="203112" imgH="279279" progId="Equation.3">
                      <p:embed/>
                    </p:oleObj>
                  </mc:Choice>
                  <mc:Fallback>
                    <p:oleObj name="Формула" r:id="rId22" imgW="203112" imgH="279279" progId="Equation.3">
                      <p:embed/>
                      <p:pic>
                        <p:nvPicPr>
                          <p:cNvPr id="80" name="Object 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4113" y="4010025"/>
                            <a:ext cx="325437" cy="4540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70"/>
              <p:cNvGraphicFramePr>
                <a:graphicFrameLocks noChangeAspect="1"/>
              </p:cNvGraphicFramePr>
              <p:nvPr/>
            </p:nvGraphicFramePr>
            <p:xfrm>
              <a:off x="857224" y="2845118"/>
              <a:ext cx="357158" cy="512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4" imgW="215619" imgH="317087" progId="Equation.3">
                      <p:embed/>
                    </p:oleObj>
                  </mc:Choice>
                  <mc:Fallback>
                    <p:oleObj name="Формула" r:id="rId24" imgW="215619" imgH="317087" progId="Equation.3">
                      <p:embed/>
                      <p:pic>
                        <p:nvPicPr>
                          <p:cNvPr id="8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24" y="2845118"/>
                            <a:ext cx="357158" cy="5124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72"/>
              <p:cNvGraphicFramePr>
                <a:graphicFrameLocks noChangeAspect="1"/>
              </p:cNvGraphicFramePr>
              <p:nvPr/>
            </p:nvGraphicFramePr>
            <p:xfrm>
              <a:off x="4429124" y="3214686"/>
              <a:ext cx="357188" cy="512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6" imgW="215619" imgH="317087" progId="Equation.3">
                      <p:embed/>
                    </p:oleObj>
                  </mc:Choice>
                  <mc:Fallback>
                    <p:oleObj name="Формула" r:id="rId26" imgW="215619" imgH="317087" progId="Equation.3">
                      <p:embed/>
                      <p:pic>
                        <p:nvPicPr>
                          <p:cNvPr id="82" name="Object 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9124" y="3214686"/>
                            <a:ext cx="357188" cy="512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73"/>
              <p:cNvGraphicFramePr>
                <a:graphicFrameLocks noChangeAspect="1"/>
              </p:cNvGraphicFramePr>
              <p:nvPr/>
            </p:nvGraphicFramePr>
            <p:xfrm>
              <a:off x="4062413" y="5715000"/>
              <a:ext cx="377825" cy="512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8" imgW="228501" imgH="317362" progId="Equation.3">
                      <p:embed/>
                    </p:oleObj>
                  </mc:Choice>
                  <mc:Fallback>
                    <p:oleObj name="Формула" r:id="rId28" imgW="228501" imgH="317362" progId="Equation.3">
                      <p:embed/>
                      <p:pic>
                        <p:nvPicPr>
                          <p:cNvPr id="83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413" y="5715000"/>
                            <a:ext cx="377825" cy="5127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3" name="Стрелка вправо 112"/>
            <p:cNvSpPr/>
            <p:nvPr/>
          </p:nvSpPr>
          <p:spPr>
            <a:xfrm>
              <a:off x="3500430" y="4857760"/>
              <a:ext cx="1357322" cy="357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5720" y="1571612"/>
            <a:ext cx="1857388" cy="1000132"/>
            <a:chOff x="285720" y="1571612"/>
            <a:chExt cx="1857388" cy="1000132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1142976" y="1571612"/>
              <a:ext cx="1000132" cy="1588"/>
            </a:xfrm>
            <a:prstGeom prst="line">
              <a:avLst/>
            </a:prstGeom>
            <a:ln w="44450" cmpd="dbl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41"/>
            <p:cNvSpPr txBox="1">
              <a:spLocks noChangeArrowheads="1"/>
            </p:cNvSpPr>
            <p:nvPr/>
          </p:nvSpPr>
          <p:spPr bwMode="auto">
            <a:xfrm>
              <a:off x="285720" y="2000240"/>
              <a:ext cx="42862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rgbClr val="00B0F0"/>
                  </a:solidFill>
                  <a:latin typeface="Times New Roman" pitchFamily="18" charset="0"/>
                  <a:cs typeface="Arial" pitchFamily="34" charset="0"/>
                </a:rPr>
                <a:t>?</a:t>
              </a:r>
              <a:endParaRPr lang="ru-RU" sz="2800" b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15" name="Прямая со стрелкой 114"/>
            <p:cNvCxnSpPr/>
            <p:nvPr/>
          </p:nvCxnSpPr>
          <p:spPr>
            <a:xfrm flipV="1">
              <a:off x="714348" y="1714488"/>
              <a:ext cx="642942" cy="428628"/>
            </a:xfrm>
            <a:prstGeom prst="straightConnector1">
              <a:avLst/>
            </a:prstGeom>
            <a:ln w="25400">
              <a:solidFill>
                <a:srgbClr val="00B0F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/>
          <p:cNvGrpSpPr/>
          <p:nvPr/>
        </p:nvGrpSpPr>
        <p:grpSpPr>
          <a:xfrm>
            <a:off x="2357422" y="1541739"/>
            <a:ext cx="1000132" cy="339353"/>
            <a:chOff x="2357422" y="1541739"/>
            <a:chExt cx="1000132" cy="339353"/>
          </a:xfrm>
        </p:grpSpPr>
        <p:cxnSp>
          <p:nvCxnSpPr>
            <p:cNvPr id="118" name="Прямая со стрелкой 117"/>
            <p:cNvCxnSpPr/>
            <p:nvPr/>
          </p:nvCxnSpPr>
          <p:spPr>
            <a:xfrm flipV="1">
              <a:off x="2463667" y="1604864"/>
              <a:ext cx="438152" cy="276228"/>
            </a:xfrm>
            <a:prstGeom prst="straightConnector1">
              <a:avLst/>
            </a:prstGeom>
            <a:ln w="25400">
              <a:solidFill>
                <a:srgbClr val="00B0F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357422" y="1541739"/>
              <a:ext cx="1000132" cy="1588"/>
            </a:xfrm>
            <a:prstGeom prst="line">
              <a:avLst/>
            </a:prstGeom>
            <a:ln w="44450" cmpd="dbl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 Box 41"/>
          <p:cNvSpPr txBox="1">
            <a:spLocks noChangeArrowheads="1"/>
          </p:cNvSpPr>
          <p:nvPr/>
        </p:nvSpPr>
        <p:spPr bwMode="auto">
          <a:xfrm>
            <a:off x="3428992" y="3714752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в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 ИСО!: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357159" y="285728"/>
            <a:ext cx="4071966" cy="2809898"/>
            <a:chOff x="357158" y="285727"/>
            <a:chExt cx="4398877" cy="280989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357158" y="285727"/>
              <a:ext cx="4398877" cy="2786560"/>
              <a:chOff x="6099" y="5347"/>
              <a:chExt cx="4094" cy="2593"/>
            </a:xfrm>
          </p:grpSpPr>
          <p:sp>
            <p:nvSpPr>
              <p:cNvPr id="11981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6099" y="5347"/>
                <a:ext cx="4094" cy="2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2" name="Freeform 4"/>
              <p:cNvSpPr>
                <a:spLocks/>
              </p:cNvSpPr>
              <p:nvPr/>
            </p:nvSpPr>
            <p:spPr bwMode="auto">
              <a:xfrm rot="3330790">
                <a:off x="7243" y="6253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CCFFFF"/>
                  </a:gs>
                </a:gsLst>
                <a:path path="rect">
                  <a:fillToRect l="50000" t="50000" r="50000" b="50000"/>
                </a:path>
              </a:gradFill>
              <a:ln w="12700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3" name="Text Box 5"/>
              <p:cNvSpPr txBox="1">
                <a:spLocks noChangeArrowheads="1"/>
              </p:cNvSpPr>
              <p:nvPr/>
            </p:nvSpPr>
            <p:spPr bwMode="auto">
              <a:xfrm>
                <a:off x="6419" y="605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4" name="Text Box 6"/>
              <p:cNvSpPr txBox="1">
                <a:spLocks noChangeArrowheads="1"/>
              </p:cNvSpPr>
              <p:nvPr/>
            </p:nvSpPr>
            <p:spPr bwMode="auto">
              <a:xfrm>
                <a:off x="7120" y="6544"/>
                <a:ext cx="442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5" name="Text Box 7"/>
              <p:cNvSpPr txBox="1">
                <a:spLocks noChangeArrowheads="1"/>
              </p:cNvSpPr>
              <p:nvPr/>
            </p:nvSpPr>
            <p:spPr bwMode="auto">
              <a:xfrm>
                <a:off x="6179" y="6057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6" name="Line 8"/>
              <p:cNvSpPr>
                <a:spLocks noChangeShapeType="1"/>
              </p:cNvSpPr>
              <p:nvPr/>
            </p:nvSpPr>
            <p:spPr bwMode="auto">
              <a:xfrm flipV="1">
                <a:off x="7050" y="5900"/>
                <a:ext cx="2730" cy="1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7" name="Text Box 9"/>
              <p:cNvSpPr txBox="1">
                <a:spLocks noChangeArrowheads="1"/>
              </p:cNvSpPr>
              <p:nvPr/>
            </p:nvSpPr>
            <p:spPr bwMode="auto">
              <a:xfrm>
                <a:off x="7849" y="6363"/>
                <a:ext cx="710" cy="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sz="2000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18" name="Line 10"/>
              <p:cNvSpPr>
                <a:spLocks noChangeShapeType="1"/>
              </p:cNvSpPr>
              <p:nvPr/>
            </p:nvSpPr>
            <p:spPr bwMode="auto">
              <a:xfrm flipV="1">
                <a:off x="8246" y="6184"/>
                <a:ext cx="1050" cy="60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19" name="Text Box 11"/>
              <p:cNvSpPr txBox="1">
                <a:spLocks noChangeArrowheads="1"/>
              </p:cNvSpPr>
              <p:nvPr/>
            </p:nvSpPr>
            <p:spPr bwMode="auto">
              <a:xfrm>
                <a:off x="7529" y="655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0" name="Text Box 12"/>
              <p:cNvSpPr txBox="1">
                <a:spLocks noChangeArrowheads="1"/>
              </p:cNvSpPr>
              <p:nvPr/>
            </p:nvSpPr>
            <p:spPr bwMode="auto">
              <a:xfrm>
                <a:off x="6529" y="534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1" name="Text Box 13"/>
              <p:cNvSpPr txBox="1">
                <a:spLocks noChangeArrowheads="1"/>
              </p:cNvSpPr>
              <p:nvPr/>
            </p:nvSpPr>
            <p:spPr bwMode="auto">
              <a:xfrm>
                <a:off x="8749" y="5707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2" name="Line 14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940" cy="820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prstDash val="dash"/>
                <a:round/>
                <a:headEnd/>
                <a:tailEnd type="non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3" name="Text Box 15"/>
              <p:cNvSpPr txBox="1">
                <a:spLocks noChangeArrowheads="1"/>
              </p:cNvSpPr>
              <p:nvPr/>
            </p:nvSpPr>
            <p:spPr bwMode="auto">
              <a:xfrm>
                <a:off x="8625" y="7547"/>
                <a:ext cx="1101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2000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4.8</a:t>
                </a:r>
              </a:p>
            </p:txBody>
          </p:sp>
          <p:sp>
            <p:nvSpPr>
              <p:cNvPr id="119824" name="AutoShape 16"/>
              <p:cNvSpPr>
                <a:spLocks noChangeArrowheads="1"/>
              </p:cNvSpPr>
              <p:nvPr/>
            </p:nvSpPr>
            <p:spPr bwMode="auto">
              <a:xfrm rot="2685130">
                <a:off x="7478" y="7016"/>
                <a:ext cx="174" cy="117"/>
              </a:xfrm>
              <a:prstGeom prst="parallelogram">
                <a:avLst>
                  <a:gd name="adj" fmla="val 2780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5" name="Text Box 17"/>
              <p:cNvSpPr txBox="1">
                <a:spLocks noChangeArrowheads="1"/>
              </p:cNvSpPr>
              <p:nvPr/>
            </p:nvSpPr>
            <p:spPr bwMode="auto">
              <a:xfrm>
                <a:off x="7399" y="678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6" name="Text Box 18"/>
              <p:cNvSpPr txBox="1">
                <a:spLocks noChangeArrowheads="1"/>
              </p:cNvSpPr>
              <p:nvPr/>
            </p:nvSpPr>
            <p:spPr bwMode="auto">
              <a:xfrm>
                <a:off x="8039" y="6537"/>
                <a:ext cx="41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27" name="Line 19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2260" cy="6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6630" y="6330"/>
                <a:ext cx="1560" cy="44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29" name="Arc 21"/>
              <p:cNvSpPr>
                <a:spLocks/>
              </p:cNvSpPr>
              <p:nvPr/>
            </p:nvSpPr>
            <p:spPr bwMode="auto">
              <a:xfrm rot="14468657">
                <a:off x="8369" y="6661"/>
                <a:ext cx="180" cy="209"/>
              </a:xfrm>
              <a:custGeom>
                <a:avLst/>
                <a:gdLst>
                  <a:gd name="G0" fmla="+- 19420 0 0"/>
                  <a:gd name="G1" fmla="+- 0 0 0"/>
                  <a:gd name="G2" fmla="+- 21600 0 0"/>
                  <a:gd name="T0" fmla="*/ 27149 w 27149"/>
                  <a:gd name="T1" fmla="*/ 20170 h 21600"/>
                  <a:gd name="T2" fmla="*/ 0 w 27149"/>
                  <a:gd name="T3" fmla="*/ 9457 h 21600"/>
                  <a:gd name="T4" fmla="*/ 19420 w 2714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149" h="21600" fill="none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</a:path>
                  <a:path w="27149" h="21600" stroke="0" extrusionOk="0">
                    <a:moveTo>
                      <a:pt x="27148" y="20169"/>
                    </a:moveTo>
                    <a:cubicBezTo>
                      <a:pt x="24681" y="21115"/>
                      <a:pt x="22062" y="21599"/>
                      <a:pt x="19420" y="21600"/>
                    </a:cubicBezTo>
                    <a:cubicBezTo>
                      <a:pt x="11156" y="21600"/>
                      <a:pt x="3617" y="16885"/>
                      <a:pt x="0" y="9456"/>
                    </a:cubicBezTo>
                    <a:lnTo>
                      <a:pt x="1942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830" name="Text Box 22"/>
              <p:cNvSpPr txBox="1">
                <a:spLocks noChangeArrowheads="1"/>
              </p:cNvSpPr>
              <p:nvPr/>
            </p:nvSpPr>
            <p:spPr bwMode="auto">
              <a:xfrm>
                <a:off x="8464" y="6464"/>
                <a:ext cx="172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31" name="Line 23"/>
              <p:cNvSpPr>
                <a:spLocks noChangeShapeType="1"/>
              </p:cNvSpPr>
              <p:nvPr/>
            </p:nvSpPr>
            <p:spPr bwMode="auto">
              <a:xfrm flipV="1">
                <a:off x="6632" y="5446"/>
                <a:ext cx="1" cy="85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19832" name="Object 24"/>
            <p:cNvGraphicFramePr>
              <a:graphicFrameLocks noChangeAspect="1"/>
            </p:cNvGraphicFramePr>
            <p:nvPr/>
          </p:nvGraphicFramePr>
          <p:xfrm>
            <a:off x="1000100" y="285728"/>
            <a:ext cx="428596" cy="497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291973" imgH="342751" progId="Equation.3">
                    <p:embed/>
                  </p:oleObj>
                </mc:Choice>
                <mc:Fallback>
                  <p:oleObj name="Формула" r:id="rId2" imgW="291973" imgH="342751" progId="Equation.3">
                    <p:embed/>
                    <p:pic>
                      <p:nvPicPr>
                        <p:cNvPr id="119832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85728"/>
                          <a:ext cx="428596" cy="4977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928662" y="1381009"/>
              <a:ext cx="1074" cy="91345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9835" name="Object 27"/>
            <p:cNvGraphicFramePr>
              <a:graphicFrameLocks noChangeAspect="1"/>
            </p:cNvGraphicFramePr>
            <p:nvPr/>
          </p:nvGraphicFramePr>
          <p:xfrm>
            <a:off x="483658" y="2000250"/>
            <a:ext cx="446088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304668" imgH="342751" progId="Equation.3">
                    <p:embed/>
                  </p:oleObj>
                </mc:Choice>
                <mc:Fallback>
                  <p:oleObj name="Формула" r:id="rId4" imgW="304668" imgH="342751" progId="Equation.3">
                    <p:embed/>
                    <p:pic>
                      <p:nvPicPr>
                        <p:cNvPr id="119835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58" y="2000250"/>
                          <a:ext cx="446088" cy="498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38" name="Object 30"/>
            <p:cNvGraphicFramePr>
              <a:graphicFrameLocks noChangeAspect="1"/>
            </p:cNvGraphicFramePr>
            <p:nvPr/>
          </p:nvGraphicFramePr>
          <p:xfrm>
            <a:off x="1214414" y="2562225"/>
            <a:ext cx="376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53780" imgH="355292" progId="Equation.3">
                    <p:embed/>
                  </p:oleObj>
                </mc:Choice>
                <mc:Fallback>
                  <p:oleObj name="Формула" r:id="rId6" imgW="253780" imgH="355292" progId="Equation.3">
                    <p:embed/>
                    <p:pic>
                      <p:nvPicPr>
                        <p:cNvPr id="11983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414" y="2562225"/>
                          <a:ext cx="376237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Line 10"/>
            <p:cNvSpPr>
              <a:spLocks noChangeShapeType="1"/>
            </p:cNvSpPr>
            <p:nvPr/>
          </p:nvSpPr>
          <p:spPr bwMode="auto">
            <a:xfrm rot="10800000" flipV="1">
              <a:off x="525436" y="2393154"/>
              <a:ext cx="1128193" cy="64478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19839" name="Object 31"/>
            <p:cNvGraphicFramePr>
              <a:graphicFrameLocks noChangeAspect="1"/>
            </p:cNvGraphicFramePr>
            <p:nvPr/>
          </p:nvGraphicFramePr>
          <p:xfrm>
            <a:off x="1197480" y="2005005"/>
            <a:ext cx="285720" cy="442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90417" imgH="291973" progId="Equation.3">
                    <p:embed/>
                  </p:oleObj>
                </mc:Choice>
                <mc:Fallback>
                  <p:oleObj name="Формула" r:id="rId8" imgW="190417" imgH="291973" progId="Equation.3">
                    <p:embed/>
                    <p:pic>
                      <p:nvPicPr>
                        <p:cNvPr id="119839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7480" y="2005005"/>
                          <a:ext cx="285720" cy="442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41" name="Line 33"/>
            <p:cNvSpPr>
              <a:spLocks noChangeShapeType="1"/>
            </p:cNvSpPr>
            <p:nvPr/>
          </p:nvSpPr>
          <p:spPr bwMode="auto">
            <a:xfrm>
              <a:off x="937129" y="1374232"/>
              <a:ext cx="714380" cy="10001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1517100" y="2209789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2496596" y="1659984"/>
              <a:ext cx="357190" cy="273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>
                  <a:solidFill>
                    <a:srgbClr val="8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</a:t>
              </a:r>
              <a:endParaRPr lang="ru-RU" sz="1600" dirty="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aphicFrame>
          <p:nvGraphicFramePr>
            <p:cNvPr id="119843" name="Object 35"/>
            <p:cNvGraphicFramePr>
              <a:graphicFrameLocks noChangeAspect="1"/>
            </p:cNvGraphicFramePr>
            <p:nvPr/>
          </p:nvGraphicFramePr>
          <p:xfrm>
            <a:off x="1876425" y="1233488"/>
            <a:ext cx="24765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164885" imgH="266353" progId="Equation.3">
                    <p:embed/>
                  </p:oleObj>
                </mc:Choice>
                <mc:Fallback>
                  <p:oleObj name="Формула" r:id="rId10" imgW="164885" imgH="266353" progId="Equation.3">
                    <p:embed/>
                    <p:pic>
                      <p:nvPicPr>
                        <p:cNvPr id="119843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425" y="1233488"/>
                          <a:ext cx="247650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1630873" y="2231488"/>
              <a:ext cx="762885" cy="55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∆</a:t>
              </a: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auto">
          <a:xfrm>
            <a:off x="6000760" y="3420533"/>
            <a:ext cx="2786082" cy="1285884"/>
          </a:xfrm>
          <a:prstGeom prst="cloudCallout">
            <a:avLst>
              <a:gd name="adj1" fmla="val -62835"/>
              <a:gd name="adj2" fmla="val -108324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" name="Двойная стрелка вверх/вниз 65"/>
          <p:cNvSpPr/>
          <p:nvPr/>
        </p:nvSpPr>
        <p:spPr>
          <a:xfrm rot="5400000">
            <a:off x="5357818" y="3857628"/>
            <a:ext cx="285752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-142908" y="3357562"/>
            <a:ext cx="5929322" cy="1508105"/>
            <a:chOff x="-142908" y="3357562"/>
            <a:chExt cx="5929322" cy="150810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-142908" y="3357562"/>
              <a:ext cx="592932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  <a:latin typeface="+mj-lt"/>
                  <a:cs typeface="Arial" pitchFamily="34" charset="0"/>
                  <a:sym typeface="Symbol"/>
                </a:rPr>
                <a:t>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  <a:sym typeface="Symbol"/>
                </a:rPr>
                <a:t> 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Скорость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изменения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момента </a:t>
              </a:r>
              <a:r>
                <a:rPr lang="en-US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импульса системы материальных точек </a:t>
              </a:r>
              <a:endParaRPr lang="en-US" b="1" i="1" dirty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algn="ctr"/>
              <a:endParaRPr lang="en-US" b="1" i="1" dirty="0">
                <a:solidFill>
                  <a:srgbClr val="0000FF"/>
                </a:solidFill>
                <a:latin typeface="+mj-lt"/>
                <a:cs typeface="Arial" pitchFamily="34" charset="0"/>
              </a:endParaRPr>
            </a:p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+mj-lt"/>
                  <a:cs typeface="Arial" pitchFamily="34" charset="0"/>
                </a:rPr>
                <a:t>равна сумме моментов внешних сил, действующих на все частицы этой системы</a:t>
              </a:r>
            </a:p>
          </p:txBody>
        </p:sp>
        <p:sp>
          <p:nvSpPr>
            <p:cNvPr id="121875" name="Rectangle 19"/>
            <p:cNvSpPr>
              <a:spLocks noChangeArrowheads="1"/>
            </p:cNvSpPr>
            <p:nvPr/>
          </p:nvSpPr>
          <p:spPr bwMode="auto">
            <a:xfrm>
              <a:off x="1492762" y="3785127"/>
              <a:ext cx="2714644" cy="43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52352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(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и твёрдого тела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1714480" y="357166"/>
          <a:ext cx="1611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914400" imgH="292100" progId="Equation.3">
                  <p:embed/>
                </p:oleObj>
              </mc:Choice>
              <mc:Fallback>
                <p:oleObj name="Формула" r:id="rId12" imgW="914400" imgH="292100" progId="Equation.3">
                  <p:embed/>
                  <p:pic>
                    <p:nvPicPr>
                      <p:cNvPr id="123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57166"/>
                        <a:ext cx="161131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5143504" y="1928802"/>
            <a:ext cx="2857520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слева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60" name="Text Box 41"/>
          <p:cNvSpPr txBox="1">
            <a:spLocks noChangeArrowheads="1"/>
          </p:cNvSpPr>
          <p:nvPr/>
        </p:nvSpPr>
        <p:spPr bwMode="auto">
          <a:xfrm>
            <a:off x="4857752" y="571480"/>
            <a:ext cx="2928958" cy="47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Сумма  справа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6715140" y="928670"/>
          <a:ext cx="11477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660113" imgH="469696" progId="Equation.3">
                  <p:embed/>
                </p:oleObj>
              </mc:Choice>
              <mc:Fallback>
                <p:oleObj name="Формула" r:id="rId14" imgW="660113" imgH="469696" progId="Equation.3">
                  <p:embed/>
                  <p:pic>
                    <p:nvPicPr>
                      <p:cNvPr id="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928670"/>
                        <a:ext cx="1147763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22" name="Object 12"/>
          <p:cNvGraphicFramePr>
            <a:graphicFrameLocks noChangeAspect="1"/>
          </p:cNvGraphicFramePr>
          <p:nvPr/>
        </p:nvGraphicFramePr>
        <p:xfrm>
          <a:off x="7786710" y="1746496"/>
          <a:ext cx="642942" cy="89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342751" imgH="482391" progId="Equation.3">
                  <p:embed/>
                </p:oleObj>
              </mc:Choice>
              <mc:Fallback>
                <p:oleObj name="Формула" r:id="rId16" imgW="342751" imgH="482391" progId="Equation.3">
                  <p:embed/>
                  <p:pic>
                    <p:nvPicPr>
                      <p:cNvPr id="1239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1746496"/>
                        <a:ext cx="642942" cy="896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Выгнутая влево стрелка 67"/>
          <p:cNvSpPr/>
          <p:nvPr/>
        </p:nvSpPr>
        <p:spPr>
          <a:xfrm rot="6499226" flipH="1" flipV="1">
            <a:off x="5171466" y="303211"/>
            <a:ext cx="364240" cy="22632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3923" name="Object 19"/>
          <p:cNvGraphicFramePr>
            <a:graphicFrameLocks noChangeAspect="1"/>
          </p:cNvGraphicFramePr>
          <p:nvPr/>
        </p:nvGraphicFramePr>
        <p:xfrm>
          <a:off x="6708799" y="3643314"/>
          <a:ext cx="1701523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1244600" imgH="520700" progId="Equation.3">
                  <p:embed/>
                </p:oleObj>
              </mc:Choice>
              <mc:Fallback>
                <p:oleObj name="Формула" r:id="rId18" imgW="1244600" imgH="520700" progId="Equation.3">
                  <p:embed/>
                  <p:pic>
                    <p:nvPicPr>
                      <p:cNvPr id="1239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99" y="3643314"/>
                        <a:ext cx="1701523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6000760" y="5214950"/>
            <a:ext cx="2857520" cy="1285884"/>
            <a:chOff x="6000760" y="5214950"/>
            <a:chExt cx="2857520" cy="1285884"/>
          </a:xfrm>
        </p:grpSpPr>
        <p:graphicFrame>
          <p:nvGraphicFramePr>
            <p:cNvPr id="123925" name="Object 21"/>
            <p:cNvGraphicFramePr>
              <a:graphicFrameLocks noChangeAspect="1"/>
            </p:cNvGraphicFramePr>
            <p:nvPr/>
          </p:nvGraphicFramePr>
          <p:xfrm>
            <a:off x="6500826" y="5429264"/>
            <a:ext cx="2040104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0" imgW="1282700" imgH="495300" progId="Equation.3">
                    <p:embed/>
                  </p:oleObj>
                </mc:Choice>
                <mc:Fallback>
                  <p:oleObj name="Формула" r:id="rId20" imgW="1282700" imgH="495300" progId="Equation.3">
                    <p:embed/>
                    <p:pic>
                      <p:nvPicPr>
                        <p:cNvPr id="123925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0826" y="5429264"/>
                          <a:ext cx="2040104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AutoShape 14"/>
            <p:cNvSpPr>
              <a:spLocks noChangeArrowheads="1"/>
            </p:cNvSpPr>
            <p:nvPr/>
          </p:nvSpPr>
          <p:spPr bwMode="auto">
            <a:xfrm>
              <a:off x="6000760" y="5214950"/>
              <a:ext cx="2857520" cy="1285884"/>
            </a:xfrm>
            <a:prstGeom prst="cloudCallout">
              <a:avLst>
                <a:gd name="adj1" fmla="val -102834"/>
                <a:gd name="adj2" fmla="val 22704"/>
              </a:avLst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Rectangle 3"/>
          <p:cNvSpPr txBox="1">
            <a:spLocks/>
          </p:cNvSpPr>
          <p:nvPr/>
        </p:nvSpPr>
        <p:spPr bwMode="auto">
          <a:xfrm>
            <a:off x="142844" y="4959365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8" name="Rectangle 3"/>
          <p:cNvSpPr txBox="1">
            <a:spLocks/>
          </p:cNvSpPr>
          <p:nvPr/>
        </p:nvSpPr>
        <p:spPr>
          <a:xfrm>
            <a:off x="142844" y="5888059"/>
            <a:ext cx="6000792" cy="541337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можно и для проекций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81" name="Rectangle 3"/>
          <p:cNvSpPr txBox="1">
            <a:spLocks/>
          </p:cNvSpPr>
          <p:nvPr/>
        </p:nvSpPr>
        <p:spPr>
          <a:xfrm>
            <a:off x="142844" y="5530869"/>
            <a:ext cx="4357718" cy="541337"/>
          </a:xfrm>
          <a:prstGeom prst="rect">
            <a:avLst/>
          </a:prstGeom>
        </p:spPr>
        <p:txBody>
          <a:bodyPr/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ИСО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!!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(а ещё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«система центра масс»)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62" name="Object 30"/>
          <p:cNvGraphicFramePr>
            <a:graphicFrameLocks noChangeAspect="1"/>
          </p:cNvGraphicFramePr>
          <p:nvPr/>
        </p:nvGraphicFramePr>
        <p:xfrm>
          <a:off x="2967038" y="866775"/>
          <a:ext cx="3127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2" imgW="228501" imgH="342751" progId="Equation.3">
                  <p:embed/>
                </p:oleObj>
              </mc:Choice>
              <mc:Fallback>
                <p:oleObj name="Формула" r:id="rId22" imgW="228501" imgH="342751" progId="Equation.3">
                  <p:embed/>
                  <p:pic>
                    <p:nvPicPr>
                      <p:cNvPr id="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866775"/>
                        <a:ext cx="31273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1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2571736" y="5570454"/>
            <a:ext cx="4067340" cy="1144694"/>
            <a:chOff x="2571736" y="5570454"/>
            <a:chExt cx="4067340" cy="1144694"/>
          </a:xfrm>
        </p:grpSpPr>
        <p:sp>
          <p:nvSpPr>
            <p:cNvPr id="25" name="Выгнутая влево стрелка 24"/>
            <p:cNvSpPr/>
            <p:nvPr/>
          </p:nvSpPr>
          <p:spPr>
            <a:xfrm rot="12910638" flipV="1">
              <a:off x="6353324" y="5570454"/>
              <a:ext cx="285752" cy="1071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77"/>
            <p:cNvGrpSpPr/>
            <p:nvPr/>
          </p:nvGrpSpPr>
          <p:grpSpPr>
            <a:xfrm>
              <a:off x="3197538" y="5945707"/>
              <a:ext cx="2273371" cy="769441"/>
              <a:chOff x="2857488" y="5286388"/>
              <a:chExt cx="2273371" cy="769441"/>
            </a:xfrm>
          </p:grpSpPr>
          <p:sp>
            <p:nvSpPr>
              <p:cNvPr id="76" name="Rectangle 3"/>
              <p:cNvSpPr txBox="1">
                <a:spLocks/>
              </p:cNvSpPr>
              <p:nvPr/>
            </p:nvSpPr>
            <p:spPr bwMode="auto">
              <a:xfrm>
                <a:off x="2857488" y="5572140"/>
                <a:ext cx="166021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marR="0" lvl="0" indent="-27305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tabLst/>
                  <a:defRPr/>
                </a:pPr>
                <a:r>
                  <a:rPr kumimoji="0" lang="ru-RU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Аналогии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4303388" y="5286388"/>
                <a:ext cx="8274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i="1" dirty="0">
                    <a:solidFill>
                      <a:srgbClr val="00B0F0"/>
                    </a:solidFill>
                    <a:latin typeface="+mn-lt"/>
                  </a:rPr>
                  <a:t>?? </a:t>
                </a:r>
                <a:endParaRPr lang="ru-RU" sz="4400" dirty="0">
                  <a:solidFill>
                    <a:srgbClr val="00B0F0"/>
                  </a:solidFill>
                  <a:latin typeface="+mn-lt"/>
                </a:endParaRPr>
              </a:p>
            </p:txBody>
          </p:sp>
        </p:grpSp>
        <p:sp>
          <p:nvSpPr>
            <p:cNvPr id="90" name="Штриховая стрелка вправо 89"/>
            <p:cNvSpPr/>
            <p:nvPr/>
          </p:nvSpPr>
          <p:spPr>
            <a:xfrm rot="5400000">
              <a:off x="2544587" y="6170793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00034" y="285728"/>
            <a:ext cx="6740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4.4. Вращение ТТ относительно закреплённой оси.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578" name="Group 10"/>
          <p:cNvGrpSpPr>
            <a:grpSpLocks noChangeAspect="1"/>
          </p:cNvGrpSpPr>
          <p:nvPr/>
        </p:nvGrpSpPr>
        <p:grpSpPr bwMode="auto">
          <a:xfrm>
            <a:off x="571472" y="1714488"/>
            <a:ext cx="2766944" cy="3167067"/>
            <a:chOff x="9081" y="5597"/>
            <a:chExt cx="3060" cy="3503"/>
          </a:xfrm>
        </p:grpSpPr>
        <p:sp>
          <p:nvSpPr>
            <p:cNvPr id="109579" name="AutoShape 11"/>
            <p:cNvSpPr>
              <a:spLocks noChangeAspect="1" noChangeArrowheads="1"/>
            </p:cNvSpPr>
            <p:nvPr/>
          </p:nvSpPr>
          <p:spPr bwMode="auto">
            <a:xfrm>
              <a:off x="9081" y="5597"/>
              <a:ext cx="3060" cy="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0" name="Freeform 12"/>
            <p:cNvSpPr>
              <a:spLocks/>
            </p:cNvSpPr>
            <p:nvPr/>
          </p:nvSpPr>
          <p:spPr bwMode="auto">
            <a:xfrm rot="-24189338">
              <a:off x="9809" y="6731"/>
              <a:ext cx="2062" cy="1753"/>
            </a:xfrm>
            <a:custGeom>
              <a:avLst/>
              <a:gdLst/>
              <a:ahLst/>
              <a:cxnLst>
                <a:cxn ang="0">
                  <a:pos x="235" y="700"/>
                </a:cxn>
                <a:cxn ang="0">
                  <a:pos x="235" y="510"/>
                </a:cxn>
                <a:cxn ang="0">
                  <a:pos x="295" y="270"/>
                </a:cxn>
                <a:cxn ang="0">
                  <a:pos x="445" y="80"/>
                </a:cxn>
                <a:cxn ang="0">
                  <a:pos x="665" y="10"/>
                </a:cxn>
                <a:cxn ang="0">
                  <a:pos x="875" y="20"/>
                </a:cxn>
                <a:cxn ang="0">
                  <a:pos x="1145" y="130"/>
                </a:cxn>
                <a:cxn ang="0">
                  <a:pos x="1245" y="270"/>
                </a:cxn>
                <a:cxn ang="0">
                  <a:pos x="1295" y="420"/>
                </a:cxn>
                <a:cxn ang="0">
                  <a:pos x="1315" y="720"/>
                </a:cxn>
                <a:cxn ang="0">
                  <a:pos x="1285" y="940"/>
                </a:cxn>
                <a:cxn ang="0">
                  <a:pos x="1165" y="1170"/>
                </a:cxn>
                <a:cxn ang="0">
                  <a:pos x="995" y="1380"/>
                </a:cxn>
                <a:cxn ang="0">
                  <a:pos x="955" y="1540"/>
                </a:cxn>
                <a:cxn ang="0">
                  <a:pos x="925" y="1760"/>
                </a:cxn>
                <a:cxn ang="0">
                  <a:pos x="815" y="1970"/>
                </a:cxn>
                <a:cxn ang="0">
                  <a:pos x="605" y="2090"/>
                </a:cxn>
                <a:cxn ang="0">
                  <a:pos x="435" y="2120"/>
                </a:cxn>
                <a:cxn ang="0">
                  <a:pos x="195" y="2060"/>
                </a:cxn>
                <a:cxn ang="0">
                  <a:pos x="55" y="1890"/>
                </a:cxn>
                <a:cxn ang="0">
                  <a:pos x="5" y="1660"/>
                </a:cxn>
                <a:cxn ang="0">
                  <a:pos x="25" y="1420"/>
                </a:cxn>
                <a:cxn ang="0">
                  <a:pos x="75" y="1200"/>
                </a:cxn>
                <a:cxn ang="0">
                  <a:pos x="135" y="1060"/>
                </a:cxn>
                <a:cxn ang="0">
                  <a:pos x="185" y="950"/>
                </a:cxn>
                <a:cxn ang="0">
                  <a:pos x="225" y="830"/>
                </a:cxn>
                <a:cxn ang="0">
                  <a:pos x="235" y="700"/>
                </a:cxn>
              </a:cxnLst>
              <a:rect l="0" t="0" r="r" b="b"/>
              <a:pathLst>
                <a:path w="1317" h="2125">
                  <a:moveTo>
                    <a:pt x="235" y="700"/>
                  </a:moveTo>
                  <a:cubicBezTo>
                    <a:pt x="237" y="647"/>
                    <a:pt x="225" y="582"/>
                    <a:pt x="235" y="510"/>
                  </a:cubicBezTo>
                  <a:cubicBezTo>
                    <a:pt x="245" y="438"/>
                    <a:pt x="260" y="342"/>
                    <a:pt x="295" y="270"/>
                  </a:cubicBezTo>
                  <a:cubicBezTo>
                    <a:pt x="330" y="198"/>
                    <a:pt x="383" y="123"/>
                    <a:pt x="445" y="80"/>
                  </a:cubicBezTo>
                  <a:cubicBezTo>
                    <a:pt x="507" y="37"/>
                    <a:pt x="593" y="20"/>
                    <a:pt x="665" y="10"/>
                  </a:cubicBezTo>
                  <a:cubicBezTo>
                    <a:pt x="737" y="0"/>
                    <a:pt x="795" y="0"/>
                    <a:pt x="875" y="20"/>
                  </a:cubicBezTo>
                  <a:cubicBezTo>
                    <a:pt x="955" y="40"/>
                    <a:pt x="1083" y="88"/>
                    <a:pt x="1145" y="130"/>
                  </a:cubicBezTo>
                  <a:cubicBezTo>
                    <a:pt x="1207" y="172"/>
                    <a:pt x="1220" y="222"/>
                    <a:pt x="1245" y="270"/>
                  </a:cubicBezTo>
                  <a:cubicBezTo>
                    <a:pt x="1270" y="318"/>
                    <a:pt x="1283" y="345"/>
                    <a:pt x="1295" y="420"/>
                  </a:cubicBezTo>
                  <a:cubicBezTo>
                    <a:pt x="1307" y="495"/>
                    <a:pt x="1317" y="633"/>
                    <a:pt x="1315" y="720"/>
                  </a:cubicBezTo>
                  <a:cubicBezTo>
                    <a:pt x="1313" y="807"/>
                    <a:pt x="1310" y="865"/>
                    <a:pt x="1285" y="940"/>
                  </a:cubicBezTo>
                  <a:cubicBezTo>
                    <a:pt x="1260" y="1015"/>
                    <a:pt x="1213" y="1097"/>
                    <a:pt x="1165" y="1170"/>
                  </a:cubicBezTo>
                  <a:cubicBezTo>
                    <a:pt x="1117" y="1243"/>
                    <a:pt x="1030" y="1318"/>
                    <a:pt x="995" y="1380"/>
                  </a:cubicBezTo>
                  <a:cubicBezTo>
                    <a:pt x="960" y="1442"/>
                    <a:pt x="967" y="1477"/>
                    <a:pt x="955" y="1540"/>
                  </a:cubicBezTo>
                  <a:cubicBezTo>
                    <a:pt x="943" y="1603"/>
                    <a:pt x="948" y="1688"/>
                    <a:pt x="925" y="1760"/>
                  </a:cubicBezTo>
                  <a:cubicBezTo>
                    <a:pt x="902" y="1832"/>
                    <a:pt x="868" y="1915"/>
                    <a:pt x="815" y="1970"/>
                  </a:cubicBezTo>
                  <a:cubicBezTo>
                    <a:pt x="762" y="2025"/>
                    <a:pt x="668" y="2065"/>
                    <a:pt x="605" y="2090"/>
                  </a:cubicBezTo>
                  <a:cubicBezTo>
                    <a:pt x="542" y="2115"/>
                    <a:pt x="503" y="2125"/>
                    <a:pt x="435" y="2120"/>
                  </a:cubicBezTo>
                  <a:cubicBezTo>
                    <a:pt x="367" y="2115"/>
                    <a:pt x="258" y="2098"/>
                    <a:pt x="195" y="2060"/>
                  </a:cubicBezTo>
                  <a:cubicBezTo>
                    <a:pt x="132" y="2022"/>
                    <a:pt x="87" y="1957"/>
                    <a:pt x="55" y="1890"/>
                  </a:cubicBezTo>
                  <a:cubicBezTo>
                    <a:pt x="23" y="1823"/>
                    <a:pt x="10" y="1738"/>
                    <a:pt x="5" y="1660"/>
                  </a:cubicBezTo>
                  <a:cubicBezTo>
                    <a:pt x="0" y="1582"/>
                    <a:pt x="13" y="1497"/>
                    <a:pt x="25" y="1420"/>
                  </a:cubicBezTo>
                  <a:cubicBezTo>
                    <a:pt x="37" y="1343"/>
                    <a:pt x="57" y="1260"/>
                    <a:pt x="75" y="1200"/>
                  </a:cubicBezTo>
                  <a:cubicBezTo>
                    <a:pt x="93" y="1140"/>
                    <a:pt x="117" y="1102"/>
                    <a:pt x="135" y="1060"/>
                  </a:cubicBezTo>
                  <a:cubicBezTo>
                    <a:pt x="153" y="1018"/>
                    <a:pt x="170" y="988"/>
                    <a:pt x="185" y="950"/>
                  </a:cubicBezTo>
                  <a:cubicBezTo>
                    <a:pt x="200" y="912"/>
                    <a:pt x="218" y="875"/>
                    <a:pt x="225" y="830"/>
                  </a:cubicBezTo>
                  <a:cubicBezTo>
                    <a:pt x="232" y="785"/>
                    <a:pt x="233" y="753"/>
                    <a:pt x="235" y="7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FFFF">
                    <a:alpha val="36000"/>
                  </a:srgb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auto">
            <a:xfrm>
              <a:off x="10459" y="7917"/>
              <a:ext cx="452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 flipV="1">
              <a:off x="10560" y="5700"/>
              <a:ext cx="1" cy="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10049" y="732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9329" y="688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7" name="Text Box 19"/>
            <p:cNvSpPr txBox="1">
              <a:spLocks noChangeArrowheads="1"/>
            </p:cNvSpPr>
            <p:nvPr/>
          </p:nvSpPr>
          <p:spPr bwMode="auto">
            <a:xfrm>
              <a:off x="10469" y="609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8" name="Text Box 20"/>
            <p:cNvSpPr txBox="1">
              <a:spLocks noChangeArrowheads="1"/>
            </p:cNvSpPr>
            <p:nvPr/>
          </p:nvSpPr>
          <p:spPr bwMode="auto">
            <a:xfrm>
              <a:off x="9081" y="8384"/>
              <a:ext cx="1236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4.6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10159" y="5597"/>
              <a:ext cx="44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0" name="Text Box 22"/>
            <p:cNvSpPr txBox="1">
              <a:spLocks noChangeArrowheads="1"/>
            </p:cNvSpPr>
            <p:nvPr/>
          </p:nvSpPr>
          <p:spPr bwMode="auto">
            <a:xfrm>
              <a:off x="10969" y="714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10749" y="7497"/>
              <a:ext cx="20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 flipV="1">
              <a:off x="10560" y="6230"/>
              <a:ext cx="1" cy="170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prstDash val="dash"/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94" name="AutoShape 26"/>
            <p:cNvSpPr>
              <a:spLocks noChangeArrowheads="1"/>
            </p:cNvSpPr>
            <p:nvPr/>
          </p:nvSpPr>
          <p:spPr bwMode="auto">
            <a:xfrm rot="2229154">
              <a:off x="10484" y="7944"/>
              <a:ext cx="121" cy="99"/>
            </a:xfrm>
            <a:prstGeom prst="parallelogram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97" name="Text Box 29"/>
            <p:cNvSpPr txBox="1">
              <a:spLocks noChangeArrowheads="1"/>
            </p:cNvSpPr>
            <p:nvPr/>
          </p:nvSpPr>
          <p:spPr bwMode="auto">
            <a:xfrm>
              <a:off x="10379" y="7817"/>
              <a:ext cx="4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01" name="Text Box 33"/>
            <p:cNvSpPr txBox="1">
              <a:spLocks noChangeArrowheads="1"/>
            </p:cNvSpPr>
            <p:nvPr/>
          </p:nvSpPr>
          <p:spPr bwMode="auto">
            <a:xfrm>
              <a:off x="10345" y="7651"/>
              <a:ext cx="412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602" name="Group 34"/>
            <p:cNvGrpSpPr>
              <a:grpSpLocks/>
            </p:cNvGrpSpPr>
            <p:nvPr/>
          </p:nvGrpSpPr>
          <p:grpSpPr bwMode="auto">
            <a:xfrm>
              <a:off x="10330" y="8863"/>
              <a:ext cx="460" cy="70"/>
              <a:chOff x="10330" y="8863"/>
              <a:chExt cx="460" cy="70"/>
            </a:xfrm>
          </p:grpSpPr>
          <p:sp>
            <p:nvSpPr>
              <p:cNvPr id="109603" name="Rectangle 35" descr="20%"/>
              <p:cNvSpPr>
                <a:spLocks noChangeArrowheads="1"/>
              </p:cNvSpPr>
              <p:nvPr/>
            </p:nvSpPr>
            <p:spPr bwMode="auto">
              <a:xfrm>
                <a:off x="1033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604" name="Rectangle 36" descr="20%"/>
              <p:cNvSpPr>
                <a:spLocks noChangeArrowheads="1"/>
              </p:cNvSpPr>
              <p:nvPr/>
            </p:nvSpPr>
            <p:spPr bwMode="auto">
              <a:xfrm>
                <a:off x="1059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09605" name="Group 37"/>
            <p:cNvGrpSpPr>
              <a:grpSpLocks/>
            </p:cNvGrpSpPr>
            <p:nvPr/>
          </p:nvGrpSpPr>
          <p:grpSpPr bwMode="auto">
            <a:xfrm>
              <a:off x="10330" y="6103"/>
              <a:ext cx="460" cy="70"/>
              <a:chOff x="10330" y="8863"/>
              <a:chExt cx="460" cy="70"/>
            </a:xfrm>
          </p:grpSpPr>
          <p:sp>
            <p:nvSpPr>
              <p:cNvPr id="109606" name="Rectangle 38" descr="20%"/>
              <p:cNvSpPr>
                <a:spLocks noChangeArrowheads="1"/>
              </p:cNvSpPr>
              <p:nvPr/>
            </p:nvSpPr>
            <p:spPr bwMode="auto">
              <a:xfrm>
                <a:off x="1033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607" name="Rectangle 39" descr="20%"/>
              <p:cNvSpPr>
                <a:spLocks noChangeArrowheads="1"/>
              </p:cNvSpPr>
              <p:nvPr/>
            </p:nvSpPr>
            <p:spPr bwMode="auto">
              <a:xfrm>
                <a:off x="10590" y="8863"/>
                <a:ext cx="200" cy="70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9621" name="Object 53"/>
          <p:cNvGraphicFramePr>
            <a:graphicFrameLocks noChangeAspect="1"/>
          </p:cNvGraphicFramePr>
          <p:nvPr/>
        </p:nvGraphicFramePr>
        <p:xfrm>
          <a:off x="3500430" y="3037176"/>
          <a:ext cx="472789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3210400" imgH="12496800" progId="Equation.3">
                  <p:embed/>
                </p:oleObj>
              </mc:Choice>
              <mc:Fallback>
                <p:oleObj name="Формула" r:id="rId2" imgW="83210400" imgH="12496800" progId="Equation.3">
                  <p:embed/>
                  <p:pic>
                    <p:nvPicPr>
                      <p:cNvPr id="10962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037176"/>
                        <a:ext cx="4727896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3143240" y="4037308"/>
            <a:ext cx="4572032" cy="831852"/>
            <a:chOff x="3143240" y="3714752"/>
            <a:chExt cx="4572032" cy="831852"/>
          </a:xfrm>
        </p:grpSpPr>
        <p:graphicFrame>
          <p:nvGraphicFramePr>
            <p:cNvPr id="109623" name="Object 55"/>
            <p:cNvGraphicFramePr>
              <a:graphicFrameLocks noChangeAspect="1"/>
            </p:cNvGraphicFramePr>
            <p:nvPr/>
          </p:nvGraphicFramePr>
          <p:xfrm>
            <a:off x="5787820" y="3774189"/>
            <a:ext cx="1713138" cy="701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28956000" imgH="11887200" progId="Equation.3">
                    <p:embed/>
                  </p:oleObj>
                </mc:Choice>
                <mc:Fallback>
                  <p:oleObj name="Формула" r:id="rId4" imgW="28956000" imgH="11887200" progId="Equation.3">
                    <p:embed/>
                    <p:pic>
                      <p:nvPicPr>
                        <p:cNvPr id="109623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7820" y="3774189"/>
                          <a:ext cx="1713138" cy="7014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Rectangle 3"/>
            <p:cNvSpPr txBox="1">
              <a:spLocks/>
            </p:cNvSpPr>
            <p:nvPr/>
          </p:nvSpPr>
          <p:spPr bwMode="auto">
            <a:xfrm>
              <a:off x="3143240" y="392906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Вот  «откуда»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625" name="AutoShape 57"/>
            <p:cNvSpPr>
              <a:spLocks noChangeArrowheads="1"/>
            </p:cNvSpPr>
            <p:nvPr/>
          </p:nvSpPr>
          <p:spPr bwMode="auto">
            <a:xfrm>
              <a:off x="5643570" y="3714752"/>
              <a:ext cx="2071702" cy="831852"/>
            </a:xfrm>
            <a:prstGeom prst="foldedCorner">
              <a:avLst>
                <a:gd name="adj" fmla="val 21032"/>
              </a:avLst>
            </a:prstGeom>
            <a:noFill/>
            <a:ln w="158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2038339" y="5020586"/>
            <a:ext cx="4748239" cy="928694"/>
            <a:chOff x="2038339" y="4714884"/>
            <a:chExt cx="4748239" cy="928694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4143372" y="4714884"/>
              <a:ext cx="2643206" cy="928694"/>
            </a:xfrm>
            <a:prstGeom prst="cloudCallout">
              <a:avLst>
                <a:gd name="adj1" fmla="val -2475"/>
                <a:gd name="adj2" fmla="val -172614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9626" name="Object 58"/>
            <p:cNvGraphicFramePr>
              <a:graphicFrameLocks noChangeAspect="1"/>
            </p:cNvGraphicFramePr>
            <p:nvPr/>
          </p:nvGraphicFramePr>
          <p:xfrm>
            <a:off x="4467231" y="4950758"/>
            <a:ext cx="1676405" cy="471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1945600" imgH="6096000" progId="Equation.3">
                    <p:embed/>
                  </p:oleObj>
                </mc:Choice>
                <mc:Fallback>
                  <p:oleObj name="Формула" r:id="rId6" imgW="21945600" imgH="6096000" progId="Equation.3">
                    <p:embed/>
                    <p:pic>
                      <p:nvPicPr>
                        <p:cNvPr id="109626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231" y="4950758"/>
                          <a:ext cx="1676405" cy="4714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Rectangle 3"/>
            <p:cNvSpPr txBox="1">
              <a:spLocks/>
            </p:cNvSpPr>
            <p:nvPr/>
          </p:nvSpPr>
          <p:spPr bwMode="auto">
            <a:xfrm>
              <a:off x="2038339" y="500063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eaLnBrk="0" hangingPunct="0">
                <a:spcBef>
                  <a:spcPts val="600"/>
                </a:spcBef>
                <a:buClr>
                  <a:schemeClr val="accent2"/>
                </a:buClr>
                <a:buSzPct val="85000"/>
                <a:defRPr/>
              </a:pPr>
              <a:r>
                <a: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 </a:t>
              </a:r>
              <a:r>
                <a:rPr lang="ru-RU" sz="2000" b="1" i="1" dirty="0">
                  <a:solidFill>
                    <a:srgbClr val="C00000"/>
                  </a:solidFill>
                  <a:latin typeface="+mn-lt"/>
                </a:rPr>
                <a:t>Результат</a:t>
              </a:r>
              <a:r>
                <a:rPr lang="ru-RU" sz="2000" b="1" dirty="0">
                  <a:solidFill>
                    <a:srgbClr val="C00000"/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962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63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571472" y="928670"/>
            <a:ext cx="6565919" cy="1694065"/>
            <a:chOff x="571472" y="928670"/>
            <a:chExt cx="6565919" cy="1694065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571472" y="928670"/>
              <a:ext cx="53578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2000" b="1" i="1" dirty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4.4.1. Осевой момент импульса </a:t>
              </a:r>
              <a:r>
                <a:rPr lang="ru-RU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(расчёт)</a:t>
              </a:r>
            </a:p>
          </p:txBody>
        </p:sp>
        <p:graphicFrame>
          <p:nvGraphicFramePr>
            <p:cNvPr id="109610" name="Object 42"/>
            <p:cNvGraphicFramePr>
              <a:graphicFrameLocks noChangeAspect="1"/>
            </p:cNvGraphicFramePr>
            <p:nvPr/>
          </p:nvGraphicFramePr>
          <p:xfrm>
            <a:off x="3214678" y="1536700"/>
            <a:ext cx="3922713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955520" imgH="393480" progId="Equation.3">
                    <p:embed/>
                  </p:oleObj>
                </mc:Choice>
                <mc:Fallback>
                  <p:oleObj name="Формула" r:id="rId8" imgW="1955520" imgH="393480" progId="Equation.3">
                    <p:embed/>
                    <p:pic>
                      <p:nvPicPr>
                        <p:cNvPr id="10961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1536700"/>
                          <a:ext cx="3922713" cy="798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631" name="Object 63"/>
            <p:cNvGraphicFramePr>
              <a:graphicFrameLocks noChangeAspect="1"/>
            </p:cNvGraphicFramePr>
            <p:nvPr/>
          </p:nvGraphicFramePr>
          <p:xfrm>
            <a:off x="1500166" y="2214554"/>
            <a:ext cx="357158" cy="408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4876800" imgH="5486400" progId="Equation.3">
                    <p:embed/>
                  </p:oleObj>
                </mc:Choice>
                <mc:Fallback>
                  <p:oleObj name="Формула" r:id="rId10" imgW="4876800" imgH="5486400" progId="Equation.3">
                    <p:embed/>
                    <p:pic>
                      <p:nvPicPr>
                        <p:cNvPr id="109631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2214554"/>
                          <a:ext cx="357158" cy="408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Группа 67"/>
          <p:cNvGrpSpPr/>
          <p:nvPr/>
        </p:nvGrpSpPr>
        <p:grpSpPr>
          <a:xfrm>
            <a:off x="1000100" y="2928934"/>
            <a:ext cx="957104" cy="1021397"/>
            <a:chOff x="1000100" y="2928934"/>
            <a:chExt cx="957104" cy="1021397"/>
          </a:xfrm>
        </p:grpSpPr>
        <p:graphicFrame>
          <p:nvGraphicFramePr>
            <p:cNvPr id="64" name="Object 40"/>
            <p:cNvGraphicFramePr>
              <a:graphicFrameLocks noChangeAspect="1"/>
            </p:cNvGraphicFramePr>
            <p:nvPr/>
          </p:nvGraphicFramePr>
          <p:xfrm>
            <a:off x="1000100" y="2928934"/>
            <a:ext cx="415616" cy="428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7315200" imgH="7620000" progId="Equation.3">
                    <p:embed/>
                  </p:oleObj>
                </mc:Choice>
                <mc:Fallback>
                  <p:oleObj name="Формула" r:id="rId12" imgW="7315200" imgH="7620000" progId="Equation.3">
                    <p:embed/>
                    <p:pic>
                      <p:nvPicPr>
                        <p:cNvPr id="64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928934"/>
                          <a:ext cx="415616" cy="4286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H="1" flipV="1">
              <a:off x="1104064" y="3380747"/>
              <a:ext cx="813807" cy="5695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1525105" y="3352628"/>
              <a:ext cx="432006" cy="46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</a:t>
              </a:r>
              <a:r>
                <a:rPr lang="en-US" sz="2000" i="1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ru-RU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rc 30"/>
            <p:cNvSpPr>
              <a:spLocks/>
            </p:cNvSpPr>
            <p:nvPr/>
          </p:nvSpPr>
          <p:spPr bwMode="auto">
            <a:xfrm rot="6481853">
              <a:off x="1781343" y="3679991"/>
              <a:ext cx="162738" cy="188984"/>
            </a:xfrm>
            <a:custGeom>
              <a:avLst/>
              <a:gdLst>
                <a:gd name="G0" fmla="+- 19420 0 0"/>
                <a:gd name="G1" fmla="+- 0 0 0"/>
                <a:gd name="G2" fmla="+- 21600 0 0"/>
                <a:gd name="T0" fmla="*/ 27149 w 27149"/>
                <a:gd name="T1" fmla="*/ 20170 h 21600"/>
                <a:gd name="T2" fmla="*/ 0 w 27149"/>
                <a:gd name="T3" fmla="*/ 9457 h 21600"/>
                <a:gd name="T4" fmla="*/ 19420 w 27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49" h="21600" fill="none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</a:path>
                <a:path w="27149" h="21600" stroke="0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  <a:lnTo>
                    <a:pt x="1942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908828" y="2718040"/>
            <a:ext cx="1022684" cy="1241331"/>
            <a:chOff x="1908828" y="2718040"/>
            <a:chExt cx="1022684" cy="1241331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1908828" y="2718040"/>
              <a:ext cx="1022684" cy="1241331"/>
              <a:chOff x="1908828" y="2718040"/>
              <a:chExt cx="1022684" cy="1241331"/>
            </a:xfrm>
          </p:grpSpPr>
          <p:graphicFrame>
            <p:nvGraphicFramePr>
              <p:cNvPr id="2" name="Object 59"/>
              <p:cNvGraphicFramePr>
                <a:graphicFrameLocks noChangeAspect="1"/>
              </p:cNvGraphicFramePr>
              <p:nvPr/>
            </p:nvGraphicFramePr>
            <p:xfrm>
              <a:off x="2643174" y="3000372"/>
              <a:ext cx="285720" cy="4428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4" imgW="4572000" imgH="7010400" progId="Equation.3">
                      <p:embed/>
                    </p:oleObj>
                  </mc:Choice>
                  <mc:Fallback>
                    <p:oleObj name="Формула" r:id="rId14" imgW="4572000" imgH="7010400" progId="Equation.3">
                      <p:embed/>
                      <p:pic>
                        <p:nvPicPr>
                          <p:cNvPr id="2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3174" y="3000372"/>
                            <a:ext cx="285720" cy="4428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2324470" y="2954793"/>
                <a:ext cx="428628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/>
                  </a:rPr>
                  <a:t>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09629" name="Object 61"/>
              <p:cNvGraphicFramePr>
                <a:graphicFrameLocks noChangeAspect="1"/>
              </p:cNvGraphicFramePr>
              <p:nvPr/>
            </p:nvGraphicFramePr>
            <p:xfrm>
              <a:off x="2285984" y="3357562"/>
              <a:ext cx="285720" cy="482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6" imgW="3657600" imgH="6096000" progId="Equation.3">
                      <p:embed/>
                    </p:oleObj>
                  </mc:Choice>
                  <mc:Fallback>
                    <p:oleObj name="Формула" r:id="rId16" imgW="3657600" imgH="6096000" progId="Equation.3">
                      <p:embed/>
                      <p:pic>
                        <p:nvPicPr>
                          <p:cNvPr id="109629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5984" y="3357562"/>
                            <a:ext cx="285720" cy="4821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Text Box 13"/>
              <p:cNvSpPr txBox="1">
                <a:spLocks noChangeArrowheads="1"/>
              </p:cNvSpPr>
              <p:nvPr/>
            </p:nvSpPr>
            <p:spPr bwMode="auto">
              <a:xfrm>
                <a:off x="1962178" y="2763246"/>
                <a:ext cx="499135" cy="469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2251531" y="2718040"/>
                <a:ext cx="679981" cy="496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∆</a:t>
                </a: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1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V="1">
                <a:off x="1908828" y="3163762"/>
                <a:ext cx="578707" cy="7956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Line 31"/>
              <p:cNvSpPr>
                <a:spLocks noChangeShapeType="1"/>
              </p:cNvSpPr>
              <p:nvPr/>
            </p:nvSpPr>
            <p:spPr bwMode="auto">
              <a:xfrm>
                <a:off x="1917871" y="3148393"/>
                <a:ext cx="569665" cy="9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2" name="Arc 32"/>
            <p:cNvSpPr>
              <a:spLocks/>
            </p:cNvSpPr>
            <p:nvPr/>
          </p:nvSpPr>
          <p:spPr bwMode="auto">
            <a:xfrm rot="1385670">
              <a:off x="2251531" y="3101379"/>
              <a:ext cx="162761" cy="188957"/>
            </a:xfrm>
            <a:custGeom>
              <a:avLst/>
              <a:gdLst>
                <a:gd name="G0" fmla="+- 19420 0 0"/>
                <a:gd name="G1" fmla="+- 0 0 0"/>
                <a:gd name="G2" fmla="+- 21600 0 0"/>
                <a:gd name="T0" fmla="*/ 27149 w 27149"/>
                <a:gd name="T1" fmla="*/ 20170 h 21600"/>
                <a:gd name="T2" fmla="*/ 0 w 27149"/>
                <a:gd name="T3" fmla="*/ 9457 h 21600"/>
                <a:gd name="T4" fmla="*/ 19420 w 2714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49" h="21600" fill="none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</a:path>
                <a:path w="27149" h="21600" stroke="0" extrusionOk="0">
                  <a:moveTo>
                    <a:pt x="27148" y="20169"/>
                  </a:moveTo>
                  <a:cubicBezTo>
                    <a:pt x="24681" y="21115"/>
                    <a:pt x="22062" y="21599"/>
                    <a:pt x="19420" y="21600"/>
                  </a:cubicBezTo>
                  <a:cubicBezTo>
                    <a:pt x="11156" y="21600"/>
                    <a:pt x="3617" y="16885"/>
                    <a:pt x="0" y="9456"/>
                  </a:cubicBezTo>
                  <a:lnTo>
                    <a:pt x="1942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571869" y="2217384"/>
            <a:ext cx="1500197" cy="754758"/>
            <a:chOff x="3571869" y="2217384"/>
            <a:chExt cx="1500197" cy="754758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10800000">
              <a:off x="3571869" y="2285992"/>
              <a:ext cx="571505" cy="402724"/>
            </a:xfrm>
            <a:prstGeom prst="straightConnector1">
              <a:avLst/>
            </a:prstGeom>
            <a:ln w="28575"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V="1">
              <a:off x="4476755" y="2285992"/>
              <a:ext cx="595311" cy="402724"/>
            </a:xfrm>
            <a:prstGeom prst="straightConnector1">
              <a:avLst/>
            </a:prstGeom>
            <a:ln w="28575"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8" name="Object 42"/>
            <p:cNvGraphicFramePr>
              <a:graphicFrameLocks noChangeAspect="1"/>
            </p:cNvGraphicFramePr>
            <p:nvPr/>
          </p:nvGraphicFramePr>
          <p:xfrm>
            <a:off x="4136356" y="2508592"/>
            <a:ext cx="33178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8" imgW="164880" imgH="228600" progId="Equation.3">
                    <p:embed/>
                  </p:oleObj>
                </mc:Choice>
                <mc:Fallback>
                  <p:oleObj name="Формула" r:id="rId18" imgW="164880" imgH="228600" progId="Equation.3">
                    <p:embed/>
                    <p:pic>
                      <p:nvPicPr>
                        <p:cNvPr id="78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6356" y="2508592"/>
                          <a:ext cx="331787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64" name="Object 52"/>
            <p:cNvGraphicFramePr>
              <a:graphicFrameLocks noChangeAspect="1"/>
            </p:cNvGraphicFramePr>
            <p:nvPr/>
          </p:nvGraphicFramePr>
          <p:xfrm>
            <a:off x="4452722" y="2217384"/>
            <a:ext cx="284164" cy="387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0" imgW="139680" imgH="190440" progId="Equation.3">
                    <p:embed/>
                  </p:oleObj>
                </mc:Choice>
                <mc:Fallback>
                  <p:oleObj name="Формула" r:id="rId20" imgW="139680" imgH="190440" progId="Equation.3">
                    <p:embed/>
                    <p:pic>
                      <p:nvPicPr>
                        <p:cNvPr id="13364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2722" y="2217384"/>
                          <a:ext cx="284164" cy="387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Прямая соединительная линия 79"/>
            <p:cNvCxnSpPr/>
            <p:nvPr/>
          </p:nvCxnSpPr>
          <p:spPr>
            <a:xfrm>
              <a:off x="4376866" y="2294230"/>
              <a:ext cx="432000" cy="1588"/>
            </a:xfrm>
            <a:prstGeom prst="line">
              <a:avLst/>
            </a:prstGeom>
            <a:ln w="47625" cmpd="dbl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214282" y="5643578"/>
            <a:ext cx="8429684" cy="1000132"/>
            <a:chOff x="214282" y="5643578"/>
            <a:chExt cx="8429684" cy="1000132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214282" y="5643578"/>
              <a:ext cx="84296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2000" b="1" i="1" dirty="0">
                  <a:solidFill>
                    <a:srgbClr val="C00000"/>
                  </a:solidFill>
                  <a:latin typeface="+mj-lt"/>
                  <a:ea typeface="Times New Roman" pitchFamily="18" charset="0"/>
                </a:rPr>
                <a:t>4.4.3. Теорема Гюйгенса-Штейнера </a:t>
              </a:r>
              <a:r>
                <a:rPr lang="ru-RU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</a:t>
              </a:r>
              <a:r>
                <a:rPr lang="en-US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“</a:t>
              </a:r>
              <a:r>
                <a:rPr lang="ru-RU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о параллельных осях</a:t>
              </a:r>
              <a:r>
                <a:rPr lang="en-US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”</a:t>
              </a:r>
              <a:r>
                <a:rPr lang="ru-RU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)</a:t>
              </a:r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5400000">
              <a:off x="2544587" y="6170793"/>
              <a:ext cx="500066" cy="445768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962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71406" y="260350"/>
            <a:ext cx="2797207" cy="525444"/>
            <a:chOff x="428596" y="260350"/>
            <a:chExt cx="2797207" cy="525444"/>
          </a:xfrm>
        </p:grpSpPr>
        <p:sp>
          <p:nvSpPr>
            <p:cNvPr id="99" name="Rectangle 3"/>
            <p:cNvSpPr txBox="1">
              <a:spLocks/>
            </p:cNvSpPr>
            <p:nvPr/>
          </p:nvSpPr>
          <p:spPr bwMode="auto">
            <a:xfrm>
              <a:off x="428596" y="357166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«импульс»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29033" name="Object 9"/>
            <p:cNvGraphicFramePr>
              <a:graphicFrameLocks noChangeAspect="1"/>
            </p:cNvGraphicFramePr>
            <p:nvPr/>
          </p:nvGraphicFramePr>
          <p:xfrm>
            <a:off x="2132015" y="260350"/>
            <a:ext cx="109378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4935200" imgH="6400800" progId="Equation.3">
                    <p:embed/>
                  </p:oleObj>
                </mc:Choice>
                <mc:Fallback>
                  <p:oleObj name="Формула" r:id="rId2" imgW="14935200" imgH="6400800" progId="Equation.3">
                    <p:embed/>
                    <p:pic>
                      <p:nvPicPr>
                        <p:cNvPr id="12903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015" y="260350"/>
                          <a:ext cx="1093788" cy="468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Группа 60"/>
          <p:cNvGrpSpPr/>
          <p:nvPr/>
        </p:nvGrpSpPr>
        <p:grpSpPr>
          <a:xfrm>
            <a:off x="3500430" y="285728"/>
            <a:ext cx="5072098" cy="767182"/>
            <a:chOff x="3500430" y="285728"/>
            <a:chExt cx="5072098" cy="767182"/>
          </a:xfrm>
        </p:grpSpPr>
        <p:graphicFrame>
          <p:nvGraphicFramePr>
            <p:cNvPr id="129035" name="Object 11"/>
            <p:cNvGraphicFramePr>
              <a:graphicFrameLocks noChangeAspect="1"/>
            </p:cNvGraphicFramePr>
            <p:nvPr/>
          </p:nvGraphicFramePr>
          <p:xfrm>
            <a:off x="6896128" y="285728"/>
            <a:ext cx="1676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914400" imgH="254000" progId="Equation.3">
                    <p:embed/>
                  </p:oleObj>
                </mc:Choice>
                <mc:Fallback>
                  <p:oleObj name="Формула" r:id="rId4" imgW="914400" imgH="254000" progId="Equation.3">
                    <p:embed/>
                    <p:pic>
                      <p:nvPicPr>
                        <p:cNvPr id="12903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128" y="285728"/>
                          <a:ext cx="1676400" cy="471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Rectangle 3"/>
            <p:cNvSpPr txBox="1">
              <a:spLocks/>
            </p:cNvSpPr>
            <p:nvPr/>
          </p:nvSpPr>
          <p:spPr bwMode="auto">
            <a:xfrm>
              <a:off x="3500430" y="357166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«Момент</a:t>
              </a:r>
              <a:r>
                <a: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импульса»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4786314" y="714356"/>
              <a:ext cx="10715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>
                <a:tabLst>
                  <a:tab pos="800100" algn="l"/>
                </a:tabLst>
              </a:pPr>
              <a:r>
                <a:rPr lang="ru-RU" sz="1600" b="1" i="1" dirty="0">
                  <a:solidFill>
                    <a:schemeClr val="bg1"/>
                  </a:solidFill>
                  <a:latin typeface="+mj-lt"/>
                  <a:ea typeface="Times New Roman" pitchFamily="18" charset="0"/>
                </a:rPr>
                <a:t>(осевой)</a:t>
              </a:r>
            </a:p>
          </p:txBody>
        </p:sp>
      </p:grp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1839913" y="1081088"/>
          <a:ext cx="10302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7068800" imgH="11582400" progId="Equation.3">
                  <p:embed/>
                </p:oleObj>
              </mc:Choice>
              <mc:Fallback>
                <p:oleObj name="Формула" r:id="rId6" imgW="17068800" imgH="11582400" progId="Equation.3">
                  <p:embed/>
                  <p:pic>
                    <p:nvPicPr>
                      <p:cNvPr id="129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081088"/>
                        <a:ext cx="1030287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6740111" y="824280"/>
            <a:ext cx="2332483" cy="1071570"/>
            <a:chOff x="6740111" y="824280"/>
            <a:chExt cx="2332483" cy="1071570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6740111" y="824280"/>
              <a:ext cx="2332483" cy="1071570"/>
            </a:xfrm>
            <a:prstGeom prst="cloudCallout">
              <a:avLst>
                <a:gd name="adj1" fmla="val 46263"/>
                <a:gd name="adj2" fmla="val -76519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29039" name="Object 15"/>
            <p:cNvGraphicFramePr>
              <a:graphicFrameLocks noChangeAspect="1"/>
            </p:cNvGraphicFramePr>
            <p:nvPr/>
          </p:nvGraphicFramePr>
          <p:xfrm>
            <a:off x="7143768" y="1000125"/>
            <a:ext cx="149383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0726400" imgH="10972800" progId="Equation.3">
                    <p:embed/>
                  </p:oleObj>
                </mc:Choice>
                <mc:Fallback>
                  <p:oleObj name="Формула" r:id="rId8" imgW="20726400" imgH="10972800" progId="Equation.3">
                    <p:embed/>
                    <p:pic>
                      <p:nvPicPr>
                        <p:cNvPr id="12903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68" y="1000125"/>
                          <a:ext cx="1493837" cy="785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285720" y="242886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4.4.2. Основное уравнение динамики вращательного движения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857620" y="1857364"/>
            <a:ext cx="1712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  <a:latin typeface="+mn-lt"/>
              </a:rPr>
              <a:t>… и ещё! </a:t>
            </a:r>
            <a:endParaRPr lang="ru-RU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14282" y="3000372"/>
            <a:ext cx="5015759" cy="840879"/>
            <a:chOff x="214282" y="3000372"/>
            <a:chExt cx="5015759" cy="840879"/>
          </a:xfrm>
        </p:grpSpPr>
        <p:graphicFrame>
          <p:nvGraphicFramePr>
            <p:cNvPr id="129041" name="Object 17"/>
            <p:cNvGraphicFramePr>
              <a:graphicFrameLocks noChangeAspect="1"/>
            </p:cNvGraphicFramePr>
            <p:nvPr/>
          </p:nvGraphicFramePr>
          <p:xfrm>
            <a:off x="2481263" y="3160713"/>
            <a:ext cx="1624012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27127200" imgH="11277600" progId="Equation.3">
                    <p:embed/>
                  </p:oleObj>
                </mc:Choice>
                <mc:Fallback>
                  <p:oleObj name="Формула" r:id="rId10" imgW="27127200" imgH="11277600" progId="Equation.3">
                    <p:embed/>
                    <p:pic>
                      <p:nvPicPr>
                        <p:cNvPr id="12904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1263" y="3160713"/>
                          <a:ext cx="1624012" cy="674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ectangle 3"/>
            <p:cNvSpPr txBox="1">
              <a:spLocks/>
            </p:cNvSpPr>
            <p:nvPr/>
          </p:nvSpPr>
          <p:spPr bwMode="auto">
            <a:xfrm>
              <a:off x="214282" y="3000372"/>
              <a:ext cx="22860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«уравнение моментов»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4357686" y="3071810"/>
              <a:ext cx="8723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5429256" y="1803397"/>
            <a:ext cx="3089895" cy="2982925"/>
            <a:chOff x="5429256" y="1803397"/>
            <a:chExt cx="3089895" cy="2982925"/>
          </a:xfrm>
        </p:grpSpPr>
        <p:sp>
          <p:nvSpPr>
            <p:cNvPr id="25" name="Выгнутая влево стрелка 24"/>
            <p:cNvSpPr/>
            <p:nvPr/>
          </p:nvSpPr>
          <p:spPr>
            <a:xfrm rot="12613810" flipV="1">
              <a:off x="8233399" y="1803397"/>
              <a:ext cx="285752" cy="185161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29043" name="Object 19"/>
            <p:cNvGraphicFramePr>
              <a:graphicFrameLocks noChangeAspect="1"/>
            </p:cNvGraphicFramePr>
            <p:nvPr/>
          </p:nvGraphicFramePr>
          <p:xfrm>
            <a:off x="5811838" y="3786188"/>
            <a:ext cx="199072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26212800" imgH="11277600" progId="Equation.3">
                    <p:embed/>
                  </p:oleObj>
                </mc:Choice>
                <mc:Fallback>
                  <p:oleObj name="Формула" r:id="rId12" imgW="26212800" imgH="11277600" progId="Equation.3">
                    <p:embed/>
                    <p:pic>
                      <p:nvPicPr>
                        <p:cNvPr id="129043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1838" y="3786188"/>
                          <a:ext cx="1990725" cy="857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046" name="AutoShape 22"/>
            <p:cNvSpPr>
              <a:spLocks noChangeArrowheads="1"/>
            </p:cNvSpPr>
            <p:nvPr/>
          </p:nvSpPr>
          <p:spPr bwMode="auto">
            <a:xfrm>
              <a:off x="5429256" y="3714752"/>
              <a:ext cx="2928958" cy="1071570"/>
            </a:xfrm>
            <a:prstGeom prst="cloudCallout">
              <a:avLst>
                <a:gd name="adj1" fmla="val 52695"/>
                <a:gd name="adj2" fmla="val -20297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643174" y="143646"/>
            <a:ext cx="2071702" cy="1856594"/>
            <a:chOff x="2643174" y="143646"/>
            <a:chExt cx="2071702" cy="1856594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287175" y="1071149"/>
              <a:ext cx="1856594" cy="1588"/>
            </a:xfrm>
            <a:prstGeom prst="line">
              <a:avLst/>
            </a:prstGeom>
            <a:ln w="349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2643174" y="785794"/>
              <a:ext cx="2071702" cy="1588"/>
            </a:xfrm>
            <a:prstGeom prst="straightConnector1">
              <a:avLst/>
            </a:prstGeom>
            <a:ln w="349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3"/>
          <p:cNvSpPr txBox="1">
            <a:spLocks/>
          </p:cNvSpPr>
          <p:nvPr/>
        </p:nvSpPr>
        <p:spPr bwMode="auto">
          <a:xfrm>
            <a:off x="3428992" y="4857760"/>
            <a:ext cx="38576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2-й закон Н. для вращения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14348" y="3905250"/>
            <a:ext cx="4643470" cy="1381138"/>
            <a:chOff x="714348" y="3905250"/>
            <a:chExt cx="4643470" cy="138113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757238" y="3905250"/>
              <a:ext cx="4600580" cy="1381138"/>
              <a:chOff x="757238" y="3905250"/>
              <a:chExt cx="4600580" cy="1381138"/>
            </a:xfrm>
          </p:grpSpPr>
          <p:graphicFrame>
            <p:nvGraphicFramePr>
              <p:cNvPr id="129044" name="Object 20"/>
              <p:cNvGraphicFramePr>
                <a:graphicFrameLocks noChangeAspect="1"/>
              </p:cNvGraphicFramePr>
              <p:nvPr/>
            </p:nvGraphicFramePr>
            <p:xfrm>
              <a:off x="757238" y="3905250"/>
              <a:ext cx="1863725" cy="825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4" imgW="25298400" imgH="11277600" progId="Equation.3">
                      <p:embed/>
                    </p:oleObj>
                  </mc:Choice>
                  <mc:Fallback>
                    <p:oleObj name="Формула" r:id="rId14" imgW="25298400" imgH="11277600" progId="Equation.3">
                      <p:embed/>
                      <p:pic>
                        <p:nvPicPr>
                          <p:cNvPr id="129044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7238" y="3905250"/>
                            <a:ext cx="1863725" cy="825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2" name="Прямая соединительная линия 81"/>
              <p:cNvCxnSpPr/>
              <p:nvPr/>
            </p:nvCxnSpPr>
            <p:spPr>
              <a:xfrm rot="5400000">
                <a:off x="2537208" y="4607330"/>
                <a:ext cx="1356528" cy="1588"/>
              </a:xfrm>
              <a:prstGeom prst="line">
                <a:avLst/>
              </a:prstGeom>
              <a:ln w="349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/>
              <p:nvPr/>
            </p:nvCxnSpPr>
            <p:spPr>
              <a:xfrm>
                <a:off x="3286116" y="4000504"/>
                <a:ext cx="2071702" cy="1588"/>
              </a:xfrm>
              <a:prstGeom prst="straightConnector1">
                <a:avLst/>
              </a:prstGeom>
              <a:ln w="3492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3"/>
            <p:cNvSpPr txBox="1">
              <a:spLocks/>
            </p:cNvSpPr>
            <p:nvPr/>
          </p:nvSpPr>
          <p:spPr bwMode="auto">
            <a:xfrm>
              <a:off x="714348" y="4714884"/>
              <a:ext cx="185738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2-й закон Н.</a:t>
              </a:r>
              <a:r>
                <a:rPr kumimoji="0" lang="ru-RU" sz="2000" b="1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06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063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142844" y="39290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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Момент инерции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I 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твёрдого тела относительно произвольной оси</a:t>
            </a:r>
            <a:r>
              <a:rPr lang="ru-RU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равен сумме момента инерции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1600" b="1" i="1" baseline="-25000" dirty="0">
                <a:solidFill>
                  <a:srgbClr val="0000FF"/>
                </a:solidFill>
                <a:latin typeface="+mn-lt"/>
              </a:rPr>
              <a:t>c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относительно оси, параллельной данной и проходящей через его центр масс</a:t>
            </a:r>
            <a:r>
              <a:rPr lang="ru-RU" sz="16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и произведения массы тела на квадрат расстояния </a:t>
            </a:r>
            <a:r>
              <a:rPr lang="en-US" sz="1600" b="1" i="1" dirty="0">
                <a:solidFill>
                  <a:srgbClr val="0000FF"/>
                </a:solidFill>
                <a:latin typeface="+mn-lt"/>
              </a:rPr>
              <a:t>b</a:t>
            </a:r>
            <a:r>
              <a:rPr lang="en-US" sz="16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1600" b="1" i="1" dirty="0">
                <a:solidFill>
                  <a:srgbClr val="0000FF"/>
                </a:solidFill>
                <a:latin typeface="+mn-lt"/>
              </a:rPr>
              <a:t>между осями</a:t>
            </a:r>
            <a:endParaRPr lang="ru-RU" sz="16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78" name="Группа 177"/>
          <p:cNvGrpSpPr/>
          <p:nvPr/>
        </p:nvGrpSpPr>
        <p:grpSpPr>
          <a:xfrm>
            <a:off x="1928794" y="2857496"/>
            <a:ext cx="4214842" cy="928694"/>
            <a:chOff x="1928794" y="2857496"/>
            <a:chExt cx="4214842" cy="928694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786050" y="2949570"/>
              <a:ext cx="24372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lang="ru-RU" sz="3600" dirty="0">
                  <a:solidFill>
                    <a:schemeClr val="bg1"/>
                  </a:solidFill>
                  <a:latin typeface="+mj-lt"/>
                </a:rPr>
                <a:t> = </a:t>
              </a:r>
              <a:r>
                <a:rPr lang="en-US" sz="3600" i="1" dirty="0">
                  <a:solidFill>
                    <a:schemeClr val="bg1"/>
                  </a:solidFill>
                  <a:latin typeface="+mj-lt"/>
                </a:rPr>
                <a:t>I</a:t>
              </a:r>
              <a:r>
                <a:rPr lang="en-US" sz="3600" i="1" baseline="-25000" dirty="0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ru-RU" sz="3600" dirty="0">
                  <a:solidFill>
                    <a:schemeClr val="bg1"/>
                  </a:solidFill>
                  <a:latin typeface="+mj-lt"/>
                </a:rPr>
                <a:t>+ </a:t>
              </a:r>
              <a:r>
                <a:rPr lang="en-US" sz="3600" i="1" dirty="0">
                  <a:solidFill>
                    <a:schemeClr val="bg1"/>
                  </a:solidFill>
                  <a:latin typeface="+mj-lt"/>
                </a:rPr>
                <a:t>mb</a:t>
              </a:r>
              <a:r>
                <a:rPr lang="ru-RU" sz="3600" baseline="30000" dirty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ru-RU" sz="3600" b="1" dirty="0">
                  <a:solidFill>
                    <a:schemeClr val="bg1"/>
                  </a:solidFill>
                  <a:latin typeface="+mj-lt"/>
                </a:rPr>
                <a:t> </a:t>
              </a:r>
              <a:endParaRPr lang="ru-RU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686" name="AutoShape 94"/>
            <p:cNvSpPr>
              <a:spLocks noChangeArrowheads="1"/>
            </p:cNvSpPr>
            <p:nvPr/>
          </p:nvSpPr>
          <p:spPr bwMode="auto">
            <a:xfrm>
              <a:off x="1928794" y="2857496"/>
              <a:ext cx="4214842" cy="928694"/>
            </a:xfrm>
            <a:prstGeom prst="cloudCallout">
              <a:avLst>
                <a:gd name="adj1" fmla="val 35188"/>
                <a:gd name="adj2" fmla="val -116384"/>
              </a:avLst>
            </a:pr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285720" y="214290"/>
            <a:ext cx="376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+mn-lt"/>
                <a:ea typeface="Times New Roman" pitchFamily="18" charset="0"/>
              </a:rPr>
              <a:t>Теорема Гюйгенса-Штейнера </a:t>
            </a:r>
            <a:r>
              <a:rPr lang="en-US" b="1" dirty="0">
                <a:solidFill>
                  <a:srgbClr val="C00000"/>
                </a:solidFill>
                <a:latin typeface="+mn-lt"/>
                <a:ea typeface="Times New Roman" pitchFamily="18" charset="0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110688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0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642910" y="714356"/>
            <a:ext cx="8042536" cy="2216990"/>
            <a:chOff x="642910" y="714356"/>
            <a:chExt cx="8042536" cy="2216990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642910" y="714356"/>
              <a:ext cx="7875618" cy="2216990"/>
              <a:chOff x="642910" y="1000108"/>
              <a:chExt cx="7875618" cy="2216990"/>
            </a:xfrm>
          </p:grpSpPr>
          <p:grpSp>
            <p:nvGrpSpPr>
              <p:cNvPr id="110601" name="Group 9"/>
              <p:cNvGrpSpPr>
                <a:grpSpLocks noChangeAspect="1"/>
              </p:cNvGrpSpPr>
              <p:nvPr/>
            </p:nvGrpSpPr>
            <p:grpSpPr bwMode="auto">
              <a:xfrm>
                <a:off x="642910" y="1000108"/>
                <a:ext cx="7875618" cy="2216990"/>
                <a:chOff x="1748" y="5517"/>
                <a:chExt cx="8730" cy="2458"/>
              </a:xfrm>
            </p:grpSpPr>
            <p:sp>
              <p:nvSpPr>
                <p:cNvPr id="110602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8" y="5517"/>
                  <a:ext cx="8730" cy="2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440" y="7180"/>
                  <a:ext cx="1282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b="1" dirty="0">
                      <a:solidFill>
                        <a:srgbClr val="FF00FF"/>
                      </a:solidFill>
                      <a:latin typeface="Times New Roman" pitchFamily="18" charset="0"/>
                      <a:cs typeface="Arial" pitchFamily="34" charset="0"/>
                    </a:rPr>
                    <a:t>Рис. 4.7</a:t>
                  </a:r>
                </a:p>
              </p:txBody>
            </p:sp>
            <p:sp>
              <p:nvSpPr>
                <p:cNvPr id="110604" name="AutoShape 12"/>
                <p:cNvSpPr>
                  <a:spLocks noChangeArrowheads="1"/>
                </p:cNvSpPr>
                <p:nvPr/>
              </p:nvSpPr>
              <p:spPr bwMode="auto">
                <a:xfrm>
                  <a:off x="3570" y="6281"/>
                  <a:ext cx="1440" cy="183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152" y="6183"/>
                  <a:ext cx="333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06" name="Line 14"/>
                <p:cNvSpPr>
                  <a:spLocks noChangeShapeType="1"/>
                </p:cNvSpPr>
                <p:nvPr/>
              </p:nvSpPr>
              <p:spPr bwMode="auto">
                <a:xfrm>
                  <a:off x="4290" y="64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7" name="Line 15"/>
                <p:cNvSpPr>
                  <a:spLocks noChangeShapeType="1"/>
                </p:cNvSpPr>
                <p:nvPr/>
              </p:nvSpPr>
              <p:spPr bwMode="auto">
                <a:xfrm>
                  <a:off x="4290" y="56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8" name="Line 16"/>
                <p:cNvSpPr>
                  <a:spLocks noChangeShapeType="1"/>
                </p:cNvSpPr>
                <p:nvPr/>
              </p:nvSpPr>
              <p:spPr bwMode="auto">
                <a:xfrm>
                  <a:off x="3570" y="644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09" name="Line 17"/>
                <p:cNvSpPr>
                  <a:spLocks noChangeShapeType="1"/>
                </p:cNvSpPr>
                <p:nvPr/>
              </p:nvSpPr>
              <p:spPr bwMode="auto">
                <a:xfrm>
                  <a:off x="3570" y="5680"/>
                  <a:ext cx="1" cy="6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223" y="5652"/>
                  <a:ext cx="1477" cy="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параллельная ось</a:t>
                  </a:r>
                  <a:endPara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12" y="5931"/>
                  <a:ext cx="729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“C”</a:t>
                  </a:r>
                  <a:endParaRPr kumimoji="0" lang="ru-RU" sz="16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3" name="Freeform 21"/>
                <p:cNvSpPr>
                  <a:spLocks/>
                </p:cNvSpPr>
                <p:nvPr/>
              </p:nvSpPr>
              <p:spPr bwMode="auto">
                <a:xfrm>
                  <a:off x="7655" y="5610"/>
                  <a:ext cx="1317" cy="1695"/>
                </a:xfrm>
                <a:custGeom>
                  <a:avLst/>
                  <a:gdLst/>
                  <a:ahLst/>
                  <a:cxnLst>
                    <a:cxn ang="0">
                      <a:pos x="235" y="700"/>
                    </a:cxn>
                    <a:cxn ang="0">
                      <a:pos x="235" y="510"/>
                    </a:cxn>
                    <a:cxn ang="0">
                      <a:pos x="295" y="270"/>
                    </a:cxn>
                    <a:cxn ang="0">
                      <a:pos x="445" y="80"/>
                    </a:cxn>
                    <a:cxn ang="0">
                      <a:pos x="665" y="10"/>
                    </a:cxn>
                    <a:cxn ang="0">
                      <a:pos x="875" y="20"/>
                    </a:cxn>
                    <a:cxn ang="0">
                      <a:pos x="1145" y="130"/>
                    </a:cxn>
                    <a:cxn ang="0">
                      <a:pos x="1245" y="270"/>
                    </a:cxn>
                    <a:cxn ang="0">
                      <a:pos x="1295" y="420"/>
                    </a:cxn>
                    <a:cxn ang="0">
                      <a:pos x="1315" y="720"/>
                    </a:cxn>
                    <a:cxn ang="0">
                      <a:pos x="1285" y="940"/>
                    </a:cxn>
                    <a:cxn ang="0">
                      <a:pos x="1165" y="1170"/>
                    </a:cxn>
                    <a:cxn ang="0">
                      <a:pos x="995" y="1380"/>
                    </a:cxn>
                    <a:cxn ang="0">
                      <a:pos x="955" y="1540"/>
                    </a:cxn>
                    <a:cxn ang="0">
                      <a:pos x="925" y="1760"/>
                    </a:cxn>
                    <a:cxn ang="0">
                      <a:pos x="815" y="1970"/>
                    </a:cxn>
                    <a:cxn ang="0">
                      <a:pos x="605" y="2090"/>
                    </a:cxn>
                    <a:cxn ang="0">
                      <a:pos x="435" y="2120"/>
                    </a:cxn>
                    <a:cxn ang="0">
                      <a:pos x="195" y="2060"/>
                    </a:cxn>
                    <a:cxn ang="0">
                      <a:pos x="55" y="1890"/>
                    </a:cxn>
                    <a:cxn ang="0">
                      <a:pos x="5" y="1660"/>
                    </a:cxn>
                    <a:cxn ang="0">
                      <a:pos x="25" y="1420"/>
                    </a:cxn>
                    <a:cxn ang="0">
                      <a:pos x="75" y="1200"/>
                    </a:cxn>
                    <a:cxn ang="0">
                      <a:pos x="135" y="1060"/>
                    </a:cxn>
                    <a:cxn ang="0">
                      <a:pos x="185" y="950"/>
                    </a:cxn>
                    <a:cxn ang="0">
                      <a:pos x="225" y="830"/>
                    </a:cxn>
                    <a:cxn ang="0">
                      <a:pos x="235" y="700"/>
                    </a:cxn>
                  </a:cxnLst>
                  <a:rect l="0" t="0" r="r" b="b"/>
                  <a:pathLst>
                    <a:path w="1317" h="2125">
                      <a:moveTo>
                        <a:pt x="235" y="700"/>
                      </a:moveTo>
                      <a:cubicBezTo>
                        <a:pt x="237" y="647"/>
                        <a:pt x="225" y="582"/>
                        <a:pt x="235" y="510"/>
                      </a:cubicBezTo>
                      <a:cubicBezTo>
                        <a:pt x="245" y="438"/>
                        <a:pt x="260" y="342"/>
                        <a:pt x="295" y="270"/>
                      </a:cubicBezTo>
                      <a:cubicBezTo>
                        <a:pt x="330" y="198"/>
                        <a:pt x="383" y="123"/>
                        <a:pt x="445" y="80"/>
                      </a:cubicBezTo>
                      <a:cubicBezTo>
                        <a:pt x="507" y="37"/>
                        <a:pt x="593" y="20"/>
                        <a:pt x="665" y="10"/>
                      </a:cubicBezTo>
                      <a:cubicBezTo>
                        <a:pt x="737" y="0"/>
                        <a:pt x="795" y="0"/>
                        <a:pt x="875" y="20"/>
                      </a:cubicBezTo>
                      <a:cubicBezTo>
                        <a:pt x="955" y="40"/>
                        <a:pt x="1083" y="88"/>
                        <a:pt x="1145" y="130"/>
                      </a:cubicBezTo>
                      <a:cubicBezTo>
                        <a:pt x="1207" y="172"/>
                        <a:pt x="1220" y="222"/>
                        <a:pt x="1245" y="270"/>
                      </a:cubicBezTo>
                      <a:cubicBezTo>
                        <a:pt x="1270" y="318"/>
                        <a:pt x="1283" y="345"/>
                        <a:pt x="1295" y="420"/>
                      </a:cubicBezTo>
                      <a:cubicBezTo>
                        <a:pt x="1307" y="495"/>
                        <a:pt x="1317" y="633"/>
                        <a:pt x="1315" y="720"/>
                      </a:cubicBezTo>
                      <a:cubicBezTo>
                        <a:pt x="1313" y="807"/>
                        <a:pt x="1310" y="865"/>
                        <a:pt x="1285" y="940"/>
                      </a:cubicBezTo>
                      <a:cubicBezTo>
                        <a:pt x="1260" y="1015"/>
                        <a:pt x="1213" y="1097"/>
                        <a:pt x="1165" y="1170"/>
                      </a:cubicBezTo>
                      <a:cubicBezTo>
                        <a:pt x="1117" y="1243"/>
                        <a:pt x="1030" y="1318"/>
                        <a:pt x="995" y="1380"/>
                      </a:cubicBezTo>
                      <a:cubicBezTo>
                        <a:pt x="960" y="1442"/>
                        <a:pt x="967" y="1477"/>
                        <a:pt x="955" y="1540"/>
                      </a:cubicBezTo>
                      <a:cubicBezTo>
                        <a:pt x="943" y="1603"/>
                        <a:pt x="948" y="1688"/>
                        <a:pt x="925" y="1760"/>
                      </a:cubicBezTo>
                      <a:cubicBezTo>
                        <a:pt x="902" y="1832"/>
                        <a:pt x="868" y="1915"/>
                        <a:pt x="815" y="1970"/>
                      </a:cubicBezTo>
                      <a:cubicBezTo>
                        <a:pt x="762" y="2025"/>
                        <a:pt x="668" y="2065"/>
                        <a:pt x="605" y="2090"/>
                      </a:cubicBezTo>
                      <a:cubicBezTo>
                        <a:pt x="542" y="2115"/>
                        <a:pt x="503" y="2125"/>
                        <a:pt x="435" y="2120"/>
                      </a:cubicBezTo>
                      <a:cubicBezTo>
                        <a:pt x="367" y="2115"/>
                        <a:pt x="258" y="2098"/>
                        <a:pt x="195" y="2060"/>
                      </a:cubicBezTo>
                      <a:cubicBezTo>
                        <a:pt x="132" y="2022"/>
                        <a:pt x="87" y="1957"/>
                        <a:pt x="55" y="1890"/>
                      </a:cubicBezTo>
                      <a:cubicBezTo>
                        <a:pt x="23" y="1823"/>
                        <a:pt x="10" y="1738"/>
                        <a:pt x="5" y="1660"/>
                      </a:cubicBezTo>
                      <a:cubicBezTo>
                        <a:pt x="0" y="1582"/>
                        <a:pt x="13" y="1497"/>
                        <a:pt x="25" y="1420"/>
                      </a:cubicBezTo>
                      <a:cubicBezTo>
                        <a:pt x="37" y="1343"/>
                        <a:pt x="57" y="1260"/>
                        <a:pt x="75" y="1200"/>
                      </a:cubicBezTo>
                      <a:cubicBezTo>
                        <a:pt x="93" y="1140"/>
                        <a:pt x="117" y="1102"/>
                        <a:pt x="135" y="1060"/>
                      </a:cubicBezTo>
                      <a:cubicBezTo>
                        <a:pt x="153" y="1018"/>
                        <a:pt x="170" y="988"/>
                        <a:pt x="185" y="950"/>
                      </a:cubicBezTo>
                      <a:cubicBezTo>
                        <a:pt x="200" y="912"/>
                        <a:pt x="218" y="875"/>
                        <a:pt x="225" y="830"/>
                      </a:cubicBezTo>
                      <a:cubicBezTo>
                        <a:pt x="232" y="785"/>
                        <a:pt x="233" y="753"/>
                        <a:pt x="235" y="7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CCFFFF"/>
                    </a:gs>
                  </a:gsLst>
                  <a:path path="rect">
                    <a:fillToRect l="50000" t="50000" r="50000" b="50000"/>
                  </a:path>
                </a:gradFill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1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989" y="6359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429" y="649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463" y="5657"/>
                  <a:ext cx="412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/>
                    </a:rPr>
                    <a:t></a:t>
                  </a: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189" y="6537"/>
                  <a:ext cx="765" cy="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1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“C”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125" y="6617"/>
                  <a:ext cx="637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400" b="1" i="1" dirty="0">
                      <a:solidFill>
                        <a:schemeClr val="bg1"/>
                      </a:solidFill>
                      <a:latin typeface="Times New Roman" pitchFamily="18" charset="0"/>
                      <a:cs typeface="Arial" pitchFamily="34" charset="0"/>
                    </a:rPr>
                    <a:t>ось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1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6690" y="6590"/>
                  <a:ext cx="1580" cy="14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700" y="5900"/>
                  <a:ext cx="1900" cy="82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7999" y="5517"/>
                  <a:ext cx="872" cy="5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∆</a:t>
                  </a:r>
                  <a:r>
                    <a:rPr kumimoji="0" lang="en-US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</a:t>
                  </a:r>
                  <a:r>
                    <a:rPr kumimoji="0" lang="en-US" b="0" i="1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70" y="5910"/>
                  <a:ext cx="330" cy="69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6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297" y="5669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309" y="594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149" y="6657"/>
                  <a:ext cx="205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6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738" y="6626"/>
                  <a:ext cx="702" cy="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1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mbria" pitchFamily="18" charset="0"/>
                      <a:cs typeface="Arial" pitchFamily="34" charset="0"/>
                    </a:rPr>
                    <a:t>а</a:t>
                  </a:r>
                  <a:r>
                    <a:rPr kumimoji="0" lang="en-US" sz="2400" b="1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mbria" pitchFamily="18" charset="0"/>
                      <a:cs typeface="Arial" pitchFamily="34" charset="0"/>
                    </a:rPr>
                    <a:t>)</a:t>
                  </a:r>
                  <a:endParaRPr kumimoji="0" lang="ru-RU" sz="2400" b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1062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8787" y="7218"/>
                  <a:ext cx="642" cy="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ru-RU" sz="2400" b="1" i="1" dirty="0">
                      <a:solidFill>
                        <a:srgbClr val="FF0000"/>
                      </a:solidFill>
                      <a:latin typeface="Cambria" pitchFamily="18" charset="0"/>
                      <a:cs typeface="Arial" pitchFamily="34" charset="0"/>
                    </a:rPr>
                    <a:t>б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Cambria" pitchFamily="18" charset="0"/>
                      <a:cs typeface="Arial" pitchFamily="34" charset="0"/>
                    </a:rPr>
                    <a:t>)</a:t>
                  </a:r>
                  <a:endParaRPr kumimoji="0" lang="ru-RU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10628" name="Object 36"/>
              <p:cNvGraphicFramePr>
                <a:graphicFrameLocks noChangeAspect="1"/>
              </p:cNvGraphicFramePr>
              <p:nvPr/>
            </p:nvGraphicFramePr>
            <p:xfrm>
              <a:off x="5690374" y="2083847"/>
              <a:ext cx="238916" cy="3646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2" imgW="4267200" imgH="6705600" progId="Equation.3">
                      <p:embed/>
                    </p:oleObj>
                  </mc:Choice>
                  <mc:Fallback>
                    <p:oleObj name="Формула" r:id="rId2" imgW="4267200" imgH="6705600" progId="Equation.3">
                      <p:embed/>
                      <p:pic>
                        <p:nvPicPr>
                          <p:cNvPr id="110628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90374" y="2083847"/>
                            <a:ext cx="238916" cy="36466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630" name="Object 38"/>
              <p:cNvGraphicFramePr>
                <a:graphicFrameLocks noChangeAspect="1"/>
              </p:cNvGraphicFramePr>
              <p:nvPr/>
            </p:nvGraphicFramePr>
            <p:xfrm>
              <a:off x="5786446" y="1251992"/>
              <a:ext cx="311712" cy="428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4" imgW="5486400" imgH="7620000" progId="Equation.3">
                      <p:embed/>
                    </p:oleObj>
                  </mc:Choice>
                  <mc:Fallback>
                    <p:oleObj name="Формула" r:id="rId4" imgW="5486400" imgH="7620000" progId="Equation.3">
                      <p:embed/>
                      <p:pic>
                        <p:nvPicPr>
                          <p:cNvPr id="11063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86446" y="1251992"/>
                            <a:ext cx="311712" cy="4286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632" name="Object 40"/>
              <p:cNvGraphicFramePr>
                <a:graphicFrameLocks noChangeAspect="1"/>
              </p:cNvGraphicFramePr>
              <p:nvPr/>
            </p:nvGraphicFramePr>
            <p:xfrm>
              <a:off x="6749008" y="1471072"/>
              <a:ext cx="357190" cy="4064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6" imgW="6705600" imgH="7620000" progId="Equation.3">
                      <p:embed/>
                    </p:oleObj>
                  </mc:Choice>
                  <mc:Fallback>
                    <p:oleObj name="Формула" r:id="rId6" imgW="6705600" imgH="7620000" progId="Equation.3">
                      <p:embed/>
                      <p:pic>
                        <p:nvPicPr>
                          <p:cNvPr id="110632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49008" y="1471072"/>
                            <a:ext cx="357190" cy="4064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1" name="Text Box 26"/>
              <p:cNvSpPr txBox="1">
                <a:spLocks noChangeArrowheads="1"/>
              </p:cNvSpPr>
              <p:nvPr/>
            </p:nvSpPr>
            <p:spPr bwMode="auto">
              <a:xfrm>
                <a:off x="6336251" y="1785926"/>
                <a:ext cx="407764" cy="45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</a:t>
                </a:r>
                <a:endParaRPr kumimoji="0" lang="ru-RU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Text Box 26"/>
              <p:cNvSpPr txBox="1">
                <a:spLocks noChangeArrowheads="1"/>
              </p:cNvSpPr>
              <p:nvPr/>
            </p:nvSpPr>
            <p:spPr bwMode="auto">
              <a:xfrm>
                <a:off x="4891620" y="1857364"/>
                <a:ext cx="407764" cy="459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</a:t>
                </a:r>
                <a:endPara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10689" name="Object 97"/>
            <p:cNvGraphicFramePr>
              <a:graphicFrameLocks noChangeAspect="1"/>
            </p:cNvGraphicFramePr>
            <p:nvPr/>
          </p:nvGraphicFramePr>
          <p:xfrm>
            <a:off x="7358082" y="1785926"/>
            <a:ext cx="1327364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1945600" imgH="7010400" progId="Equation.3">
                    <p:embed/>
                  </p:oleObj>
                </mc:Choice>
                <mc:Fallback>
                  <p:oleObj name="Формула" r:id="rId8" imgW="21945600" imgH="7010400" progId="Equation.3">
                    <p:embed/>
                    <p:pic>
                      <p:nvPicPr>
                        <p:cNvPr id="110689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82" y="1785926"/>
                          <a:ext cx="1327364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692" name="Rectangle 10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4" name="Rectangle 10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6" name="Rectangle 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98" name="Rectangle 10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700" name="Rectangle 1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98" name="Группа 197"/>
          <p:cNvGrpSpPr/>
          <p:nvPr/>
        </p:nvGrpSpPr>
        <p:grpSpPr>
          <a:xfrm>
            <a:off x="5929322" y="4857760"/>
            <a:ext cx="2804316" cy="1868479"/>
            <a:chOff x="5929322" y="4857760"/>
            <a:chExt cx="2804316" cy="1868479"/>
          </a:xfrm>
        </p:grpSpPr>
        <p:graphicFrame>
          <p:nvGraphicFramePr>
            <p:cNvPr id="110695" name="Object 103"/>
            <p:cNvGraphicFramePr>
              <a:graphicFrameLocks noChangeAspect="1"/>
            </p:cNvGraphicFramePr>
            <p:nvPr/>
          </p:nvGraphicFramePr>
          <p:xfrm>
            <a:off x="6608864" y="4857760"/>
            <a:ext cx="2073190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45415200" imgH="10972800" progId="Equation.3">
                    <p:embed/>
                  </p:oleObj>
                </mc:Choice>
                <mc:Fallback>
                  <p:oleObj name="Формула" r:id="rId10" imgW="45415200" imgH="10972800" progId="Equation.3">
                    <p:embed/>
                    <p:pic>
                      <p:nvPicPr>
                        <p:cNvPr id="110695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8864" y="4857760"/>
                          <a:ext cx="2073190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97" name="Object 105"/>
            <p:cNvGraphicFramePr>
              <a:graphicFrameLocks noChangeAspect="1"/>
            </p:cNvGraphicFramePr>
            <p:nvPr/>
          </p:nvGraphicFramePr>
          <p:xfrm>
            <a:off x="6744431" y="5486506"/>
            <a:ext cx="1608250" cy="596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812520" imgH="419040" progId="Equation.3">
                    <p:embed/>
                  </p:oleObj>
                </mc:Choice>
                <mc:Fallback>
                  <p:oleObj name="Формула" r:id="rId12" imgW="812520" imgH="419040" progId="Equation.3">
                    <p:embed/>
                    <p:pic>
                      <p:nvPicPr>
                        <p:cNvPr id="110697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4431" y="5486506"/>
                          <a:ext cx="1608250" cy="5967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699" name="Object 107"/>
            <p:cNvGraphicFramePr>
              <a:graphicFrameLocks noChangeAspect="1"/>
            </p:cNvGraphicFramePr>
            <p:nvPr/>
          </p:nvGraphicFramePr>
          <p:xfrm>
            <a:off x="6715140" y="6190941"/>
            <a:ext cx="1500198" cy="535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33528000" imgH="11887200" progId="Equation.3">
                    <p:embed/>
                  </p:oleObj>
                </mc:Choice>
                <mc:Fallback>
                  <p:oleObj name="Формула" r:id="rId14" imgW="33528000" imgH="11887200" progId="Equation.3">
                    <p:embed/>
                    <p:pic>
                      <p:nvPicPr>
                        <p:cNvPr id="110699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40" y="6190941"/>
                          <a:ext cx="1500198" cy="535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" name="Прямоугольник 184"/>
            <p:cNvSpPr/>
            <p:nvPr/>
          </p:nvSpPr>
          <p:spPr>
            <a:xfrm>
              <a:off x="8358214" y="6143644"/>
              <a:ext cx="3754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+mn-lt"/>
                </a:rPr>
                <a:t>!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7143768" y="5214950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+mn-lt"/>
                </a:rPr>
                <a:t>+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7" name="Левая фигурная скобка 186"/>
            <p:cNvSpPr/>
            <p:nvPr/>
          </p:nvSpPr>
          <p:spPr>
            <a:xfrm>
              <a:off x="6391818" y="4929198"/>
              <a:ext cx="214314" cy="1785950"/>
            </a:xfrm>
            <a:prstGeom prst="leftBrace">
              <a:avLst>
                <a:gd name="adj1" fmla="val 5178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7143768" y="5834738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+mn-lt"/>
                </a:rPr>
                <a:t>+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5929322" y="5526103"/>
              <a:ext cx="4651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srgbClr val="00B0F0"/>
                  </a:solidFill>
                  <a:latin typeface="+mn-lt"/>
                </a:rPr>
                <a:t>= 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5720" y="4786322"/>
            <a:ext cx="4430501" cy="1762135"/>
            <a:chOff x="285720" y="4786322"/>
            <a:chExt cx="4430501" cy="1762135"/>
          </a:xfrm>
        </p:grpSpPr>
        <p:sp>
          <p:nvSpPr>
            <p:cNvPr id="173" name="Rectangle 3"/>
            <p:cNvSpPr txBox="1">
              <a:spLocks/>
            </p:cNvSpPr>
            <p:nvPr/>
          </p:nvSpPr>
          <p:spPr bwMode="auto">
            <a:xfrm>
              <a:off x="285720" y="4786322"/>
              <a:ext cx="264320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*</a:t>
              </a:r>
              <a:r>
                <a:rPr lang="ru-RU" sz="2000" b="1" i="1" baseline="300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) </a:t>
              </a: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Доказательство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9" name="Группа 198"/>
            <p:cNvGrpSpPr/>
            <p:nvPr/>
          </p:nvGrpSpPr>
          <p:grpSpPr>
            <a:xfrm>
              <a:off x="1227193" y="5184702"/>
              <a:ext cx="3489028" cy="1363755"/>
              <a:chOff x="1227193" y="5184702"/>
              <a:chExt cx="3489028" cy="1363755"/>
            </a:xfrm>
          </p:grpSpPr>
          <p:graphicFrame>
            <p:nvGraphicFramePr>
              <p:cNvPr id="110691" name="Object 99"/>
              <p:cNvGraphicFramePr>
                <a:graphicFrameLocks noChangeAspect="1"/>
              </p:cNvGraphicFramePr>
              <p:nvPr/>
            </p:nvGraphicFramePr>
            <p:xfrm>
              <a:off x="1227193" y="5184702"/>
              <a:ext cx="3410711" cy="689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6" imgW="1904760" imgH="419040" progId="Equation.3">
                      <p:embed/>
                    </p:oleObj>
                  </mc:Choice>
                  <mc:Fallback>
                    <p:oleObj name="Формула" r:id="rId16" imgW="1904760" imgH="419040" progId="Equation.3">
                      <p:embed/>
                      <p:pic>
                        <p:nvPicPr>
                          <p:cNvPr id="110691" name="Object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7193" y="5184702"/>
                            <a:ext cx="3410711" cy="6896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0693" name="Object 101"/>
              <p:cNvGraphicFramePr>
                <a:graphicFrameLocks noChangeAspect="1"/>
              </p:cNvGraphicFramePr>
              <p:nvPr/>
            </p:nvGraphicFramePr>
            <p:xfrm>
              <a:off x="1928794" y="6143644"/>
              <a:ext cx="2787427" cy="404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8" imgW="55168800" imgH="7924800" progId="Equation.3">
                      <p:embed/>
                    </p:oleObj>
                  </mc:Choice>
                  <mc:Fallback>
                    <p:oleObj name="Формула" r:id="rId18" imgW="55168800" imgH="7924800" progId="Equation.3">
                      <p:embed/>
                      <p:pic>
                        <p:nvPicPr>
                          <p:cNvPr id="110693" name="Object 1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8794" y="6143644"/>
                            <a:ext cx="2787427" cy="4048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5" name="Прямая со стрелкой 194"/>
              <p:cNvCxnSpPr/>
              <p:nvPr/>
            </p:nvCxnSpPr>
            <p:spPr>
              <a:xfrm rot="10800000" flipV="1">
                <a:off x="2743715" y="5774285"/>
                <a:ext cx="1000132" cy="35719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3666108" y="5702847"/>
                <a:ext cx="714380" cy="1588"/>
              </a:xfrm>
              <a:prstGeom prst="line">
                <a:avLst/>
              </a:prstGeom>
              <a:ln w="38100" cmpd="dbl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2953640" y="840757"/>
            <a:ext cx="832542" cy="3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Ось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“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С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”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3" name="Object 99"/>
          <p:cNvGraphicFramePr>
            <a:graphicFrameLocks noChangeAspect="1"/>
          </p:cNvGraphicFramePr>
          <p:nvPr/>
        </p:nvGraphicFramePr>
        <p:xfrm>
          <a:off x="571472" y="2255744"/>
          <a:ext cx="2290675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1307880" imgH="355320" progId="Equation.3">
                  <p:embed/>
                </p:oleObj>
              </mc:Choice>
              <mc:Fallback>
                <p:oleObj name="Формула" r:id="rId20" imgW="1307880" imgH="355320" progId="Equation.3">
                  <p:embed/>
                  <p:pic>
                    <p:nvPicPr>
                      <p:cNvPr id="73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255744"/>
                        <a:ext cx="2290675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85720" y="214290"/>
            <a:ext cx="8330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4.5. Динамика плоского движения твёрдого тела. Система центра масс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642910" y="928670"/>
            <a:ext cx="3631708" cy="2214573"/>
            <a:chOff x="642910" y="928670"/>
            <a:chExt cx="3631708" cy="2214573"/>
          </a:xfrm>
        </p:grpSpPr>
        <p:grpSp>
          <p:nvGrpSpPr>
            <p:cNvPr id="111623" name="Group 7"/>
            <p:cNvGrpSpPr>
              <a:grpSpLocks noChangeAspect="1"/>
            </p:cNvGrpSpPr>
            <p:nvPr/>
          </p:nvGrpSpPr>
          <p:grpSpPr bwMode="auto">
            <a:xfrm>
              <a:off x="642910" y="928670"/>
              <a:ext cx="3631708" cy="2214573"/>
              <a:chOff x="1747" y="11661"/>
              <a:chExt cx="3781" cy="2305"/>
            </a:xfrm>
          </p:grpSpPr>
          <p:sp>
            <p:nvSpPr>
              <p:cNvPr id="111624" name="AutoShape 8"/>
              <p:cNvSpPr>
                <a:spLocks noChangeAspect="1" noChangeArrowheads="1"/>
              </p:cNvSpPr>
              <p:nvPr/>
            </p:nvSpPr>
            <p:spPr bwMode="auto">
              <a:xfrm>
                <a:off x="1747" y="11661"/>
                <a:ext cx="3781" cy="2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5" name="Text Box 9"/>
              <p:cNvSpPr txBox="1">
                <a:spLocks noChangeArrowheads="1"/>
              </p:cNvSpPr>
              <p:nvPr/>
            </p:nvSpPr>
            <p:spPr bwMode="auto">
              <a:xfrm>
                <a:off x="2041" y="13426"/>
                <a:ext cx="111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4.8</a:t>
                </a: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auto">
              <a:xfrm>
                <a:off x="3205" y="11661"/>
                <a:ext cx="1317" cy="1695"/>
              </a:xfrm>
              <a:custGeom>
                <a:avLst/>
                <a:gdLst/>
                <a:ahLst/>
                <a:cxnLst>
                  <a:cxn ang="0">
                    <a:pos x="235" y="700"/>
                  </a:cxn>
                  <a:cxn ang="0">
                    <a:pos x="235" y="510"/>
                  </a:cxn>
                  <a:cxn ang="0">
                    <a:pos x="295" y="270"/>
                  </a:cxn>
                  <a:cxn ang="0">
                    <a:pos x="445" y="80"/>
                  </a:cxn>
                  <a:cxn ang="0">
                    <a:pos x="665" y="10"/>
                  </a:cxn>
                  <a:cxn ang="0">
                    <a:pos x="875" y="20"/>
                  </a:cxn>
                  <a:cxn ang="0">
                    <a:pos x="1145" y="130"/>
                  </a:cxn>
                  <a:cxn ang="0">
                    <a:pos x="1245" y="270"/>
                  </a:cxn>
                  <a:cxn ang="0">
                    <a:pos x="1295" y="420"/>
                  </a:cxn>
                  <a:cxn ang="0">
                    <a:pos x="1315" y="720"/>
                  </a:cxn>
                  <a:cxn ang="0">
                    <a:pos x="1285" y="940"/>
                  </a:cxn>
                  <a:cxn ang="0">
                    <a:pos x="1165" y="1170"/>
                  </a:cxn>
                  <a:cxn ang="0">
                    <a:pos x="995" y="1380"/>
                  </a:cxn>
                  <a:cxn ang="0">
                    <a:pos x="955" y="1540"/>
                  </a:cxn>
                  <a:cxn ang="0">
                    <a:pos x="925" y="1760"/>
                  </a:cxn>
                  <a:cxn ang="0">
                    <a:pos x="815" y="1970"/>
                  </a:cxn>
                  <a:cxn ang="0">
                    <a:pos x="605" y="2090"/>
                  </a:cxn>
                  <a:cxn ang="0">
                    <a:pos x="435" y="2120"/>
                  </a:cxn>
                  <a:cxn ang="0">
                    <a:pos x="195" y="2060"/>
                  </a:cxn>
                  <a:cxn ang="0">
                    <a:pos x="55" y="1890"/>
                  </a:cxn>
                  <a:cxn ang="0">
                    <a:pos x="5" y="1660"/>
                  </a:cxn>
                  <a:cxn ang="0">
                    <a:pos x="25" y="1420"/>
                  </a:cxn>
                  <a:cxn ang="0">
                    <a:pos x="75" y="1200"/>
                  </a:cxn>
                  <a:cxn ang="0">
                    <a:pos x="135" y="1060"/>
                  </a:cxn>
                  <a:cxn ang="0">
                    <a:pos x="185" y="950"/>
                  </a:cxn>
                  <a:cxn ang="0">
                    <a:pos x="225" y="830"/>
                  </a:cxn>
                  <a:cxn ang="0">
                    <a:pos x="235" y="700"/>
                  </a:cxn>
                </a:cxnLst>
                <a:rect l="0" t="0" r="r" b="b"/>
                <a:pathLst>
                  <a:path w="1317" h="2125">
                    <a:moveTo>
                      <a:pt x="235" y="700"/>
                    </a:moveTo>
                    <a:cubicBezTo>
                      <a:pt x="237" y="647"/>
                      <a:pt x="225" y="582"/>
                      <a:pt x="235" y="510"/>
                    </a:cubicBezTo>
                    <a:cubicBezTo>
                      <a:pt x="245" y="438"/>
                      <a:pt x="260" y="342"/>
                      <a:pt x="295" y="270"/>
                    </a:cubicBezTo>
                    <a:cubicBezTo>
                      <a:pt x="330" y="198"/>
                      <a:pt x="383" y="123"/>
                      <a:pt x="445" y="80"/>
                    </a:cubicBezTo>
                    <a:cubicBezTo>
                      <a:pt x="507" y="37"/>
                      <a:pt x="593" y="20"/>
                      <a:pt x="665" y="10"/>
                    </a:cubicBezTo>
                    <a:cubicBezTo>
                      <a:pt x="737" y="0"/>
                      <a:pt x="795" y="0"/>
                      <a:pt x="875" y="20"/>
                    </a:cubicBezTo>
                    <a:cubicBezTo>
                      <a:pt x="955" y="40"/>
                      <a:pt x="1083" y="88"/>
                      <a:pt x="1145" y="130"/>
                    </a:cubicBezTo>
                    <a:cubicBezTo>
                      <a:pt x="1207" y="172"/>
                      <a:pt x="1220" y="222"/>
                      <a:pt x="1245" y="270"/>
                    </a:cubicBezTo>
                    <a:cubicBezTo>
                      <a:pt x="1270" y="318"/>
                      <a:pt x="1283" y="345"/>
                      <a:pt x="1295" y="420"/>
                    </a:cubicBezTo>
                    <a:cubicBezTo>
                      <a:pt x="1307" y="495"/>
                      <a:pt x="1317" y="633"/>
                      <a:pt x="1315" y="720"/>
                    </a:cubicBezTo>
                    <a:cubicBezTo>
                      <a:pt x="1313" y="807"/>
                      <a:pt x="1310" y="865"/>
                      <a:pt x="1285" y="940"/>
                    </a:cubicBezTo>
                    <a:cubicBezTo>
                      <a:pt x="1260" y="1015"/>
                      <a:pt x="1213" y="1097"/>
                      <a:pt x="1165" y="1170"/>
                    </a:cubicBezTo>
                    <a:cubicBezTo>
                      <a:pt x="1117" y="1243"/>
                      <a:pt x="1030" y="1318"/>
                      <a:pt x="995" y="1380"/>
                    </a:cubicBezTo>
                    <a:cubicBezTo>
                      <a:pt x="960" y="1442"/>
                      <a:pt x="967" y="1477"/>
                      <a:pt x="955" y="1540"/>
                    </a:cubicBezTo>
                    <a:cubicBezTo>
                      <a:pt x="943" y="1603"/>
                      <a:pt x="948" y="1688"/>
                      <a:pt x="925" y="1760"/>
                    </a:cubicBezTo>
                    <a:cubicBezTo>
                      <a:pt x="902" y="1832"/>
                      <a:pt x="868" y="1915"/>
                      <a:pt x="815" y="1970"/>
                    </a:cubicBezTo>
                    <a:cubicBezTo>
                      <a:pt x="762" y="2025"/>
                      <a:pt x="668" y="2065"/>
                      <a:pt x="605" y="2090"/>
                    </a:cubicBezTo>
                    <a:cubicBezTo>
                      <a:pt x="542" y="2115"/>
                      <a:pt x="503" y="2125"/>
                      <a:pt x="435" y="2120"/>
                    </a:cubicBezTo>
                    <a:cubicBezTo>
                      <a:pt x="367" y="2115"/>
                      <a:pt x="258" y="2098"/>
                      <a:pt x="195" y="2060"/>
                    </a:cubicBezTo>
                    <a:cubicBezTo>
                      <a:pt x="132" y="2022"/>
                      <a:pt x="87" y="1957"/>
                      <a:pt x="55" y="1890"/>
                    </a:cubicBezTo>
                    <a:cubicBezTo>
                      <a:pt x="23" y="1823"/>
                      <a:pt x="10" y="1738"/>
                      <a:pt x="5" y="1660"/>
                    </a:cubicBezTo>
                    <a:cubicBezTo>
                      <a:pt x="0" y="1582"/>
                      <a:pt x="13" y="1497"/>
                      <a:pt x="25" y="1420"/>
                    </a:cubicBezTo>
                    <a:cubicBezTo>
                      <a:pt x="37" y="1343"/>
                      <a:pt x="57" y="1260"/>
                      <a:pt x="75" y="1200"/>
                    </a:cubicBezTo>
                    <a:cubicBezTo>
                      <a:pt x="93" y="1140"/>
                      <a:pt x="117" y="1102"/>
                      <a:pt x="135" y="1060"/>
                    </a:cubicBezTo>
                    <a:cubicBezTo>
                      <a:pt x="153" y="1018"/>
                      <a:pt x="170" y="988"/>
                      <a:pt x="185" y="950"/>
                    </a:cubicBezTo>
                    <a:cubicBezTo>
                      <a:pt x="200" y="912"/>
                      <a:pt x="218" y="875"/>
                      <a:pt x="225" y="830"/>
                    </a:cubicBezTo>
                    <a:cubicBezTo>
                      <a:pt x="232" y="785"/>
                      <a:pt x="233" y="753"/>
                      <a:pt x="235" y="7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7" name="Line 11"/>
              <p:cNvSpPr>
                <a:spLocks noChangeShapeType="1"/>
              </p:cNvSpPr>
              <p:nvPr/>
            </p:nvSpPr>
            <p:spPr bwMode="auto">
              <a:xfrm flipV="1">
                <a:off x="3830" y="12181"/>
                <a:ext cx="1260" cy="21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28" name="Text Box 12"/>
              <p:cNvSpPr txBox="1">
                <a:spLocks noChangeArrowheads="1"/>
              </p:cNvSpPr>
              <p:nvPr/>
            </p:nvSpPr>
            <p:spPr bwMode="auto">
              <a:xfrm>
                <a:off x="4899" y="11738"/>
                <a:ext cx="629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29" name="Text Box 13"/>
              <p:cNvSpPr txBox="1">
                <a:spLocks noChangeArrowheads="1"/>
              </p:cNvSpPr>
              <p:nvPr/>
            </p:nvSpPr>
            <p:spPr bwMode="auto">
              <a:xfrm>
                <a:off x="4201" y="12851"/>
                <a:ext cx="49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rot="-5400000">
                <a:off x="1653" y="12529"/>
                <a:ext cx="1168" cy="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31" name="Text Box 15"/>
              <p:cNvSpPr txBox="1">
                <a:spLocks noChangeArrowheads="1"/>
              </p:cNvSpPr>
              <p:nvPr/>
            </p:nvSpPr>
            <p:spPr bwMode="auto">
              <a:xfrm>
                <a:off x="1799" y="11760"/>
                <a:ext cx="50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Y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2242" y="13129"/>
                <a:ext cx="1940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11633" name="Text Box 17"/>
              <p:cNvSpPr txBox="1">
                <a:spLocks noChangeArrowheads="1"/>
              </p:cNvSpPr>
              <p:nvPr/>
            </p:nvSpPr>
            <p:spPr bwMode="auto">
              <a:xfrm>
                <a:off x="3559" y="12148"/>
                <a:ext cx="1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4" name="Text Box 18"/>
              <p:cNvSpPr txBox="1">
                <a:spLocks noChangeArrowheads="1"/>
              </p:cNvSpPr>
              <p:nvPr/>
            </p:nvSpPr>
            <p:spPr bwMode="auto">
              <a:xfrm>
                <a:off x="1959" y="12878"/>
                <a:ext cx="19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5" name="Text Box 19"/>
              <p:cNvSpPr txBox="1">
                <a:spLocks noChangeArrowheads="1"/>
              </p:cNvSpPr>
              <p:nvPr/>
            </p:nvSpPr>
            <p:spPr bwMode="auto">
              <a:xfrm>
                <a:off x="3739" y="12399"/>
                <a:ext cx="46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6" name="Text Box 20"/>
              <p:cNvSpPr txBox="1">
                <a:spLocks noChangeArrowheads="1"/>
              </p:cNvSpPr>
              <p:nvPr/>
            </p:nvSpPr>
            <p:spPr bwMode="auto">
              <a:xfrm>
                <a:off x="1759" y="12988"/>
                <a:ext cx="45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Z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37" name="Line 21"/>
              <p:cNvSpPr>
                <a:spLocks noChangeShapeType="1"/>
              </p:cNvSpPr>
              <p:nvPr/>
            </p:nvSpPr>
            <p:spPr bwMode="auto">
              <a:xfrm flipV="1">
                <a:off x="2240" y="12391"/>
                <a:ext cx="1570" cy="7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1638" name="Group 22"/>
              <p:cNvGrpSpPr>
                <a:grpSpLocks/>
              </p:cNvGrpSpPr>
              <p:nvPr/>
            </p:nvGrpSpPr>
            <p:grpSpPr bwMode="auto">
              <a:xfrm>
                <a:off x="2315" y="12157"/>
                <a:ext cx="909" cy="541"/>
                <a:chOff x="7719" y="14369"/>
                <a:chExt cx="909" cy="541"/>
              </a:xfrm>
            </p:grpSpPr>
            <p:sp>
              <p:nvSpPr>
                <p:cNvPr id="1116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719" y="14370"/>
                  <a:ext cx="90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ИСО</a:t>
                  </a:r>
                  <a:endParaRPr kumimoji="0" lang="ru-RU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640" name="Oval 24"/>
                <p:cNvSpPr>
                  <a:spLocks noChangeArrowheads="1"/>
                </p:cNvSpPr>
                <p:nvPr/>
              </p:nvSpPr>
              <p:spPr bwMode="auto">
                <a:xfrm>
                  <a:off x="7721" y="14369"/>
                  <a:ext cx="710" cy="430"/>
                </a:xfrm>
                <a:prstGeom prst="ellipse">
                  <a:avLst/>
                </a:prstGeom>
                <a:noFill/>
                <a:ln w="2222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111641" name="Object 25"/>
            <p:cNvGraphicFramePr>
              <a:graphicFrameLocks noChangeAspect="1"/>
            </p:cNvGraphicFramePr>
            <p:nvPr/>
          </p:nvGraphicFramePr>
          <p:xfrm>
            <a:off x="3857620" y="1000108"/>
            <a:ext cx="357158" cy="496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5181600" imgH="7315200" progId="Equation.3">
                    <p:embed/>
                  </p:oleObj>
                </mc:Choice>
                <mc:Fallback>
                  <p:oleObj name="Формула" r:id="rId2" imgW="5181600" imgH="7315200" progId="Equation.3">
                    <p:embed/>
                    <p:pic>
                      <p:nvPicPr>
                        <p:cNvPr id="111641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7620" y="1000108"/>
                          <a:ext cx="357158" cy="4969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898496" y="2092314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2432562" y="1462604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1643" name="Object 27"/>
          <p:cNvGraphicFramePr>
            <a:graphicFrameLocks noChangeAspect="1"/>
          </p:cNvGraphicFramePr>
          <p:nvPr/>
        </p:nvGraphicFramePr>
        <p:xfrm>
          <a:off x="3286116" y="4552821"/>
          <a:ext cx="2786083" cy="2124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346040" imgH="1079280" progId="Equation.3">
                  <p:embed/>
                </p:oleObj>
              </mc:Choice>
              <mc:Fallback>
                <p:oleObj name="Формула" r:id="rId4" imgW="1346040" imgH="1079280" progId="Equation.3">
                  <p:embed/>
                  <p:pic>
                    <p:nvPicPr>
                      <p:cNvPr id="1116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4552821"/>
                        <a:ext cx="2786083" cy="2124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44" name="Object 28"/>
          <p:cNvGraphicFramePr>
            <a:graphicFrameLocks noChangeAspect="1"/>
          </p:cNvGraphicFramePr>
          <p:nvPr/>
        </p:nvGraphicFramePr>
        <p:xfrm>
          <a:off x="4991100" y="1765300"/>
          <a:ext cx="246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30480000" imgH="11277600" progId="Equation.3">
                  <p:embed/>
                </p:oleObj>
              </mc:Choice>
              <mc:Fallback>
                <p:oleObj name="Формула" r:id="rId6" imgW="30480000" imgH="11277600" progId="Equation.3">
                  <p:embed/>
                  <p:pic>
                    <p:nvPicPr>
                      <p:cNvPr id="1116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765300"/>
                        <a:ext cx="2463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46" name="Object 30"/>
          <p:cNvGraphicFramePr>
            <a:graphicFrameLocks noChangeAspect="1"/>
          </p:cNvGraphicFramePr>
          <p:nvPr/>
        </p:nvGraphicFramePr>
        <p:xfrm>
          <a:off x="5080000" y="598488"/>
          <a:ext cx="14414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24688800" imgH="16154400" progId="Equation.3">
                  <p:embed/>
                </p:oleObj>
              </mc:Choice>
              <mc:Fallback>
                <p:oleObj name="Формула" r:id="rId8" imgW="24688800" imgH="16154400" progId="Equation.3">
                  <p:embed/>
                  <p:pic>
                    <p:nvPicPr>
                      <p:cNvPr id="1116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598488"/>
                        <a:ext cx="14414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5286380" y="1831407"/>
            <a:ext cx="3429024" cy="1509778"/>
            <a:chOff x="5286380" y="1831407"/>
            <a:chExt cx="2821323" cy="1509778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7286644" y="1831407"/>
              <a:ext cx="821059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>
                  <a:solidFill>
                    <a:srgbClr val="00B0F0"/>
                  </a:solidFill>
                  <a:latin typeface="+mn-lt"/>
                </a:rPr>
                <a:t>  НО</a:t>
              </a:r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5286380" y="2786058"/>
              <a:ext cx="1357322" cy="49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= f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en-US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24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00826" y="2571744"/>
              <a:ext cx="155683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i="1" dirty="0">
                  <a:solidFill>
                    <a:srgbClr val="00B0F0"/>
                  </a:solidFill>
                  <a:latin typeface="+mn-lt"/>
                </a:rPr>
                <a:t>!</a:t>
              </a:r>
              <a:r>
                <a:rPr lang="ru-RU" sz="4400" b="1" i="1" dirty="0">
                  <a:solidFill>
                    <a:srgbClr val="00B0F0"/>
                  </a:solidFill>
                  <a:latin typeface="+mn-lt"/>
                </a:rPr>
                <a:t>  … ? </a:t>
              </a:r>
              <a:endParaRPr lang="ru-RU" sz="4400" dirty="0">
                <a:solidFill>
                  <a:srgbClr val="00B0F0"/>
                </a:solidFill>
                <a:latin typeface="+mn-lt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14282" y="3357562"/>
            <a:ext cx="8773340" cy="1200329"/>
            <a:chOff x="214282" y="3357562"/>
            <a:chExt cx="8773340" cy="120032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14282" y="3357562"/>
              <a:ext cx="86439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i="1" dirty="0">
                  <a:solidFill>
                    <a:srgbClr val="00B0F0"/>
                  </a:solidFill>
                  <a:latin typeface="+mn-lt"/>
                </a:rPr>
                <a:t>!</a:t>
              </a:r>
              <a:r>
                <a:rPr lang="ru-RU" i="1" dirty="0">
                  <a:solidFill>
                    <a:srgbClr val="0000FF"/>
                  </a:solidFill>
                  <a:latin typeface="+mn-lt"/>
                </a:rPr>
                <a:t>  Уравнение  моментов  относительно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>
                  <a:solidFill>
                    <a:srgbClr val="0000FF"/>
                  </a:solidFill>
                  <a:latin typeface="+mn-lt"/>
                </a:rPr>
                <a:t>центра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>
                  <a:solidFill>
                    <a:srgbClr val="0000FF"/>
                  </a:solidFill>
                  <a:latin typeface="+mn-lt"/>
                </a:rPr>
                <a:t>масс  (или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ru-RU" i="1" dirty="0">
                  <a:solidFill>
                    <a:srgbClr val="0000FF"/>
                  </a:solidFill>
                  <a:latin typeface="+mn-lt"/>
                </a:rPr>
                <a:t>оси 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Z</a:t>
              </a:r>
              <a:r>
                <a:rPr lang="ru-RU" i="1" baseline="-25000" dirty="0">
                  <a:solidFill>
                    <a:srgbClr val="0000FF"/>
                  </a:solidFill>
                  <a:latin typeface="+mn-lt"/>
                </a:rPr>
                <a:t>с</a:t>
              </a:r>
              <a:r>
                <a:rPr lang="ru-RU" i="1" dirty="0">
                  <a:solidFill>
                    <a:srgbClr val="0000FF"/>
                  </a:solidFill>
                  <a:latin typeface="+mn-lt"/>
                </a:rPr>
                <a:t>)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 </a:t>
              </a:r>
              <a:endParaRPr lang="ru-RU" i="1" dirty="0">
                <a:solidFill>
                  <a:srgbClr val="0000FF"/>
                </a:solidFill>
                <a:latin typeface="+mn-lt"/>
              </a:endParaRPr>
            </a:p>
            <a:p>
              <a:r>
                <a:rPr lang="ru-RU" i="1" dirty="0">
                  <a:solidFill>
                    <a:srgbClr val="0000FF"/>
                  </a:solidFill>
                  <a:latin typeface="+mn-lt"/>
                </a:rPr>
                <a:t>выглядит  так  же,  как  и  в  инерциальной  системе  отсчёта:</a:t>
              </a:r>
            </a:p>
            <a:p>
              <a:r>
                <a:rPr lang="ru-RU" i="1" dirty="0">
                  <a:solidFill>
                    <a:schemeClr val="bg1"/>
                  </a:solidFill>
                  <a:latin typeface="+mn-lt"/>
                </a:rPr>
                <a:t>(даже если эта система неинерциальна!)</a:t>
              </a:r>
            </a:p>
          </p:txBody>
        </p:sp>
        <p:graphicFrame>
          <p:nvGraphicFramePr>
            <p:cNvPr id="111648" name="Object 32"/>
            <p:cNvGraphicFramePr>
              <a:graphicFrameLocks noChangeAspect="1"/>
            </p:cNvGraphicFramePr>
            <p:nvPr/>
          </p:nvGraphicFramePr>
          <p:xfrm>
            <a:off x="7301697" y="3821113"/>
            <a:ext cx="1685925" cy="679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29565600" imgH="11887200" progId="Equation.3">
                    <p:embed/>
                  </p:oleObj>
                </mc:Choice>
                <mc:Fallback>
                  <p:oleObj name="Формула" r:id="rId10" imgW="29565600" imgH="11887200" progId="Equation.3">
                    <p:embed/>
                    <p:pic>
                      <p:nvPicPr>
                        <p:cNvPr id="111648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1697" y="3821113"/>
                          <a:ext cx="1685925" cy="679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Штриховая стрелка вправо 75"/>
          <p:cNvSpPr/>
          <p:nvPr/>
        </p:nvSpPr>
        <p:spPr>
          <a:xfrm>
            <a:off x="1428728" y="5357826"/>
            <a:ext cx="928694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1148292" y="4572008"/>
            <a:ext cx="1943331" cy="785818"/>
            <a:chOff x="1148292" y="4572008"/>
            <a:chExt cx="1943331" cy="785818"/>
          </a:xfrm>
        </p:grpSpPr>
        <p:graphicFrame>
          <p:nvGraphicFramePr>
            <p:cNvPr id="38" name="Object 19"/>
            <p:cNvGraphicFramePr>
              <a:graphicFrameLocks noChangeAspect="1"/>
            </p:cNvGraphicFramePr>
            <p:nvPr/>
          </p:nvGraphicFramePr>
          <p:xfrm>
            <a:off x="1148292" y="4572008"/>
            <a:ext cx="1491562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888840" imgH="419040" progId="Equation.3">
                    <p:embed/>
                  </p:oleObj>
                </mc:Choice>
                <mc:Fallback>
                  <p:oleObj name="Формула" r:id="rId12" imgW="888840" imgH="419040" progId="Equation.3">
                    <p:embed/>
                    <p:pic>
                      <p:nvPicPr>
                        <p:cNvPr id="38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292" y="4572008"/>
                          <a:ext cx="1491562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Прямоугольник 38"/>
            <p:cNvSpPr/>
            <p:nvPr/>
          </p:nvSpPr>
          <p:spPr>
            <a:xfrm>
              <a:off x="2552693" y="4823222"/>
              <a:ext cx="5389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+mn-lt"/>
                  <a:sym typeface="Symbol"/>
                </a:rPr>
                <a:t></a:t>
              </a:r>
              <a:endParaRPr lang="ru-RU" sz="2800" dirty="0">
                <a:solidFill>
                  <a:srgbClr val="00B0F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5785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890713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142844" y="1071878"/>
            <a:ext cx="4564433" cy="2857189"/>
            <a:chOff x="142844" y="1071878"/>
            <a:chExt cx="4564433" cy="2857189"/>
          </a:xfrm>
        </p:grpSpPr>
        <p:graphicFrame>
          <p:nvGraphicFramePr>
            <p:cNvPr id="115783" name="Object 71"/>
            <p:cNvGraphicFramePr>
              <a:graphicFrameLocks noChangeAspect="1"/>
            </p:cNvGraphicFramePr>
            <p:nvPr/>
          </p:nvGraphicFramePr>
          <p:xfrm>
            <a:off x="1609842" y="1512342"/>
            <a:ext cx="387606" cy="429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6400800" imgH="7010400" progId="Equation.3">
                    <p:embed/>
                  </p:oleObj>
                </mc:Choice>
                <mc:Fallback>
                  <p:oleObj name="Формула" r:id="rId2" imgW="6400800" imgH="7010400" progId="Equation.3">
                    <p:embed/>
                    <p:pic>
                      <p:nvPicPr>
                        <p:cNvPr id="115783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9842" y="1512342"/>
                          <a:ext cx="387606" cy="4291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81" name="Object 69"/>
            <p:cNvGraphicFramePr>
              <a:graphicFrameLocks noChangeAspect="1"/>
            </p:cNvGraphicFramePr>
            <p:nvPr/>
          </p:nvGraphicFramePr>
          <p:xfrm>
            <a:off x="714348" y="2571744"/>
            <a:ext cx="535408" cy="5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7924800" imgH="7620000" progId="Equation.3">
                    <p:embed/>
                  </p:oleObj>
                </mc:Choice>
                <mc:Fallback>
                  <p:oleObj name="Формула" r:id="rId4" imgW="7924800" imgH="7620000" progId="Equation.3">
                    <p:embed/>
                    <p:pic>
                      <p:nvPicPr>
                        <p:cNvPr id="115781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2571744"/>
                          <a:ext cx="535408" cy="5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77" name="Object 65"/>
            <p:cNvGraphicFramePr>
              <a:graphicFrameLocks noChangeAspect="1"/>
            </p:cNvGraphicFramePr>
            <p:nvPr/>
          </p:nvGraphicFramePr>
          <p:xfrm>
            <a:off x="1643042" y="3357562"/>
            <a:ext cx="479765" cy="404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7315200" imgH="6096000" progId="Equation.3">
                    <p:embed/>
                  </p:oleObj>
                </mc:Choice>
                <mc:Fallback>
                  <p:oleObj name="Формула" r:id="rId6" imgW="7315200" imgH="6096000" progId="Equation.3">
                    <p:embed/>
                    <p:pic>
                      <p:nvPicPr>
                        <p:cNvPr id="115777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42" y="3357562"/>
                          <a:ext cx="479765" cy="404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62" name="Object 50"/>
            <p:cNvGraphicFramePr>
              <a:graphicFrameLocks noChangeAspect="1"/>
            </p:cNvGraphicFramePr>
            <p:nvPr/>
          </p:nvGraphicFramePr>
          <p:xfrm>
            <a:off x="2428860" y="2857496"/>
            <a:ext cx="285720" cy="397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15713" imgH="304536" progId="Equation.3">
                    <p:embed/>
                  </p:oleObj>
                </mc:Choice>
                <mc:Fallback>
                  <p:oleObj name="Формула" r:id="rId8" imgW="215713" imgH="304536" progId="Equation.3">
                    <p:embed/>
                    <p:pic>
                      <p:nvPicPr>
                        <p:cNvPr id="115762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2857496"/>
                          <a:ext cx="285720" cy="3975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753" name="Group 41"/>
            <p:cNvGrpSpPr>
              <a:grpSpLocks noChangeAspect="1"/>
            </p:cNvGrpSpPr>
            <p:nvPr/>
          </p:nvGrpSpPr>
          <p:grpSpPr bwMode="auto">
            <a:xfrm>
              <a:off x="142844" y="1071878"/>
              <a:ext cx="4564433" cy="2857189"/>
              <a:chOff x="1463" y="1706"/>
              <a:chExt cx="4235" cy="2652"/>
            </a:xfrm>
          </p:grpSpPr>
          <p:sp>
            <p:nvSpPr>
              <p:cNvPr id="115784" name="AutoShape 72"/>
              <p:cNvSpPr>
                <a:spLocks noChangeAspect="1" noChangeArrowheads="1" noTextEdit="1"/>
              </p:cNvSpPr>
              <p:nvPr/>
            </p:nvSpPr>
            <p:spPr bwMode="auto">
              <a:xfrm>
                <a:off x="1463" y="1772"/>
                <a:ext cx="4235" cy="258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80" name="Text Box 68"/>
              <p:cNvSpPr txBox="1">
                <a:spLocks noChangeArrowheads="1"/>
              </p:cNvSpPr>
              <p:nvPr/>
            </p:nvSpPr>
            <p:spPr bwMode="auto">
              <a:xfrm>
                <a:off x="2014" y="2448"/>
                <a:ext cx="171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9" name="Line 67"/>
              <p:cNvSpPr>
                <a:spLocks noChangeShapeType="1"/>
              </p:cNvSpPr>
              <p:nvPr/>
            </p:nvSpPr>
            <p:spPr bwMode="auto">
              <a:xfrm>
                <a:off x="2080" y="2297"/>
                <a:ext cx="2445" cy="1555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8" name="Text Box 66"/>
              <p:cNvSpPr txBox="1">
                <a:spLocks noChangeArrowheads="1"/>
              </p:cNvSpPr>
              <p:nvPr/>
            </p:nvSpPr>
            <p:spPr bwMode="auto">
              <a:xfrm>
                <a:off x="2200" y="1706"/>
                <a:ext cx="509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5" name="Rectangle 63" descr="Штриховой диагональный 1"/>
              <p:cNvSpPr>
                <a:spLocks noChangeArrowheads="1"/>
              </p:cNvSpPr>
              <p:nvPr/>
            </p:nvSpPr>
            <p:spPr bwMode="auto">
              <a:xfrm rot="1860000">
                <a:off x="1871" y="3567"/>
                <a:ext cx="2547" cy="54"/>
              </a:xfrm>
              <a:prstGeom prst="rect">
                <a:avLst/>
              </a:prstGeom>
              <a:pattFill prst="dash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3" name="Text Box 61"/>
              <p:cNvSpPr txBox="1">
                <a:spLocks noChangeArrowheads="1"/>
              </p:cNvSpPr>
              <p:nvPr/>
            </p:nvSpPr>
            <p:spPr bwMode="auto">
              <a:xfrm>
                <a:off x="3401" y="3854"/>
                <a:ext cx="171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2" name="Arc 60"/>
              <p:cNvSpPr>
                <a:spLocks/>
              </p:cNvSpPr>
              <p:nvPr/>
            </p:nvSpPr>
            <p:spPr bwMode="auto">
              <a:xfrm rot="16200000">
                <a:off x="3820" y="4114"/>
                <a:ext cx="191" cy="1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1" name="Line 59"/>
              <p:cNvSpPr>
                <a:spLocks noChangeShapeType="1"/>
              </p:cNvSpPr>
              <p:nvPr/>
            </p:nvSpPr>
            <p:spPr bwMode="auto">
              <a:xfrm flipH="1">
                <a:off x="1828" y="4276"/>
                <a:ext cx="2400" cy="1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70" name="Oval 58"/>
              <p:cNvSpPr>
                <a:spLocks noChangeArrowheads="1"/>
              </p:cNvSpPr>
              <p:nvPr/>
            </p:nvSpPr>
            <p:spPr bwMode="auto">
              <a:xfrm>
                <a:off x="2568" y="2898"/>
                <a:ext cx="401" cy="38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9" name="Line 57"/>
              <p:cNvSpPr>
                <a:spLocks noChangeShapeType="1"/>
              </p:cNvSpPr>
              <p:nvPr/>
            </p:nvSpPr>
            <p:spPr bwMode="auto">
              <a:xfrm rot="413963">
                <a:off x="2220" y="3018"/>
                <a:ext cx="457" cy="215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triangle" w="med" len="lg"/>
                <a:tailEnd type="non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8" name="Text Box 56"/>
              <p:cNvSpPr txBox="1">
                <a:spLocks noChangeArrowheads="1"/>
              </p:cNvSpPr>
              <p:nvPr/>
            </p:nvSpPr>
            <p:spPr bwMode="auto">
              <a:xfrm>
                <a:off x="4255" y="3375"/>
                <a:ext cx="465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7" name="Line 55"/>
              <p:cNvSpPr>
                <a:spLocks noChangeShapeType="1"/>
              </p:cNvSpPr>
              <p:nvPr/>
            </p:nvSpPr>
            <p:spPr bwMode="auto">
              <a:xfrm>
                <a:off x="2776" y="3104"/>
                <a:ext cx="1" cy="100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6" name="Line 54"/>
              <p:cNvSpPr>
                <a:spLocks noChangeShapeType="1"/>
              </p:cNvSpPr>
              <p:nvPr/>
            </p:nvSpPr>
            <p:spPr bwMode="auto">
              <a:xfrm flipV="1">
                <a:off x="2667" y="2526"/>
                <a:ext cx="409" cy="74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5" name="Line 53"/>
              <p:cNvSpPr>
                <a:spLocks noChangeShapeType="1"/>
              </p:cNvSpPr>
              <p:nvPr/>
            </p:nvSpPr>
            <p:spPr bwMode="auto">
              <a:xfrm>
                <a:off x="3198" y="3384"/>
                <a:ext cx="309" cy="18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60" name="Text Box 48"/>
              <p:cNvSpPr txBox="1">
                <a:spLocks noChangeArrowheads="1"/>
              </p:cNvSpPr>
              <p:nvPr/>
            </p:nvSpPr>
            <p:spPr bwMode="auto">
              <a:xfrm>
                <a:off x="3171" y="2582"/>
                <a:ext cx="47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С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759" name="Freeform 47"/>
              <p:cNvSpPr>
                <a:spLocks/>
              </p:cNvSpPr>
              <p:nvPr/>
            </p:nvSpPr>
            <p:spPr bwMode="auto">
              <a:xfrm rot="2882769">
                <a:off x="2910" y="2812"/>
                <a:ext cx="247" cy="397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40" y="300"/>
                  </a:cxn>
                  <a:cxn ang="0">
                    <a:pos x="160" y="240"/>
                  </a:cxn>
                  <a:cxn ang="0">
                    <a:pos x="260" y="210"/>
                  </a:cxn>
                  <a:cxn ang="0">
                    <a:pos x="310" y="120"/>
                  </a:cxn>
                  <a:cxn ang="0">
                    <a:pos x="310" y="0"/>
                  </a:cxn>
                </a:cxnLst>
                <a:rect l="0" t="0" r="r" b="b"/>
                <a:pathLst>
                  <a:path w="318" h="450">
                    <a:moveTo>
                      <a:pt x="0" y="450"/>
                    </a:moveTo>
                    <a:cubicBezTo>
                      <a:pt x="6" y="392"/>
                      <a:pt x="13" y="335"/>
                      <a:pt x="40" y="300"/>
                    </a:cubicBezTo>
                    <a:cubicBezTo>
                      <a:pt x="67" y="265"/>
                      <a:pt x="123" y="255"/>
                      <a:pt x="160" y="240"/>
                    </a:cubicBezTo>
                    <a:cubicBezTo>
                      <a:pt x="197" y="225"/>
                      <a:pt x="235" y="230"/>
                      <a:pt x="260" y="210"/>
                    </a:cubicBezTo>
                    <a:cubicBezTo>
                      <a:pt x="285" y="190"/>
                      <a:pt x="302" y="155"/>
                      <a:pt x="310" y="120"/>
                    </a:cubicBezTo>
                    <a:cubicBezTo>
                      <a:pt x="318" y="85"/>
                      <a:pt x="310" y="22"/>
                      <a:pt x="31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5756" name="Group 44"/>
              <p:cNvGrpSpPr>
                <a:grpSpLocks/>
              </p:cNvGrpSpPr>
              <p:nvPr/>
            </p:nvGrpSpPr>
            <p:grpSpPr bwMode="auto">
              <a:xfrm>
                <a:off x="1517" y="2206"/>
                <a:ext cx="803" cy="592"/>
                <a:chOff x="7719" y="14315"/>
                <a:chExt cx="909" cy="595"/>
              </a:xfrm>
            </p:grpSpPr>
            <p:sp>
              <p:nvSpPr>
                <p:cNvPr id="11575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719" y="14370"/>
                  <a:ext cx="90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ИСО</a:t>
                  </a:r>
                  <a:endParaRPr kumimoji="0" lang="ru-RU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757" name="Oval 45"/>
                <p:cNvSpPr>
                  <a:spLocks noChangeArrowheads="1"/>
                </p:cNvSpPr>
                <p:nvPr/>
              </p:nvSpPr>
              <p:spPr bwMode="auto">
                <a:xfrm>
                  <a:off x="7721" y="14315"/>
                  <a:ext cx="710" cy="430"/>
                </a:xfrm>
                <a:prstGeom prst="ellipse">
                  <a:avLst/>
                </a:prstGeom>
                <a:noFill/>
                <a:ln w="22225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5755" name="Text Box 43"/>
              <p:cNvSpPr txBox="1">
                <a:spLocks noChangeArrowheads="1"/>
              </p:cNvSpPr>
              <p:nvPr/>
            </p:nvSpPr>
            <p:spPr bwMode="auto">
              <a:xfrm>
                <a:off x="1463" y="3766"/>
                <a:ext cx="9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b="1" dirty="0">
                    <a:solidFill>
                      <a:srgbClr val="FF00FF"/>
                    </a:solidFill>
                    <a:latin typeface="Times New Roman" pitchFamily="18" charset="0"/>
                    <a:cs typeface="Arial" pitchFamily="34" charset="0"/>
                  </a:rPr>
                  <a:t>Рис. 4.9</a:t>
                </a:r>
              </a:p>
            </p:txBody>
          </p:sp>
          <p:sp>
            <p:nvSpPr>
              <p:cNvPr id="115754" name="Line 42"/>
              <p:cNvSpPr>
                <a:spLocks noChangeShapeType="1"/>
              </p:cNvSpPr>
              <p:nvPr/>
            </p:nvSpPr>
            <p:spPr bwMode="auto">
              <a:xfrm flipV="1">
                <a:off x="2030" y="1772"/>
                <a:ext cx="600" cy="114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789" name="Rectangle 77"/>
            <p:cNvSpPr>
              <a:spLocks noChangeArrowheads="1"/>
            </p:cNvSpPr>
            <p:nvPr/>
          </p:nvSpPr>
          <p:spPr bwMode="auto">
            <a:xfrm>
              <a:off x="1890713" y="15240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92" name="Rectangle 80"/>
            <p:cNvSpPr>
              <a:spLocks noChangeArrowheads="1"/>
            </p:cNvSpPr>
            <p:nvPr/>
          </p:nvSpPr>
          <p:spPr bwMode="auto">
            <a:xfrm>
              <a:off x="1890713" y="2390775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Text Box 26"/>
            <p:cNvSpPr txBox="1">
              <a:spLocks noChangeArrowheads="1"/>
            </p:cNvSpPr>
            <p:nvPr/>
          </p:nvSpPr>
          <p:spPr bwMode="auto">
            <a:xfrm>
              <a:off x="1374224" y="2381470"/>
              <a:ext cx="407764" cy="45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</a:t>
              </a:r>
              <a:endPara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57158" y="14285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FF"/>
                </a:solidFill>
              </a:rPr>
              <a:t>Пример 4.1</a:t>
            </a:r>
            <a:r>
              <a:rPr lang="ru-RU" b="1" dirty="0">
                <a:solidFill>
                  <a:srgbClr val="0000FF"/>
                </a:solidFill>
              </a:rPr>
              <a:t>.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Тело скатывается по наклонной плоскости. Найти ускорение его центра масс. Каковы условия качения без проскальзывания?</a:t>
            </a:r>
          </a:p>
        </p:txBody>
      </p:sp>
      <p:grpSp>
        <p:nvGrpSpPr>
          <p:cNvPr id="108" name="Группа 107"/>
          <p:cNvGrpSpPr/>
          <p:nvPr/>
        </p:nvGrpSpPr>
        <p:grpSpPr>
          <a:xfrm>
            <a:off x="3857620" y="928670"/>
            <a:ext cx="3403047" cy="3143272"/>
            <a:chOff x="3857620" y="928670"/>
            <a:chExt cx="3403047" cy="3143272"/>
          </a:xfrm>
        </p:grpSpPr>
        <p:graphicFrame>
          <p:nvGraphicFramePr>
            <p:cNvPr id="115751" name="Object 39"/>
            <p:cNvGraphicFramePr>
              <a:graphicFrameLocks noChangeAspect="1"/>
            </p:cNvGraphicFramePr>
            <p:nvPr/>
          </p:nvGraphicFramePr>
          <p:xfrm>
            <a:off x="4143372" y="928670"/>
            <a:ext cx="3117295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41148000" imgH="7620000" progId="Equation.3">
                    <p:embed/>
                  </p:oleObj>
                </mc:Choice>
                <mc:Fallback>
                  <p:oleObj name="Формула" r:id="rId10" imgW="41148000" imgH="7620000" progId="Equation.3">
                    <p:embed/>
                    <p:pic>
                      <p:nvPicPr>
                        <p:cNvPr id="115751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2" y="928670"/>
                          <a:ext cx="3117295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50" name="Object 38"/>
            <p:cNvGraphicFramePr>
              <a:graphicFrameLocks noChangeAspect="1"/>
            </p:cNvGraphicFramePr>
            <p:nvPr/>
          </p:nvGraphicFramePr>
          <p:xfrm>
            <a:off x="4155541" y="1714488"/>
            <a:ext cx="2460642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35356800" imgH="6096000" progId="Equation.3">
                    <p:embed/>
                  </p:oleObj>
                </mc:Choice>
                <mc:Fallback>
                  <p:oleObj name="Формула" r:id="rId12" imgW="35356800" imgH="6096000" progId="Equation.3">
                    <p:embed/>
                    <p:pic>
                      <p:nvPicPr>
                        <p:cNvPr id="11575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541" y="1714488"/>
                          <a:ext cx="2460642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9" name="Object 37"/>
            <p:cNvGraphicFramePr>
              <a:graphicFrameLocks noChangeAspect="1"/>
            </p:cNvGraphicFramePr>
            <p:nvPr/>
          </p:nvGraphicFramePr>
          <p:xfrm>
            <a:off x="4177830" y="2336330"/>
            <a:ext cx="1611320" cy="534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812520" imgH="203040" progId="Equation.3">
                    <p:embed/>
                  </p:oleObj>
                </mc:Choice>
                <mc:Fallback>
                  <p:oleObj name="Формула" r:id="rId14" imgW="812520" imgH="203040" progId="Equation.3">
                    <p:embed/>
                    <p:pic>
                      <p:nvPicPr>
                        <p:cNvPr id="115749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7830" y="2336330"/>
                          <a:ext cx="1611320" cy="534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748" name="Object 36"/>
            <p:cNvGraphicFramePr>
              <a:graphicFrameLocks noChangeAspect="1"/>
            </p:cNvGraphicFramePr>
            <p:nvPr/>
          </p:nvGraphicFramePr>
          <p:xfrm>
            <a:off x="4250466" y="2956911"/>
            <a:ext cx="857256" cy="466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368280" imgH="190440" progId="Equation.3">
                    <p:embed/>
                  </p:oleObj>
                </mc:Choice>
                <mc:Fallback>
                  <p:oleObj name="Формула" r:id="rId16" imgW="368280" imgH="190440" progId="Equation.3">
                    <p:embed/>
                    <p:pic>
                      <p:nvPicPr>
                        <p:cNvPr id="115748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0466" y="2956911"/>
                          <a:ext cx="857256" cy="466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5"/>
            <p:cNvGraphicFramePr>
              <a:graphicFrameLocks noChangeAspect="1"/>
            </p:cNvGraphicFramePr>
            <p:nvPr/>
          </p:nvGraphicFramePr>
          <p:xfrm>
            <a:off x="4332285" y="3605744"/>
            <a:ext cx="1285884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8" imgW="18592800" imgH="6096000" progId="Equation.3">
                    <p:embed/>
                  </p:oleObj>
                </mc:Choice>
                <mc:Fallback>
                  <p:oleObj name="Формула" r:id="rId18" imgW="18592800" imgH="6096000" progId="Equation.3">
                    <p:embed/>
                    <p:pic>
                      <p:nvPicPr>
                        <p:cNvPr id="2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285" y="3605744"/>
                          <a:ext cx="1285884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Левая фигурная скобка 106"/>
            <p:cNvSpPr/>
            <p:nvPr/>
          </p:nvSpPr>
          <p:spPr>
            <a:xfrm>
              <a:off x="3857620" y="1071546"/>
              <a:ext cx="214314" cy="3000396"/>
            </a:xfrm>
            <a:prstGeom prst="leftBrace">
              <a:avLst>
                <a:gd name="adj1" fmla="val 51789"/>
                <a:gd name="adj2" fmla="val 50000"/>
              </a:avLst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58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5805" name="Object 93"/>
          <p:cNvGraphicFramePr>
            <a:graphicFrameLocks noChangeAspect="1"/>
          </p:cNvGraphicFramePr>
          <p:nvPr/>
        </p:nvGraphicFramePr>
        <p:xfrm>
          <a:off x="368300" y="4283075"/>
          <a:ext cx="20764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0" imgW="876240" imgH="380880" progId="Equation.3">
                  <p:embed/>
                </p:oleObj>
              </mc:Choice>
              <mc:Fallback>
                <p:oleObj name="Формула" r:id="rId20" imgW="876240" imgH="380880" progId="Equation.3">
                  <p:embed/>
                  <p:pic>
                    <p:nvPicPr>
                      <p:cNvPr id="115805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283075"/>
                        <a:ext cx="2076450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Группа 109"/>
          <p:cNvGrpSpPr/>
          <p:nvPr/>
        </p:nvGrpSpPr>
        <p:grpSpPr>
          <a:xfrm>
            <a:off x="3428992" y="4180950"/>
            <a:ext cx="4785944" cy="735024"/>
            <a:chOff x="3428992" y="4180950"/>
            <a:chExt cx="4785944" cy="735024"/>
          </a:xfrm>
        </p:grpSpPr>
        <p:graphicFrame>
          <p:nvGraphicFramePr>
            <p:cNvPr id="115803" name="Object 91"/>
            <p:cNvGraphicFramePr>
              <a:graphicFrameLocks noChangeAspect="1"/>
            </p:cNvGraphicFramePr>
            <p:nvPr/>
          </p:nvGraphicFramePr>
          <p:xfrm>
            <a:off x="6643702" y="4180950"/>
            <a:ext cx="1571234" cy="735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2" imgW="23469600" imgH="10972800" progId="Equation.3">
                    <p:embed/>
                  </p:oleObj>
                </mc:Choice>
                <mc:Fallback>
                  <p:oleObj name="Формула" r:id="rId22" imgW="23469600" imgH="10972800" progId="Equation.3">
                    <p:embed/>
                    <p:pic>
                      <p:nvPicPr>
                        <p:cNvPr id="115803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4180950"/>
                          <a:ext cx="1571234" cy="7350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Сплошной цилиндр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3428992" y="5060950"/>
            <a:ext cx="4786321" cy="714375"/>
            <a:chOff x="3428992" y="4190470"/>
            <a:chExt cx="4786321" cy="714375"/>
          </a:xfrm>
        </p:grpSpPr>
        <p:graphicFrame>
          <p:nvGraphicFramePr>
            <p:cNvPr id="112" name="Object 91"/>
            <p:cNvGraphicFramePr>
              <a:graphicFrameLocks noChangeAspect="1"/>
            </p:cNvGraphicFramePr>
            <p:nvPr/>
          </p:nvGraphicFramePr>
          <p:xfrm>
            <a:off x="6643688" y="4190470"/>
            <a:ext cx="157162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4" imgW="23469600" imgH="10668000" progId="Equation.3">
                    <p:embed/>
                  </p:oleObj>
                </mc:Choice>
                <mc:Fallback>
                  <p:oleObj name="Формула" r:id="rId24" imgW="23469600" imgH="10668000" progId="Equation.3">
                    <p:embed/>
                    <p:pic>
                      <p:nvPicPr>
                        <p:cNvPr id="112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688" y="4190470"/>
                          <a:ext cx="1571625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Полый цилиндр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</a:t>
              </a: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3500832" y="5908686"/>
            <a:ext cx="4785944" cy="735024"/>
            <a:chOff x="3428992" y="4180950"/>
            <a:chExt cx="4785944" cy="735024"/>
          </a:xfrm>
        </p:grpSpPr>
        <p:graphicFrame>
          <p:nvGraphicFramePr>
            <p:cNvPr id="115" name="Object 91"/>
            <p:cNvGraphicFramePr>
              <a:graphicFrameLocks noChangeAspect="1"/>
            </p:cNvGraphicFramePr>
            <p:nvPr/>
          </p:nvGraphicFramePr>
          <p:xfrm>
            <a:off x="6643702" y="4180950"/>
            <a:ext cx="1571234" cy="735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6" imgW="23469600" imgH="10972800" progId="Equation.3">
                    <p:embed/>
                  </p:oleObj>
                </mc:Choice>
                <mc:Fallback>
                  <p:oleObj name="Формула" r:id="rId26" imgW="23469600" imgH="10972800" progId="Equation.3">
                    <p:embed/>
                    <p:pic>
                      <p:nvPicPr>
                        <p:cNvPr id="115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4180950"/>
                          <a:ext cx="1571234" cy="7350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Rectangle 3"/>
            <p:cNvSpPr txBox="1">
              <a:spLocks/>
            </p:cNvSpPr>
            <p:nvPr/>
          </p:nvSpPr>
          <p:spPr bwMode="auto">
            <a:xfrm>
              <a:off x="3428992" y="4357694"/>
              <a:ext cx="300039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Сплошной шар: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  <a:p>
              <a:pPr marL="273050" marR="0" lvl="0" indent="-2730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tabLst/>
                <a:defRPr/>
              </a:pPr>
              <a:endPara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5809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67736" y="5925941"/>
            <a:ext cx="2976590" cy="717769"/>
            <a:chOff x="67736" y="5925941"/>
            <a:chExt cx="2976590" cy="717769"/>
          </a:xfrm>
        </p:grpSpPr>
        <p:graphicFrame>
          <p:nvGraphicFramePr>
            <p:cNvPr id="115808" name="Object 96"/>
            <p:cNvGraphicFramePr>
              <a:graphicFrameLocks noChangeAspect="1"/>
            </p:cNvGraphicFramePr>
            <p:nvPr/>
          </p:nvGraphicFramePr>
          <p:xfrm>
            <a:off x="1285852" y="5929330"/>
            <a:ext cx="1758474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8" imgW="29260800" imgH="11887200" progId="Equation.3">
                    <p:embed/>
                  </p:oleObj>
                </mc:Choice>
                <mc:Fallback>
                  <p:oleObj name="Формула" r:id="rId28" imgW="29260800" imgH="11887200" progId="Equation.3">
                    <p:embed/>
                    <p:pic>
                      <p:nvPicPr>
                        <p:cNvPr id="115808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5929330"/>
                          <a:ext cx="1758474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Прямоугольник 116"/>
            <p:cNvSpPr/>
            <p:nvPr/>
          </p:nvSpPr>
          <p:spPr>
            <a:xfrm>
              <a:off x="67736" y="5925941"/>
              <a:ext cx="11723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i="1" dirty="0">
                  <a:solidFill>
                    <a:srgbClr val="00B0F0"/>
                  </a:solidFill>
                  <a:latin typeface="+mn-lt"/>
                </a:rPr>
                <a:t>Д.З.</a:t>
              </a:r>
              <a:r>
                <a:rPr lang="ru-RU" sz="3600" b="1" dirty="0">
                  <a:solidFill>
                    <a:srgbClr val="00B0F0"/>
                  </a:solidFill>
                  <a:latin typeface="+mn-lt"/>
                </a:rPr>
                <a:t>:</a:t>
              </a:r>
              <a:endParaRPr lang="ru-RU" sz="3600" dirty="0">
                <a:solidFill>
                  <a:srgbClr val="00B0F0"/>
                </a:solidFill>
                <a:latin typeface="+mn-lt"/>
              </a:endParaRPr>
            </a:p>
          </p:txBody>
        </p:sp>
      </p:grpSp>
      <p:cxnSp>
        <p:nvCxnSpPr>
          <p:cNvPr id="119" name="Прямая соединительная линия 118"/>
          <p:cNvCxnSpPr/>
          <p:nvPr/>
        </p:nvCxnSpPr>
        <p:spPr>
          <a:xfrm rot="5400000">
            <a:off x="2143902" y="5403069"/>
            <a:ext cx="2428892" cy="1588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3929058" y="1571612"/>
            <a:ext cx="3227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                        )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rot="5400000">
            <a:off x="1464447" y="3107529"/>
            <a:ext cx="3643338" cy="1857388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1201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71406" y="260315"/>
            <a:ext cx="5357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4.4.1. Осевой момент импульса</a:t>
            </a:r>
          </a:p>
          <a:p>
            <a:pPr lvl="0" eaLnBrk="0" hangingPunct="0">
              <a:tabLst>
                <a:tab pos="800100" algn="l"/>
              </a:tabLst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</a:t>
            </a:r>
          </a:p>
          <a:p>
            <a:pPr lvl="0" eaLnBrk="0" hangingPunct="0">
              <a:tabLst>
                <a:tab pos="800100" algn="l"/>
              </a:tabLst>
            </a:pPr>
            <a:r>
              <a:rPr lang="ru-RU" sz="1600" b="1" i="1" dirty="0">
                <a:solidFill>
                  <a:schemeClr val="bg1"/>
                </a:solidFill>
                <a:latin typeface="+mj-lt"/>
                <a:ea typeface="Times New Roman" pitchFamily="18" charset="0"/>
              </a:rPr>
              <a:t>Доска 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5642</TotalTime>
  <Words>416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Cambria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370</cp:revision>
  <dcterms:created xsi:type="dcterms:W3CDTF">2010-10-03T06:36:32Z</dcterms:created>
  <dcterms:modified xsi:type="dcterms:W3CDTF">2023-03-10T08:04:53Z</dcterms:modified>
</cp:coreProperties>
</file>