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3"/>
  </p:notesMasterIdLst>
  <p:sldIdLst>
    <p:sldId id="331" r:id="rId2"/>
    <p:sldId id="407" r:id="rId3"/>
    <p:sldId id="408" r:id="rId4"/>
    <p:sldId id="412" r:id="rId5"/>
    <p:sldId id="417" r:id="rId6"/>
    <p:sldId id="413" r:id="rId7"/>
    <p:sldId id="414" r:id="rId8"/>
    <p:sldId id="415" r:id="rId9"/>
    <p:sldId id="418" r:id="rId10"/>
    <p:sldId id="419" r:id="rId11"/>
    <p:sldId id="42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6" autoAdjust="0"/>
    <p:restoredTop sz="97552" autoAdjust="0"/>
  </p:normalViewPr>
  <p:slideViewPr>
    <p:cSldViewPr>
      <p:cViewPr varScale="1">
        <p:scale>
          <a:sx n="90" d="100"/>
          <a:sy n="90" d="100"/>
        </p:scale>
        <p:origin x="166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E26FEA4-2503-4050-902E-69E7AE6DD45C}" type="datetimeFigureOut">
              <a:rPr lang="ru-RU"/>
              <a:pPr>
                <a:defRPr/>
              </a:pPr>
              <a:t>13.03.2023</a:t>
            </a:fld>
            <a:endParaRPr lang="ru-RU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307B6A8-9B8E-460D-B0BC-81774C4F21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414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224E-FB0E-49A3-85B3-06D86E2D54AF}" type="datetime1">
              <a:rPr lang="ru-RU"/>
              <a:pPr>
                <a:defRPr/>
              </a:pPr>
              <a:t>13.03.2023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08E1-1E5C-48ED-A431-F87D37C222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899A-BC0F-4DD0-B5CF-F388D96E9A74}" type="datetime1">
              <a:rPr lang="ru-RU"/>
              <a:pPr>
                <a:defRPr/>
              </a:pPr>
              <a:t>13.03.2023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89EA0-DD69-4307-A6EC-B568A012EE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BBC3-91C2-4FB7-ACC2-852BFDEF4707}" type="datetime1">
              <a:rPr lang="ru-RU"/>
              <a:pPr>
                <a:defRPr/>
              </a:pPr>
              <a:t>13.03.2023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A616-BAB9-4121-8546-440DD4B59C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3EDC-8FE1-42B8-90F9-FA88EE4ACEE9}" type="datetime1">
              <a:rPr lang="ru-RU"/>
              <a:pPr>
                <a:defRPr/>
              </a:pPr>
              <a:t>13.03.2023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6B34-E095-4AF1-B8C6-262451E5BA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5848-D703-413D-B2F1-E33BF9063A34}" type="datetime1">
              <a:rPr lang="ru-RU"/>
              <a:pPr>
                <a:defRPr/>
              </a:pPr>
              <a:t>13.03.2023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146E-E9C6-468D-9A17-7F4FCFE8E2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BDE65-FF08-4A95-BB07-F4053E086699}" type="datetime1">
              <a:rPr lang="ru-RU"/>
              <a:pPr>
                <a:defRPr/>
              </a:pPr>
              <a:t>13.03.2023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D467-471B-44FE-9A3F-08B6DF8C2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BD7D-5930-4405-A0CE-D5155F17663F}" type="datetime1">
              <a:rPr lang="ru-RU"/>
              <a:pPr>
                <a:defRPr/>
              </a:pPr>
              <a:t>13.03.2023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A365-E216-421A-8562-F6A7FA8D06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FE7B-86BA-4D80-9DCD-38292325E54D}" type="datetime1">
              <a:rPr lang="ru-RU"/>
              <a:pPr>
                <a:defRPr/>
              </a:pPr>
              <a:t>13.03.2023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CC28-3EBF-4A91-86ED-B4EABAF6E1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51B5-35BB-416A-A922-517A2913E1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62C3-A75C-496C-847A-76D6A5F722B3}" type="datetime1">
              <a:rPr lang="ru-RU"/>
              <a:pPr>
                <a:defRPr/>
              </a:pPr>
              <a:t>13.03.2023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2B9E7-8F96-49C9-A1D6-203677A044DA}" type="datetime1">
              <a:rPr lang="ru-RU"/>
              <a:pPr>
                <a:defRPr/>
              </a:pPr>
              <a:t>13.03.2023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7E76-5F9E-4528-B313-5AAD40FD8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3D81-2267-4BAB-9F05-DF0EFF49EC15}" type="datetime1">
              <a:rPr lang="ru-RU"/>
              <a:pPr>
                <a:defRPr/>
              </a:pPr>
              <a:t>13.03.2023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8A13-1D13-4771-95DE-4412F3D2B3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4CB5-4B9C-4A9C-9BB7-8B03693F536D}" type="datetime1">
              <a:rPr lang="ru-RU"/>
              <a:pPr>
                <a:defRPr/>
              </a:pPr>
              <a:t>13.03.2023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5ABC-4312-4ADE-ACD7-729EC73912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AF94-9B64-4F29-A416-ADE3C5327FA5}" type="datetime1">
              <a:rPr lang="ru-RU"/>
              <a:pPr>
                <a:defRPr/>
              </a:pPr>
              <a:t>13.03.2023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1ED1-3B4A-4784-8C54-D5529B94FB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43B45B3-3356-48B7-BE37-B4509AE8C0A1}" type="datetime1">
              <a:rPr lang="ru-RU"/>
              <a:pPr>
                <a:defRPr/>
              </a:pPr>
              <a:t>13.03.2023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9901FF2-FA3F-4924-8F39-A51002F42A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707" r:id="rId3"/>
    <p:sldLayoutId id="2147483697" r:id="rId4"/>
    <p:sldLayoutId id="2147483708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8.wmf"/><Relationship Id="rId18" Type="http://schemas.openxmlformats.org/officeDocument/2006/relationships/image" Target="../media/image11.wmf"/><Relationship Id="rId26" Type="http://schemas.openxmlformats.org/officeDocument/2006/relationships/image" Target="../media/image15.wmf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2" Type="http://schemas.openxmlformats.org/officeDocument/2006/relationships/image" Target="../media/image2.jpeg"/><Relationship Id="rId16" Type="http://schemas.openxmlformats.org/officeDocument/2006/relationships/image" Target="../media/image10.gif"/><Relationship Id="rId20" Type="http://schemas.openxmlformats.org/officeDocument/2006/relationships/image" Target="../media/image12.wmf"/><Relationship Id="rId29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11" Type="http://schemas.openxmlformats.org/officeDocument/2006/relationships/image" Target="../media/image7.wmf"/><Relationship Id="rId24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15" Type="http://schemas.openxmlformats.org/officeDocument/2006/relationships/image" Target="../media/image9.wmf"/><Relationship Id="rId23" Type="http://schemas.openxmlformats.org/officeDocument/2006/relationships/oleObject" Target="../embeddings/oleObject12.bin"/><Relationship Id="rId28" Type="http://schemas.openxmlformats.org/officeDocument/2006/relationships/oleObject" Target="../embeddings/oleObject14.bin"/><Relationship Id="rId10" Type="http://schemas.openxmlformats.org/officeDocument/2006/relationships/oleObject" Target="../embeddings/oleObject6.bin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8.bin"/><Relationship Id="rId22" Type="http://schemas.openxmlformats.org/officeDocument/2006/relationships/image" Target="../media/image13.wmf"/><Relationship Id="rId27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25.wmf"/><Relationship Id="rId26" Type="http://schemas.openxmlformats.org/officeDocument/2006/relationships/oleObject" Target="../embeddings/oleObject26.bin"/><Relationship Id="rId3" Type="http://schemas.openxmlformats.org/officeDocument/2006/relationships/oleObject" Target="../embeddings/oleObject15.bin"/><Relationship Id="rId21" Type="http://schemas.openxmlformats.org/officeDocument/2006/relationships/oleObject" Target="../embeddings/oleObject24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22.bin"/><Relationship Id="rId25" Type="http://schemas.openxmlformats.org/officeDocument/2006/relationships/image" Target="../media/image28.wmf"/><Relationship Id="rId2" Type="http://schemas.openxmlformats.org/officeDocument/2006/relationships/image" Target="../media/image2.jpeg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9.bin"/><Relationship Id="rId24" Type="http://schemas.openxmlformats.org/officeDocument/2006/relationships/oleObject" Target="../embeddings/oleObject25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23" Type="http://schemas.openxmlformats.org/officeDocument/2006/relationships/image" Target="../media/image10.gif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3.wmf"/><Relationship Id="rId22" Type="http://schemas.openxmlformats.org/officeDocument/2006/relationships/image" Target="../media/image27.wmf"/><Relationship Id="rId27" Type="http://schemas.openxmlformats.org/officeDocument/2006/relationships/image" Target="../media/image2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3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7.wmf"/><Relationship Id="rId3" Type="http://schemas.openxmlformats.org/officeDocument/2006/relationships/oleObject" Target="../embeddings/oleObject28.bin"/><Relationship Id="rId7" Type="http://schemas.openxmlformats.org/officeDocument/2006/relationships/image" Target="../media/image34.png"/><Relationship Id="rId12" Type="http://schemas.openxmlformats.org/officeDocument/2006/relationships/oleObject" Target="../embeddings/oleObject31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11" Type="http://schemas.openxmlformats.org/officeDocument/2006/relationships/image" Target="../media/image10.gi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6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3.wmf"/><Relationship Id="rId3" Type="http://schemas.openxmlformats.org/officeDocument/2006/relationships/oleObject" Target="../embeddings/oleObject32.bin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36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2.wmf"/><Relationship Id="rId5" Type="http://schemas.openxmlformats.org/officeDocument/2006/relationships/image" Target="../media/image39.png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35.bin"/><Relationship Id="rId4" Type="http://schemas.openxmlformats.org/officeDocument/2006/relationships/image" Target="../media/image38.wmf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3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50.wmf"/><Relationship Id="rId3" Type="http://schemas.openxmlformats.org/officeDocument/2006/relationships/oleObject" Target="../embeddings/oleObject38.bin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42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49.wmf"/><Relationship Id="rId5" Type="http://schemas.openxmlformats.org/officeDocument/2006/relationships/image" Target="../media/image46.png"/><Relationship Id="rId10" Type="http://schemas.openxmlformats.org/officeDocument/2006/relationships/oleObject" Target="../embeddings/oleObject41.bin"/><Relationship Id="rId4" Type="http://schemas.openxmlformats.org/officeDocument/2006/relationships/image" Target="../media/image45.wmf"/><Relationship Id="rId9" Type="http://schemas.openxmlformats.org/officeDocument/2006/relationships/image" Target="../media/image48.wmf"/><Relationship Id="rId1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5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wmf"/><Relationship Id="rId11" Type="http://schemas.openxmlformats.org/officeDocument/2006/relationships/image" Target="../media/image10.gif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4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graphicFrame>
        <p:nvGraphicFramePr>
          <p:cNvPr id="2049" name="Object 2"/>
          <p:cNvGraphicFramePr>
            <a:graphicFrameLocks noChangeAspect="1"/>
          </p:cNvGraphicFramePr>
          <p:nvPr/>
        </p:nvGraphicFramePr>
        <p:xfrm>
          <a:off x="0" y="38546"/>
          <a:ext cx="9126387" cy="683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5695238" imgH="4266667" progId="PBrush">
                  <p:embed/>
                </p:oleObj>
              </mc:Choice>
              <mc:Fallback>
                <p:oleObj name="Точечный рисунок" r:id="rId3" imgW="5695238" imgH="4266667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546"/>
                        <a:ext cx="9126387" cy="683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CCECFF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CCECFF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285884" y="-68083"/>
            <a:ext cx="6286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Лекция </a:t>
            </a:r>
            <a:r>
              <a:rPr kumimoji="0" lang="en-US" sz="3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8</a:t>
            </a:r>
            <a:r>
              <a:rPr kumimoji="0" lang="ru-RU" sz="3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Работа и энергия</a:t>
            </a:r>
            <a:endParaRPr kumimoji="0" lang="ru-RU" sz="32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0" y="21431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" name="Rectangle 4"/>
          <p:cNvSpPr>
            <a:spLocks/>
          </p:cNvSpPr>
          <p:nvPr/>
        </p:nvSpPr>
        <p:spPr bwMode="auto">
          <a:xfrm>
            <a:off x="357158" y="1000108"/>
            <a:ext cx="8643998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Примеры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гравитационные (тяжести), </a:t>
            </a:r>
            <a:r>
              <a:rPr lang="ru-RU" sz="2200" dirty="0">
                <a:solidFill>
                  <a:srgbClr val="FF0000"/>
                </a:solidFill>
                <a:latin typeface="Constantia" pitchFamily="18" charset="0"/>
              </a:rPr>
              <a:t>упругие, </a:t>
            </a:r>
            <a:r>
              <a:rPr lang="en-US" sz="2200" dirty="0">
                <a:solidFill>
                  <a:srgbClr val="FF0000"/>
                </a:solidFill>
                <a:latin typeface="Constantia" pitchFamily="18" charset="0"/>
              </a:rPr>
              <a:t>“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кулоновские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, …</a:t>
            </a:r>
          </a:p>
        </p:txBody>
      </p:sp>
      <p:sp>
        <p:nvSpPr>
          <p:cNvPr id="33" name="Rectangle 4"/>
          <p:cNvSpPr>
            <a:spLocks/>
          </p:cNvSpPr>
          <p:nvPr/>
        </p:nvSpPr>
        <p:spPr bwMode="auto">
          <a:xfrm>
            <a:off x="2000232" y="3143248"/>
            <a:ext cx="3857652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А неконсервативные?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35" name="Rectangle 8"/>
          <p:cNvSpPr>
            <a:spLocks/>
          </p:cNvSpPr>
          <p:nvPr/>
        </p:nvSpPr>
        <p:spPr bwMode="auto">
          <a:xfrm>
            <a:off x="5857884" y="2928934"/>
            <a:ext cx="1813368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>
                <a:solidFill>
                  <a:srgbClr val="0070C0"/>
                </a:solidFill>
                <a:latin typeface="Constantia" pitchFamily="18" charset="0"/>
              </a:rPr>
              <a:t>? …</a:t>
            </a: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357158" y="3929066"/>
            <a:ext cx="8572560" cy="78581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… 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трения; реактивная сила; сила, действующая на заряженную частицу со стороны вихревого электрического поля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, …</a:t>
            </a:r>
          </a:p>
        </p:txBody>
      </p:sp>
      <p:sp>
        <p:nvSpPr>
          <p:cNvPr id="28" name="Rectangle 4"/>
          <p:cNvSpPr>
            <a:spLocks/>
          </p:cNvSpPr>
          <p:nvPr/>
        </p:nvSpPr>
        <p:spPr bwMode="auto">
          <a:xfrm>
            <a:off x="500034" y="428604"/>
            <a:ext cx="4714908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u="sng" dirty="0">
                <a:solidFill>
                  <a:srgbClr val="00B0F0"/>
                </a:solidFill>
                <a:latin typeface="Constantia" pitchFamily="18" charset="0"/>
              </a:rPr>
              <a:t>Зам</a:t>
            </a: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. Можно показать, что  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5643570" y="285728"/>
          <a:ext cx="1357322" cy="623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698400" imgH="317160" progId="Equation.3">
                  <p:embed/>
                </p:oleObj>
              </mc:Choice>
              <mc:Fallback>
                <p:oleObj name="Формула" r:id="rId3" imgW="698400" imgH="317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285728"/>
                        <a:ext cx="1357322" cy="6231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Дуга 30"/>
          <p:cNvSpPr/>
          <p:nvPr/>
        </p:nvSpPr>
        <p:spPr>
          <a:xfrm rot="10800000">
            <a:off x="6000760" y="642918"/>
            <a:ext cx="142876" cy="142876"/>
          </a:xfrm>
          <a:prstGeom prst="arc">
            <a:avLst>
              <a:gd name="adj1" fmla="val 16200000"/>
              <a:gd name="adj2" fmla="val 15560051"/>
            </a:avLst>
          </a:prstGeom>
          <a:ln>
            <a:solidFill>
              <a:schemeClr val="bg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5607050" y="4857749"/>
          <a:ext cx="14319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736560" imgH="317160" progId="Equation.3">
                  <p:embed/>
                </p:oleObj>
              </mc:Choice>
              <mc:Fallback>
                <p:oleObj name="Формула" r:id="rId5" imgW="736560" imgH="3171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050" y="4857749"/>
                        <a:ext cx="143192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Дуга 33"/>
          <p:cNvSpPr/>
          <p:nvPr/>
        </p:nvSpPr>
        <p:spPr>
          <a:xfrm rot="10800000">
            <a:off x="6000760" y="5214950"/>
            <a:ext cx="142876" cy="142876"/>
          </a:xfrm>
          <a:prstGeom prst="arc">
            <a:avLst>
              <a:gd name="adj1" fmla="val 16200000"/>
              <a:gd name="adj2" fmla="val 15560051"/>
            </a:avLst>
          </a:prstGeom>
          <a:ln>
            <a:solidFill>
              <a:schemeClr val="bg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Rectangle 4"/>
          <p:cNvSpPr>
            <a:spLocks/>
          </p:cNvSpPr>
          <p:nvPr/>
        </p:nvSpPr>
        <p:spPr bwMode="auto">
          <a:xfrm>
            <a:off x="3071802" y="5572140"/>
            <a:ext cx="2071702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b="1" i="1" dirty="0">
                <a:solidFill>
                  <a:srgbClr val="00B0F0"/>
                </a:solidFill>
                <a:latin typeface="Constantia" pitchFamily="18" charset="0"/>
              </a:rPr>
              <a:t>“</a:t>
            </a: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Шкаф</a:t>
            </a:r>
            <a:r>
              <a:rPr lang="en-US" sz="2400" b="1" i="1" dirty="0">
                <a:solidFill>
                  <a:srgbClr val="00B0F0"/>
                </a:solidFill>
                <a:latin typeface="Constantia" pitchFamily="18" charset="0"/>
              </a:rPr>
              <a:t>”</a:t>
            </a: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ru-RU" sz="2400" b="1" dirty="0">
                <a:solidFill>
                  <a:srgbClr val="00B0F0"/>
                </a:solidFill>
                <a:latin typeface="Constantia" pitchFamily="18" charset="0"/>
                <a:sym typeface="Wingdings" pitchFamily="2" charset="2"/>
              </a:rPr>
              <a:t>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13" name="Rectangle 8"/>
          <p:cNvSpPr>
            <a:spLocks/>
          </p:cNvSpPr>
          <p:nvPr/>
        </p:nvSpPr>
        <p:spPr bwMode="auto">
          <a:xfrm>
            <a:off x="1857356" y="1643050"/>
            <a:ext cx="392909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3200" b="1" i="1" dirty="0">
                <a:solidFill>
                  <a:srgbClr val="0070C0"/>
                </a:solidFill>
                <a:latin typeface="Constantia" pitchFamily="18" charset="0"/>
              </a:rPr>
              <a:t>*</a:t>
            </a:r>
            <a:r>
              <a:rPr lang="ru-RU" sz="3200" b="1" i="1" baseline="30000" dirty="0">
                <a:solidFill>
                  <a:srgbClr val="0070C0"/>
                </a:solidFill>
                <a:latin typeface="Constantia" pitchFamily="18" charset="0"/>
              </a:rPr>
              <a:t>)</a:t>
            </a:r>
            <a:r>
              <a:rPr lang="ru-RU" sz="3200" b="1" i="1" dirty="0">
                <a:solidFill>
                  <a:srgbClr val="0070C0"/>
                </a:solidFill>
                <a:latin typeface="Constantia" pitchFamily="18" charset="0"/>
              </a:rPr>
              <a:t> Всегда ли </a:t>
            </a:r>
            <a:r>
              <a:rPr lang="ru-RU" sz="4400" b="1" i="1" dirty="0">
                <a:solidFill>
                  <a:srgbClr val="0070C0"/>
                </a:solidFill>
                <a:latin typeface="Constantia" pitchFamily="18" charset="0"/>
              </a:rPr>
              <a:t>?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  <p:bldP spid="33" grpId="0" build="p"/>
      <p:bldP spid="35" grpId="0" build="p"/>
      <p:bldP spid="27" grpId="0" build="p"/>
      <p:bldP spid="28" grpId="0" build="p"/>
      <p:bldP spid="31" grpId="0" animBg="1"/>
      <p:bldP spid="34" grpId="0" animBg="1"/>
      <p:bldP spid="36" grpId="0" build="p"/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915299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Rectangle 4"/>
          <p:cNvSpPr>
            <a:spLocks/>
          </p:cNvSpPr>
          <p:nvPr/>
        </p:nvSpPr>
        <p:spPr bwMode="auto">
          <a:xfrm>
            <a:off x="860644" y="551530"/>
            <a:ext cx="4719468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i="1" dirty="0">
                <a:solidFill>
                  <a:srgbClr val="0000FF"/>
                </a:solidFill>
                <a:latin typeface="Constantia" pitchFamily="18" charset="0"/>
              </a:rPr>
              <a:t>Доска (подсказка к Д.З.) </a:t>
            </a:r>
            <a:endParaRPr lang="en-US" b="1" i="1" dirty="0">
              <a:solidFill>
                <a:srgbClr val="0000FF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Выгнутая влево стрелка 24"/>
          <p:cNvSpPr/>
          <p:nvPr/>
        </p:nvSpPr>
        <p:spPr>
          <a:xfrm rot="12494890" flipV="1">
            <a:off x="8107675" y="4841941"/>
            <a:ext cx="285752" cy="170084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9577" name="Rectangle 9"/>
          <p:cNvSpPr>
            <a:spLocks noChangeArrowheads="1"/>
          </p:cNvSpPr>
          <p:nvPr/>
        </p:nvSpPr>
        <p:spPr bwMode="auto">
          <a:xfrm>
            <a:off x="500034" y="671436"/>
            <a:ext cx="248317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lang="ru-RU" sz="2200" b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.4. Работа силы 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1" name="Группа 60"/>
          <p:cNvGrpSpPr/>
          <p:nvPr/>
        </p:nvGrpSpPr>
        <p:grpSpPr>
          <a:xfrm>
            <a:off x="4924326" y="142852"/>
            <a:ext cx="4020631" cy="1428760"/>
            <a:chOff x="428104" y="571480"/>
            <a:chExt cx="4436558" cy="1553507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428104" y="571480"/>
              <a:ext cx="3046565" cy="1553507"/>
              <a:chOff x="428104" y="571480"/>
              <a:chExt cx="3046565" cy="1553507"/>
            </a:xfrm>
          </p:grpSpPr>
          <p:grpSp>
            <p:nvGrpSpPr>
              <p:cNvPr id="18434" name="Group 2"/>
              <p:cNvGrpSpPr>
                <a:grpSpLocks noChangeAspect="1"/>
              </p:cNvGrpSpPr>
              <p:nvPr/>
            </p:nvGrpSpPr>
            <p:grpSpPr bwMode="auto">
              <a:xfrm>
                <a:off x="428104" y="571480"/>
                <a:ext cx="3046565" cy="1553507"/>
                <a:chOff x="3097" y="3390"/>
                <a:chExt cx="2963" cy="1509"/>
              </a:xfrm>
            </p:grpSpPr>
            <p:sp>
              <p:nvSpPr>
                <p:cNvPr id="18435" name="AutoShape 3"/>
                <p:cNvSpPr>
                  <a:spLocks noChangeAspect="1" noChangeArrowheads="1"/>
                </p:cNvSpPr>
                <p:nvPr/>
              </p:nvSpPr>
              <p:spPr bwMode="auto">
                <a:xfrm>
                  <a:off x="3097" y="3390"/>
                  <a:ext cx="2363" cy="11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37" name="Rectangle 5" descr="Штриховой диагональный 1"/>
                <p:cNvSpPr>
                  <a:spLocks noChangeArrowheads="1"/>
                </p:cNvSpPr>
                <p:nvPr/>
              </p:nvSpPr>
              <p:spPr bwMode="auto">
                <a:xfrm>
                  <a:off x="3179" y="4844"/>
                  <a:ext cx="2881" cy="55"/>
                </a:xfrm>
                <a:prstGeom prst="rect">
                  <a:avLst/>
                </a:prstGeom>
                <a:pattFill prst="dashDnDiag">
                  <a:fgClr>
                    <a:srgbClr val="000000"/>
                  </a:fgClr>
                  <a:bgClr>
                    <a:srgbClr val="FFFFFF"/>
                  </a:bgClr>
                </a:patt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39" name="Arc 7"/>
                <p:cNvSpPr>
                  <a:spLocks/>
                </p:cNvSpPr>
                <p:nvPr/>
              </p:nvSpPr>
              <p:spPr bwMode="auto">
                <a:xfrm rot="24324272">
                  <a:off x="4406" y="4594"/>
                  <a:ext cx="192" cy="17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0493"/>
                    <a:gd name="T1" fmla="*/ 0 h 21600"/>
                    <a:gd name="T2" fmla="*/ 20493 w 20493"/>
                    <a:gd name="T3" fmla="*/ 14774 h 21600"/>
                    <a:gd name="T4" fmla="*/ 0 w 2049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493" h="21600" fill="none" extrusionOk="0">
                      <a:moveTo>
                        <a:pt x="-1" y="0"/>
                      </a:moveTo>
                      <a:cubicBezTo>
                        <a:pt x="9299" y="0"/>
                        <a:pt x="17554" y="5951"/>
                        <a:pt x="20493" y="14773"/>
                      </a:cubicBezTo>
                    </a:path>
                    <a:path w="20493" h="21600" stroke="0" extrusionOk="0">
                      <a:moveTo>
                        <a:pt x="-1" y="0"/>
                      </a:moveTo>
                      <a:cubicBezTo>
                        <a:pt x="9299" y="0"/>
                        <a:pt x="17554" y="5951"/>
                        <a:pt x="20493" y="1477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41" name="Line 9"/>
                <p:cNvSpPr>
                  <a:spLocks noChangeShapeType="1"/>
                </p:cNvSpPr>
                <p:nvPr/>
              </p:nvSpPr>
              <p:spPr bwMode="auto">
                <a:xfrm rot="-5400000">
                  <a:off x="4958" y="3874"/>
                  <a:ext cx="1" cy="1838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 type="triangle" w="med" len="lg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42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4040" y="4059"/>
                  <a:ext cx="1382" cy="719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 type="triangle" w="med" len="lg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4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384" y="3514"/>
                  <a:ext cx="1112" cy="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b="1" dirty="0">
                      <a:solidFill>
                        <a:srgbClr val="FF00FF"/>
                      </a:solidFill>
                      <a:latin typeface="Times New Roman" pitchFamily="18" charset="0"/>
                      <a:cs typeface="Arial" pitchFamily="34" charset="0"/>
                    </a:rPr>
                    <a:t>Рис. </a:t>
                  </a:r>
                  <a:r>
                    <a:rPr lang="en-US" b="1" dirty="0">
                      <a:solidFill>
                        <a:srgbClr val="FF00FF"/>
                      </a:solidFill>
                      <a:latin typeface="Times New Roman" pitchFamily="18" charset="0"/>
                      <a:cs typeface="Arial" pitchFamily="34" charset="0"/>
                    </a:rPr>
                    <a:t>5</a:t>
                  </a:r>
                  <a:r>
                    <a:rPr lang="ru-RU" b="1" dirty="0">
                      <a:solidFill>
                        <a:srgbClr val="FF00FF"/>
                      </a:solidFill>
                      <a:latin typeface="Times New Roman" pitchFamily="18" charset="0"/>
                      <a:cs typeface="Arial" pitchFamily="34" charset="0"/>
                    </a:rPr>
                    <a:t>.2</a:t>
                  </a:r>
                </a:p>
              </p:txBody>
            </p:sp>
            <p:sp>
              <p:nvSpPr>
                <p:cNvPr id="18444" name="Rectangle 12" descr="20%"/>
                <p:cNvSpPr>
                  <a:spLocks noChangeArrowheads="1"/>
                </p:cNvSpPr>
                <p:nvPr/>
              </p:nvSpPr>
              <p:spPr bwMode="auto">
                <a:xfrm>
                  <a:off x="3818" y="4739"/>
                  <a:ext cx="211" cy="91"/>
                </a:xfrm>
                <a:prstGeom prst="rect">
                  <a:avLst/>
                </a:prstGeom>
                <a:pattFill prst="pct20">
                  <a:fgClr>
                    <a:srgbClr val="000000"/>
                  </a:fgClr>
                  <a:bgClr>
                    <a:srgbClr val="FFFFFF"/>
                  </a:bgClr>
                </a:patt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4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646" y="4330"/>
                  <a:ext cx="459" cy="3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1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m </a:t>
                  </a:r>
                  <a:endParaRPr kumimoji="0" lang="ru-RU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aphicFrame>
            <p:nvGraphicFramePr>
              <p:cNvPr id="18446" name="Object 14"/>
              <p:cNvGraphicFramePr>
                <a:graphicFrameLocks noChangeAspect="1"/>
              </p:cNvGraphicFramePr>
              <p:nvPr/>
            </p:nvGraphicFramePr>
            <p:xfrm>
              <a:off x="2357422" y="928670"/>
              <a:ext cx="297638" cy="3571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3" imgW="190500" imgH="228600" progId="Equation.3">
                      <p:embed/>
                    </p:oleObj>
                  </mc:Choice>
                  <mc:Fallback>
                    <p:oleObj name="Формула" r:id="rId3" imgW="190500" imgH="228600" progId="Equation.3">
                      <p:embed/>
                      <p:pic>
                        <p:nvPicPr>
                          <p:cNvPr id="0" name="Picture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57422" y="928670"/>
                            <a:ext cx="297638" cy="3571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448" name="Object 16"/>
              <p:cNvGraphicFramePr>
                <a:graphicFrameLocks noChangeAspect="1"/>
              </p:cNvGraphicFramePr>
              <p:nvPr/>
            </p:nvGraphicFramePr>
            <p:xfrm>
              <a:off x="2928926" y="1643050"/>
              <a:ext cx="242873" cy="3571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5" imgW="164957" imgH="241091" progId="Equation.3">
                      <p:embed/>
                    </p:oleObj>
                  </mc:Choice>
                  <mc:Fallback>
                    <p:oleObj name="Формула" r:id="rId5" imgW="164957" imgH="241091" progId="Equation.3">
                      <p:embed/>
                      <p:pic>
                        <p:nvPicPr>
                          <p:cNvPr id="0" name="Picture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28926" y="1643050"/>
                            <a:ext cx="242873" cy="3571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450" name="Object 18"/>
              <p:cNvGraphicFramePr>
                <a:graphicFrameLocks noChangeAspect="1"/>
              </p:cNvGraphicFramePr>
              <p:nvPr/>
            </p:nvGraphicFramePr>
            <p:xfrm>
              <a:off x="1978672" y="1731114"/>
              <a:ext cx="305373" cy="2571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7" imgW="177569" imgH="152202" progId="Equation.3">
                      <p:embed/>
                    </p:oleObj>
                  </mc:Choice>
                  <mc:Fallback>
                    <p:oleObj name="Формула" r:id="rId7" imgW="177569" imgH="152202" progId="Equation.3">
                      <p:embed/>
                      <p:pic>
                        <p:nvPicPr>
                          <p:cNvPr id="0" name="Picture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78672" y="1731114"/>
                            <a:ext cx="305373" cy="25715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9" name="Rectangle 1"/>
            <p:cNvSpPr>
              <a:spLocks noChangeArrowheads="1"/>
            </p:cNvSpPr>
            <p:nvPr/>
          </p:nvSpPr>
          <p:spPr bwMode="auto">
            <a:xfrm>
              <a:off x="2347396" y="625790"/>
              <a:ext cx="2517266" cy="401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1" algn="just">
                <a:buClr>
                  <a:schemeClr val="tx1"/>
                </a:buClr>
              </a:pPr>
              <a:r>
                <a:rPr lang="en-US" i="1" dirty="0">
                  <a:solidFill>
                    <a:schemeClr val="bg1"/>
                  </a:solidFill>
                  <a:latin typeface="+mj-lt"/>
                  <a:ea typeface="Times New Roman" pitchFamily="18" charset="0"/>
                  <a:cs typeface="Arial" pitchFamily="34" charset="0"/>
                </a:rPr>
                <a:t>A</a:t>
              </a:r>
              <a:r>
                <a:rPr lang="ru-RU" i="1" dirty="0">
                  <a:solidFill>
                    <a:schemeClr val="bg1"/>
                  </a:solidFill>
                  <a:latin typeface="+mj-lt"/>
                  <a:ea typeface="Times New Roman" pitchFamily="18" charset="0"/>
                  <a:cs typeface="Arial" pitchFamily="34" charset="0"/>
                </a:rPr>
                <a:t> = </a:t>
              </a:r>
              <a:r>
                <a:rPr lang="en-US" i="1" dirty="0">
                  <a:solidFill>
                    <a:schemeClr val="bg1"/>
                  </a:solidFill>
                  <a:latin typeface="+mj-lt"/>
                  <a:ea typeface="Times New Roman" pitchFamily="18" charset="0"/>
                  <a:cs typeface="Arial" pitchFamily="34" charset="0"/>
                </a:rPr>
                <a:t>F</a:t>
              </a:r>
              <a:r>
                <a:rPr lang="ru-RU" i="1" dirty="0">
                  <a:solidFill>
                    <a:schemeClr val="bg1"/>
                  </a:solidFill>
                  <a:latin typeface="+mj-lt"/>
                  <a:ea typeface="Times New Roman" pitchFamily="18" charset="0"/>
                  <a:cs typeface="Arial" pitchFamily="34" charset="0"/>
                </a:rPr>
                <a:t>·</a:t>
              </a:r>
              <a:r>
                <a:rPr lang="en-US" i="1" dirty="0">
                  <a:solidFill>
                    <a:schemeClr val="bg1"/>
                  </a:solidFill>
                  <a:latin typeface="+mj-lt"/>
                  <a:ea typeface="Times New Roman" pitchFamily="18" charset="0"/>
                  <a:cs typeface="Arial" pitchFamily="34" charset="0"/>
                </a:rPr>
                <a:t>S</a:t>
              </a:r>
              <a:r>
                <a:rPr lang="ru-RU" i="1" dirty="0">
                  <a:solidFill>
                    <a:schemeClr val="bg1"/>
                  </a:solidFill>
                  <a:latin typeface="+mj-lt"/>
                  <a:ea typeface="Times New Roman" pitchFamily="18" charset="0"/>
                  <a:cs typeface="Arial" pitchFamily="34" charset="0"/>
                </a:rPr>
                <a:t>·</a:t>
              </a:r>
              <a:r>
                <a:rPr lang="en-US" dirty="0">
                  <a:solidFill>
                    <a:schemeClr val="bg1"/>
                  </a:solidFill>
                  <a:latin typeface="+mj-lt"/>
                  <a:ea typeface="Times New Roman" pitchFamily="18" charset="0"/>
                  <a:cs typeface="Arial" pitchFamily="34" charset="0"/>
                </a:rPr>
                <a:t>cos</a:t>
              </a:r>
              <a:r>
                <a:rPr lang="en-US" i="1" dirty="0">
                  <a:solidFill>
                    <a:schemeClr val="bg1"/>
                  </a:solidFill>
                  <a:latin typeface="+mj-lt"/>
                  <a:ea typeface="Times New Roman" pitchFamily="18" charset="0"/>
                  <a:cs typeface="Arial" pitchFamily="34" charset="0"/>
                  <a:sym typeface="Symbol"/>
                </a:rPr>
                <a:t></a:t>
              </a:r>
              <a:endParaRPr lang="ru-RU" b="1" i="1" dirty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4714876" y="1942750"/>
            <a:ext cx="3134306" cy="2486382"/>
            <a:chOff x="5723974" y="585428"/>
            <a:chExt cx="3134306" cy="2486382"/>
          </a:xfrm>
        </p:grpSpPr>
        <p:grpSp>
          <p:nvGrpSpPr>
            <p:cNvPr id="18457" name="Group 25"/>
            <p:cNvGrpSpPr>
              <a:grpSpLocks noChangeAspect="1"/>
            </p:cNvGrpSpPr>
            <p:nvPr/>
          </p:nvGrpSpPr>
          <p:grpSpPr bwMode="auto">
            <a:xfrm>
              <a:off x="5723974" y="585428"/>
              <a:ext cx="3134306" cy="2486382"/>
              <a:chOff x="6095" y="3157"/>
              <a:chExt cx="3422" cy="2717"/>
            </a:xfrm>
          </p:grpSpPr>
          <p:sp>
            <p:nvSpPr>
              <p:cNvPr id="18458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6095" y="3157"/>
                <a:ext cx="3422" cy="2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59" name="Text Box 27"/>
              <p:cNvSpPr txBox="1">
                <a:spLocks noChangeArrowheads="1"/>
              </p:cNvSpPr>
              <p:nvPr/>
            </p:nvSpPr>
            <p:spPr bwMode="auto">
              <a:xfrm>
                <a:off x="6274" y="3376"/>
                <a:ext cx="1316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0" u="none" strike="noStrike" cap="none" normalizeH="0" baseline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Рис.</a:t>
                </a:r>
                <a:r>
                  <a:rPr kumimoji="0" lang="ru-RU" b="1" i="1" u="none" strike="noStrike" cap="none" normalizeH="0" baseline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en-US" b="1" i="0" u="none" strike="noStrike" cap="none" normalizeH="0" baseline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5</a:t>
                </a:r>
                <a:r>
                  <a:rPr kumimoji="0" lang="ru-RU" b="1" i="0" u="none" strike="noStrike" cap="none" normalizeH="0" baseline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.3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460" name="Freeform 28"/>
              <p:cNvSpPr>
                <a:spLocks/>
              </p:cNvSpPr>
              <p:nvPr/>
            </p:nvSpPr>
            <p:spPr bwMode="auto">
              <a:xfrm>
                <a:off x="6328" y="3941"/>
                <a:ext cx="2710" cy="1350"/>
              </a:xfrm>
              <a:custGeom>
                <a:avLst/>
                <a:gdLst/>
                <a:ahLst/>
                <a:cxnLst>
                  <a:cxn ang="0">
                    <a:pos x="0" y="1350"/>
                  </a:cxn>
                  <a:cxn ang="0">
                    <a:pos x="110" y="1140"/>
                  </a:cxn>
                  <a:cxn ang="0">
                    <a:pos x="290" y="950"/>
                  </a:cxn>
                  <a:cxn ang="0">
                    <a:pos x="580" y="800"/>
                  </a:cxn>
                  <a:cxn ang="0">
                    <a:pos x="880" y="760"/>
                  </a:cxn>
                  <a:cxn ang="0">
                    <a:pos x="1090" y="780"/>
                  </a:cxn>
                  <a:cxn ang="0">
                    <a:pos x="1520" y="790"/>
                  </a:cxn>
                  <a:cxn ang="0">
                    <a:pos x="2080" y="630"/>
                  </a:cxn>
                  <a:cxn ang="0">
                    <a:pos x="2440" y="360"/>
                  </a:cxn>
                  <a:cxn ang="0">
                    <a:pos x="2710" y="0"/>
                  </a:cxn>
                </a:cxnLst>
                <a:rect l="0" t="0" r="r" b="b"/>
                <a:pathLst>
                  <a:path w="2710" h="1350">
                    <a:moveTo>
                      <a:pt x="0" y="1350"/>
                    </a:moveTo>
                    <a:cubicBezTo>
                      <a:pt x="31" y="1278"/>
                      <a:pt x="62" y="1207"/>
                      <a:pt x="110" y="1140"/>
                    </a:cubicBezTo>
                    <a:cubicBezTo>
                      <a:pt x="158" y="1073"/>
                      <a:pt x="212" y="1007"/>
                      <a:pt x="290" y="950"/>
                    </a:cubicBezTo>
                    <a:cubicBezTo>
                      <a:pt x="368" y="893"/>
                      <a:pt x="482" y="832"/>
                      <a:pt x="580" y="800"/>
                    </a:cubicBezTo>
                    <a:cubicBezTo>
                      <a:pt x="678" y="768"/>
                      <a:pt x="795" y="763"/>
                      <a:pt x="880" y="760"/>
                    </a:cubicBezTo>
                    <a:cubicBezTo>
                      <a:pt x="965" y="757"/>
                      <a:pt x="983" y="775"/>
                      <a:pt x="1090" y="780"/>
                    </a:cubicBezTo>
                    <a:cubicBezTo>
                      <a:pt x="1197" y="785"/>
                      <a:pt x="1355" y="815"/>
                      <a:pt x="1520" y="790"/>
                    </a:cubicBezTo>
                    <a:cubicBezTo>
                      <a:pt x="1685" y="765"/>
                      <a:pt x="1927" y="702"/>
                      <a:pt x="2080" y="630"/>
                    </a:cubicBezTo>
                    <a:cubicBezTo>
                      <a:pt x="2233" y="558"/>
                      <a:pt x="2335" y="465"/>
                      <a:pt x="2440" y="360"/>
                    </a:cubicBezTo>
                    <a:cubicBezTo>
                      <a:pt x="2545" y="255"/>
                      <a:pt x="2627" y="127"/>
                      <a:pt x="2710" y="0"/>
                    </a:cubicBezTo>
                  </a:path>
                </a:pathLst>
              </a:custGeom>
              <a:noFill/>
              <a:ln w="15875" cap="flat">
                <a:solidFill>
                  <a:srgbClr val="9933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63" name="Line 31"/>
              <p:cNvSpPr>
                <a:spLocks noChangeShapeType="1"/>
              </p:cNvSpPr>
              <p:nvPr/>
            </p:nvSpPr>
            <p:spPr bwMode="auto">
              <a:xfrm flipV="1">
                <a:off x="7690" y="3409"/>
                <a:ext cx="652" cy="1329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 type="triangl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64" name="Arc 32"/>
              <p:cNvSpPr>
                <a:spLocks/>
              </p:cNvSpPr>
              <p:nvPr/>
            </p:nvSpPr>
            <p:spPr bwMode="auto">
              <a:xfrm rot="23708458">
                <a:off x="7715" y="4559"/>
                <a:ext cx="192" cy="17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0493"/>
                  <a:gd name="T1" fmla="*/ 0 h 21600"/>
                  <a:gd name="T2" fmla="*/ 20493 w 20493"/>
                  <a:gd name="T3" fmla="*/ 14774 h 21600"/>
                  <a:gd name="T4" fmla="*/ 0 w 204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493" h="21600" fill="none" extrusionOk="0">
                    <a:moveTo>
                      <a:pt x="-1" y="0"/>
                    </a:moveTo>
                    <a:cubicBezTo>
                      <a:pt x="9299" y="0"/>
                      <a:pt x="17554" y="5951"/>
                      <a:pt x="20493" y="14773"/>
                    </a:cubicBezTo>
                  </a:path>
                  <a:path w="20493" h="21600" stroke="0" extrusionOk="0">
                    <a:moveTo>
                      <a:pt x="-1" y="0"/>
                    </a:moveTo>
                    <a:cubicBezTo>
                      <a:pt x="9299" y="0"/>
                      <a:pt x="17554" y="5951"/>
                      <a:pt x="20493" y="1477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65" name="Line 33"/>
              <p:cNvSpPr>
                <a:spLocks noChangeShapeType="1"/>
              </p:cNvSpPr>
              <p:nvPr/>
            </p:nvSpPr>
            <p:spPr bwMode="auto">
              <a:xfrm rot="4784186" flipV="1">
                <a:off x="7856" y="4527"/>
                <a:ext cx="39" cy="388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sm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66" name="Text Box 34"/>
              <p:cNvSpPr txBox="1">
                <a:spLocks noChangeArrowheads="1"/>
              </p:cNvSpPr>
              <p:nvPr/>
            </p:nvSpPr>
            <p:spPr bwMode="auto">
              <a:xfrm>
                <a:off x="6521" y="4264"/>
                <a:ext cx="578" cy="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9933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“</a:t>
                </a:r>
                <a:r>
                  <a:rPr kumimoji="0" lang="en-US" b="0" i="1" u="none" strike="noStrike" cap="none" normalizeH="0" baseline="0" dirty="0">
                    <a:ln>
                      <a:noFill/>
                    </a:ln>
                    <a:solidFill>
                      <a:srgbClr val="9933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L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9933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”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467" name="Text Box 35"/>
              <p:cNvSpPr txBox="1">
                <a:spLocks noChangeArrowheads="1"/>
              </p:cNvSpPr>
              <p:nvPr/>
            </p:nvSpPr>
            <p:spPr bwMode="auto">
              <a:xfrm>
                <a:off x="6189" y="5050"/>
                <a:ext cx="542" cy="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</a:t>
                </a:r>
                <a:r>
                  <a:rPr kumimoji="0" lang="ru-RU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en-US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468" name="Text Box 36"/>
              <p:cNvSpPr txBox="1">
                <a:spLocks noChangeArrowheads="1"/>
              </p:cNvSpPr>
              <p:nvPr/>
            </p:nvSpPr>
            <p:spPr bwMode="auto">
              <a:xfrm>
                <a:off x="7401" y="4308"/>
                <a:ext cx="506" cy="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1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r>
                  <a:rPr kumimoji="0" lang="ru-RU" b="1" i="1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</a:p>
            </p:txBody>
          </p:sp>
          <p:sp>
            <p:nvSpPr>
              <p:cNvPr id="18469" name="Text Box 37"/>
              <p:cNvSpPr txBox="1">
                <a:spLocks noChangeArrowheads="1"/>
              </p:cNvSpPr>
              <p:nvPr/>
            </p:nvSpPr>
            <p:spPr bwMode="auto">
              <a:xfrm>
                <a:off x="8891" y="3696"/>
                <a:ext cx="542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</a:t>
                </a:r>
                <a:r>
                  <a:rPr kumimoji="0" lang="ru-RU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2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8470" name="Group 38"/>
              <p:cNvGrpSpPr>
                <a:grpSpLocks/>
              </p:cNvGrpSpPr>
              <p:nvPr/>
            </p:nvGrpSpPr>
            <p:grpSpPr bwMode="auto">
              <a:xfrm>
                <a:off x="7687" y="4258"/>
                <a:ext cx="753" cy="1030"/>
                <a:chOff x="8407" y="4208"/>
                <a:chExt cx="753" cy="1030"/>
              </a:xfrm>
            </p:grpSpPr>
            <p:sp>
              <p:nvSpPr>
                <p:cNvPr id="18471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8407" y="4744"/>
                  <a:ext cx="632" cy="4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∆</a:t>
                  </a:r>
                  <a:r>
                    <a:rPr kumimoji="0" lang="en-US" b="0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l</a:t>
                  </a:r>
                  <a:r>
                    <a:rPr kumimoji="0" lang="en-US" b="0" i="1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i</a:t>
                  </a:r>
                  <a:endParaRPr kumimoji="0" lang="ru-RU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472" name="Line 40"/>
                <p:cNvSpPr>
                  <a:spLocks noChangeShapeType="1"/>
                </p:cNvSpPr>
                <p:nvPr/>
              </p:nvSpPr>
              <p:spPr bwMode="auto">
                <a:xfrm>
                  <a:off x="8507" y="4783"/>
                  <a:ext cx="23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4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8528" y="4208"/>
                  <a:ext cx="632" cy="4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i="1" dirty="0">
                      <a:solidFill>
                        <a:schemeClr val="bg1"/>
                      </a:solidFill>
                      <a:latin typeface="Times New Roman" pitchFamily="18" charset="0"/>
                      <a:cs typeface="Arial" pitchFamily="34" charset="0"/>
                      <a:sym typeface="Symbol"/>
                    </a:rPr>
                    <a:t></a:t>
                  </a:r>
                  <a:r>
                    <a:rPr kumimoji="0" lang="en-US" b="0" i="1" u="none" strike="noStrike" cap="none" normalizeH="0" baseline="-25000" dirty="0" err="1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i</a:t>
                  </a:r>
                  <a:endParaRPr kumimoji="0" lang="ru-RU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62" name="Text Box 36"/>
            <p:cNvSpPr txBox="1">
              <a:spLocks noChangeArrowheads="1"/>
            </p:cNvSpPr>
            <p:nvPr/>
          </p:nvSpPr>
          <p:spPr bwMode="auto">
            <a:xfrm>
              <a:off x="6962706" y="1810865"/>
              <a:ext cx="463460" cy="432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/>
                </a:rPr>
                <a:t></a:t>
              </a:r>
              <a:r>
                <a:rPr kumimoji="0" lang="ru-RU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</a:p>
          </p:txBody>
        </p:sp>
        <p:graphicFrame>
          <p:nvGraphicFramePr>
            <p:cNvPr id="63" name="Object 14"/>
            <p:cNvGraphicFramePr>
              <a:graphicFrameLocks noChangeAspect="1"/>
            </p:cNvGraphicFramePr>
            <p:nvPr/>
          </p:nvGraphicFramePr>
          <p:xfrm>
            <a:off x="7286644" y="857232"/>
            <a:ext cx="297638" cy="3571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9" imgW="190500" imgH="228600" progId="Equation.3">
                    <p:embed/>
                  </p:oleObj>
                </mc:Choice>
                <mc:Fallback>
                  <p:oleObj name="Формула" r:id="rId9" imgW="190500" imgH="228600" progId="Equation.3">
                    <p:embed/>
                    <p:pic>
                      <p:nvPicPr>
                        <p:cNvPr id="0" name="Picture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86644" y="857232"/>
                          <a:ext cx="297638" cy="3571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475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74" name="Object 42"/>
          <p:cNvGraphicFramePr>
            <a:graphicFrameLocks noChangeAspect="1"/>
          </p:cNvGraphicFramePr>
          <p:nvPr/>
        </p:nvGraphicFramePr>
        <p:xfrm>
          <a:off x="928662" y="3571876"/>
          <a:ext cx="3444485" cy="523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0" imgW="2501900" imgH="381000" progId="Equation.3">
                  <p:embed/>
                </p:oleObj>
              </mc:Choice>
              <mc:Fallback>
                <p:oleObj name="Формула" r:id="rId10" imgW="2501900" imgH="381000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3571876"/>
                        <a:ext cx="3444485" cy="5238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96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98" name="Rectangle 6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8" name="Группа 67"/>
          <p:cNvGrpSpPr/>
          <p:nvPr/>
        </p:nvGrpSpPr>
        <p:grpSpPr>
          <a:xfrm>
            <a:off x="7675659" y="3643338"/>
            <a:ext cx="1111183" cy="857232"/>
            <a:chOff x="7675659" y="3643338"/>
            <a:chExt cx="1111183" cy="857232"/>
          </a:xfrm>
        </p:grpSpPr>
        <p:graphicFrame>
          <p:nvGraphicFramePr>
            <p:cNvPr id="18495" name="Object 63"/>
            <p:cNvGraphicFramePr>
              <a:graphicFrameLocks noChangeAspect="1"/>
            </p:cNvGraphicFramePr>
            <p:nvPr/>
          </p:nvGraphicFramePr>
          <p:xfrm>
            <a:off x="7675659" y="3643338"/>
            <a:ext cx="1000132" cy="3924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2" imgW="748975" imgH="291973" progId="Equation.3">
                    <p:embed/>
                  </p:oleObj>
                </mc:Choice>
                <mc:Fallback>
                  <p:oleObj name="Формула" r:id="rId12" imgW="748975" imgH="291973" progId="Equation.3">
                    <p:embed/>
                    <p:pic>
                      <p:nvPicPr>
                        <p:cNvPr id="0" name="Picture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75659" y="3643338"/>
                          <a:ext cx="1000132" cy="3924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97" name="Object 65"/>
            <p:cNvGraphicFramePr>
              <a:graphicFrameLocks noChangeAspect="1"/>
            </p:cNvGraphicFramePr>
            <p:nvPr/>
          </p:nvGraphicFramePr>
          <p:xfrm>
            <a:off x="7675659" y="4143404"/>
            <a:ext cx="1111183" cy="3571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4" imgW="799753" imgH="253890" progId="Equation.3">
                    <p:embed/>
                  </p:oleObj>
                </mc:Choice>
                <mc:Fallback>
                  <p:oleObj name="Формула" r:id="rId14" imgW="799753" imgH="253890" progId="Equation.3">
                    <p:embed/>
                    <p:pic>
                      <p:nvPicPr>
                        <p:cNvPr id="0" name="Picture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75659" y="4143404"/>
                          <a:ext cx="1111183" cy="3571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500" name="Rectangle 6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502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504" name="Rectangle 7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0" name="Группа 69"/>
          <p:cNvGrpSpPr/>
          <p:nvPr/>
        </p:nvGrpSpPr>
        <p:grpSpPr>
          <a:xfrm>
            <a:off x="-357222" y="4000528"/>
            <a:ext cx="8143932" cy="1562103"/>
            <a:chOff x="-357222" y="4000528"/>
            <a:chExt cx="8143932" cy="1562103"/>
          </a:xfrm>
        </p:grpSpPr>
        <p:sp>
          <p:nvSpPr>
            <p:cNvPr id="40" name="Rectangle 1"/>
            <p:cNvSpPr>
              <a:spLocks noChangeArrowheads="1"/>
            </p:cNvSpPr>
            <p:nvPr/>
          </p:nvSpPr>
          <p:spPr bwMode="auto">
            <a:xfrm>
              <a:off x="-357222" y="4000528"/>
              <a:ext cx="7786742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1" algn="just">
                <a:buClr>
                  <a:schemeClr val="tx1"/>
                </a:buClr>
                <a:buBlip>
                  <a:blip r:embed="rId16"/>
                </a:buBlip>
              </a:pPr>
              <a:r>
                <a:rPr kumimoji="0" lang="ru-RU" sz="2400" b="1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b="1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(</a:t>
              </a:r>
              <a:r>
                <a:rPr kumimoji="0" lang="ru-RU" b="1" i="1" u="dbl" strike="noStrike" cap="none" normalizeH="0" dirty="0">
                  <a:ln>
                    <a:noFill/>
                  </a:ln>
                  <a:solidFill>
                    <a:srgbClr val="FF6600"/>
                  </a:solidFill>
                  <a:effectLst/>
                  <a:uFill>
                    <a:solidFill>
                      <a:schemeClr val="accent2">
                        <a:lumMod val="75000"/>
                      </a:schemeClr>
                    </a:solidFill>
                  </a:uFill>
                  <a:latin typeface="+mn-lt"/>
                  <a:ea typeface="Times New Roman" pitchFamily="18" charset="0"/>
                  <a:cs typeface="Arial" pitchFamily="34" charset="0"/>
                </a:rPr>
                <a:t>Опр</a:t>
              </a:r>
              <a:r>
                <a:rPr kumimoji="0" lang="ru-RU" b="1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.)</a:t>
              </a:r>
              <a:r>
                <a: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i="1" dirty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Элементарной работой  называется произведение проекции силы на направление малого перемещения  точки приложения силы  на  модуль этого перемещения:</a:t>
              </a:r>
            </a:p>
          </p:txBody>
        </p:sp>
        <p:graphicFrame>
          <p:nvGraphicFramePr>
            <p:cNvPr id="18499" name="Object 67"/>
            <p:cNvGraphicFramePr>
              <a:graphicFrameLocks noChangeAspect="1"/>
            </p:cNvGraphicFramePr>
            <p:nvPr/>
          </p:nvGraphicFramePr>
          <p:xfrm>
            <a:off x="4143372" y="4143404"/>
            <a:ext cx="306138" cy="257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7" imgW="241195" imgH="203112" progId="Equation.3">
                    <p:embed/>
                  </p:oleObj>
                </mc:Choice>
                <mc:Fallback>
                  <p:oleObj name="Формула" r:id="rId17" imgW="241195" imgH="203112" progId="Equation.3">
                    <p:embed/>
                    <p:pic>
                      <p:nvPicPr>
                        <p:cNvPr id="0" name="Picture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3372" y="4143404"/>
                          <a:ext cx="306138" cy="2571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01" name="Object 69"/>
            <p:cNvGraphicFramePr>
              <a:graphicFrameLocks noChangeAspect="1"/>
            </p:cNvGraphicFramePr>
            <p:nvPr/>
          </p:nvGraphicFramePr>
          <p:xfrm>
            <a:off x="6379510" y="4354339"/>
            <a:ext cx="304254" cy="3285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9" imgW="241195" imgH="253890" progId="Equation.3">
                    <p:embed/>
                  </p:oleObj>
                </mc:Choice>
                <mc:Fallback>
                  <p:oleObj name="Формула" r:id="rId19" imgW="241195" imgH="253890" progId="Equation.3">
                    <p:embed/>
                    <p:pic>
                      <p:nvPicPr>
                        <p:cNvPr id="0" name="Picture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9510" y="4354339"/>
                          <a:ext cx="304254" cy="3285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" name="Группа 68"/>
            <p:cNvGrpSpPr/>
            <p:nvPr/>
          </p:nvGrpSpPr>
          <p:grpSpPr>
            <a:xfrm>
              <a:off x="5978525" y="4794281"/>
              <a:ext cx="1808185" cy="768350"/>
              <a:chOff x="5978525" y="4794281"/>
              <a:chExt cx="1808185" cy="768350"/>
            </a:xfrm>
          </p:grpSpPr>
          <p:graphicFrame>
            <p:nvGraphicFramePr>
              <p:cNvPr id="18455" name="Object 23"/>
              <p:cNvGraphicFramePr>
                <a:graphicFrameLocks noChangeAspect="1"/>
              </p:cNvGraphicFramePr>
              <p:nvPr/>
            </p:nvGraphicFramePr>
            <p:xfrm>
              <a:off x="5978525" y="4794281"/>
              <a:ext cx="1041400" cy="339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21" imgW="787320" imgH="241200" progId="Equation.3">
                      <p:embed/>
                    </p:oleObj>
                  </mc:Choice>
                  <mc:Fallback>
                    <p:oleObj name="Формула" r:id="rId21" imgW="787320" imgH="241200" progId="Equation.3">
                      <p:embed/>
                      <p:pic>
                        <p:nvPicPr>
                          <p:cNvPr id="0" name="Picture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78525" y="4794281"/>
                            <a:ext cx="1041400" cy="3397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503" name="Object 71"/>
              <p:cNvGraphicFramePr>
                <a:graphicFrameLocks noChangeAspect="1"/>
              </p:cNvGraphicFramePr>
              <p:nvPr/>
            </p:nvGraphicFramePr>
            <p:xfrm>
              <a:off x="6003947" y="5294344"/>
              <a:ext cx="1782763" cy="268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23" imgW="1244520" imgH="190440" progId="Equation.3">
                      <p:embed/>
                    </p:oleObj>
                  </mc:Choice>
                  <mc:Fallback>
                    <p:oleObj name="Формула" r:id="rId23" imgW="1244520" imgH="190440" progId="Equation.3">
                      <p:embed/>
                      <p:pic>
                        <p:nvPicPr>
                          <p:cNvPr id="0" name="Picture 7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03947" y="5294344"/>
                            <a:ext cx="1782763" cy="26828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8506" name="Rectangle 7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01" name="Группа 100"/>
          <p:cNvGrpSpPr/>
          <p:nvPr/>
        </p:nvGrpSpPr>
        <p:grpSpPr>
          <a:xfrm>
            <a:off x="-285784" y="5476442"/>
            <a:ext cx="7786742" cy="1310144"/>
            <a:chOff x="-285784" y="4476286"/>
            <a:chExt cx="7786742" cy="1310144"/>
          </a:xfrm>
        </p:grpSpPr>
        <p:graphicFrame>
          <p:nvGraphicFramePr>
            <p:cNvPr id="18505" name="Object 73"/>
            <p:cNvGraphicFramePr>
              <a:graphicFrameLocks noChangeAspect="1"/>
            </p:cNvGraphicFramePr>
            <p:nvPr/>
          </p:nvGraphicFramePr>
          <p:xfrm>
            <a:off x="4071938" y="5000625"/>
            <a:ext cx="2368550" cy="642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25" imgW="1435100" imgH="393700" progId="Equation.3">
                    <p:embed/>
                  </p:oleObj>
                </mc:Choice>
                <mc:Fallback>
                  <p:oleObj name="Формула" r:id="rId25" imgW="1435100" imgH="393700" progId="Equation.3">
                    <p:embed/>
                    <p:pic>
                      <p:nvPicPr>
                        <p:cNvPr id="0" name="Picture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1938" y="5000625"/>
                          <a:ext cx="2368550" cy="6429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9" name="Rectangle 1"/>
            <p:cNvSpPr>
              <a:spLocks noChangeArrowheads="1"/>
            </p:cNvSpPr>
            <p:nvPr/>
          </p:nvSpPr>
          <p:spPr bwMode="auto">
            <a:xfrm>
              <a:off x="-285784" y="4476286"/>
              <a:ext cx="7786742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1" algn="just">
                <a:buClr>
                  <a:schemeClr val="tx1"/>
                </a:buClr>
                <a:buBlip>
                  <a:blip r:embed="rId16"/>
                </a:buBlip>
              </a:pPr>
              <a:r>
                <a:rPr kumimoji="0" lang="ru-RU" sz="2400" b="1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b="1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(</a:t>
              </a:r>
              <a:r>
                <a:rPr kumimoji="0" lang="ru-RU" b="1" i="1" u="dbl" strike="noStrike" cap="none" normalizeH="0" dirty="0">
                  <a:ln>
                    <a:noFill/>
                  </a:ln>
                  <a:solidFill>
                    <a:srgbClr val="FF6600"/>
                  </a:solidFill>
                  <a:effectLst/>
                  <a:uFill>
                    <a:solidFill>
                      <a:schemeClr val="accent2">
                        <a:lumMod val="75000"/>
                      </a:schemeClr>
                    </a:solidFill>
                  </a:uFill>
                  <a:latin typeface="+mn-lt"/>
                  <a:ea typeface="Times New Roman" pitchFamily="18" charset="0"/>
                  <a:cs typeface="Arial" pitchFamily="34" charset="0"/>
                </a:rPr>
                <a:t>Опр</a:t>
              </a:r>
              <a:r>
                <a:rPr kumimoji="0" lang="ru-RU" b="1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.)</a:t>
              </a:r>
              <a:r>
                <a: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i="1" dirty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Работа на конечном участке траектории вычисляется как сумма элементарных работ:</a:t>
              </a:r>
            </a:p>
          </p:txBody>
        </p:sp>
        <p:sp>
          <p:nvSpPr>
            <p:cNvPr id="18507" name="AutoShape 75"/>
            <p:cNvSpPr>
              <a:spLocks noChangeArrowheads="1"/>
            </p:cNvSpPr>
            <p:nvPr/>
          </p:nvSpPr>
          <p:spPr bwMode="auto">
            <a:xfrm>
              <a:off x="3929058" y="4929198"/>
              <a:ext cx="3000396" cy="857232"/>
            </a:xfrm>
            <a:prstGeom prst="foldedCorner">
              <a:avLst>
                <a:gd name="adj" fmla="val 24507"/>
              </a:avLst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0" name="Rectangle 8"/>
          <p:cNvSpPr>
            <a:spLocks/>
          </p:cNvSpPr>
          <p:nvPr/>
        </p:nvSpPr>
        <p:spPr bwMode="auto">
          <a:xfrm>
            <a:off x="3000364" y="642918"/>
            <a:ext cx="2000264" cy="50004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2400" b="1" i="1" dirty="0">
                <a:solidFill>
                  <a:srgbClr val="0070C0"/>
                </a:solidFill>
                <a:latin typeface="Constantia" pitchFamily="18" charset="0"/>
              </a:rPr>
              <a:t>“</a:t>
            </a:r>
            <a:r>
              <a:rPr lang="ru-RU" sz="2400" b="1" i="1" u="dbl" dirty="0">
                <a:solidFill>
                  <a:srgbClr val="0070C0"/>
                </a:solidFill>
                <a:latin typeface="Constantia" pitchFamily="18" charset="0"/>
              </a:rPr>
              <a:t>Опр</a:t>
            </a:r>
            <a:r>
              <a:rPr lang="ru-RU" sz="2400" b="1" i="1" dirty="0">
                <a:solidFill>
                  <a:srgbClr val="0070C0"/>
                </a:solidFill>
                <a:latin typeface="Constantia" pitchFamily="18" charset="0"/>
              </a:rPr>
              <a:t>.</a:t>
            </a:r>
            <a:r>
              <a:rPr lang="en-US" sz="2400" b="1" i="1" dirty="0">
                <a:solidFill>
                  <a:srgbClr val="0070C0"/>
                </a:solidFill>
                <a:latin typeface="Constantia" pitchFamily="18" charset="0"/>
              </a:rPr>
              <a:t>”</a:t>
            </a:r>
            <a:r>
              <a:rPr lang="ru-RU" sz="2400" b="1" i="1" dirty="0">
                <a:solidFill>
                  <a:srgbClr val="0070C0"/>
                </a:solidFill>
                <a:latin typeface="Constantia" pitchFamily="18" charset="0"/>
              </a:rPr>
              <a:t>???</a:t>
            </a:r>
          </a:p>
        </p:txBody>
      </p:sp>
      <p:sp>
        <p:nvSpPr>
          <p:cNvPr id="66" name="Rectangle 4"/>
          <p:cNvSpPr>
            <a:spLocks/>
          </p:cNvSpPr>
          <p:nvPr/>
        </p:nvSpPr>
        <p:spPr bwMode="auto">
          <a:xfrm>
            <a:off x="142844" y="71414"/>
            <a:ext cx="2143140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… вернулись …</a:t>
            </a:r>
          </a:p>
        </p:txBody>
      </p:sp>
      <p:sp>
        <p:nvSpPr>
          <p:cNvPr id="2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1" name="Группа 70"/>
          <p:cNvGrpSpPr/>
          <p:nvPr/>
        </p:nvGrpSpPr>
        <p:grpSpPr>
          <a:xfrm>
            <a:off x="214282" y="1285860"/>
            <a:ext cx="4071935" cy="1831102"/>
            <a:chOff x="214282" y="1285860"/>
            <a:chExt cx="4071935" cy="1831102"/>
          </a:xfrm>
        </p:grpSpPr>
        <p:grpSp>
          <p:nvGrpSpPr>
            <p:cNvPr id="67" name="Группа 66"/>
            <p:cNvGrpSpPr/>
            <p:nvPr/>
          </p:nvGrpSpPr>
          <p:grpSpPr>
            <a:xfrm>
              <a:off x="214282" y="1285860"/>
              <a:ext cx="4071935" cy="1831102"/>
              <a:chOff x="214282" y="1285860"/>
              <a:chExt cx="4071935" cy="1831102"/>
            </a:xfrm>
          </p:grpSpPr>
          <p:pic>
            <p:nvPicPr>
              <p:cNvPr id="131" name="Picture 24"/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1357290" y="1643050"/>
                <a:ext cx="2928927" cy="1473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32" name="Rectangle 4"/>
              <p:cNvSpPr>
                <a:spLocks/>
              </p:cNvSpPr>
              <p:nvPr/>
            </p:nvSpPr>
            <p:spPr bwMode="auto">
              <a:xfrm>
                <a:off x="214282" y="1285860"/>
                <a:ext cx="1571636" cy="428625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>
                  <a:defRPr/>
                </a:pPr>
                <a:r>
                  <a:rPr lang="ru-RU" b="1" i="1" dirty="0">
                    <a:solidFill>
                      <a:schemeClr val="accent2">
                        <a:lumMod val="75000"/>
                      </a:schemeClr>
                    </a:solidFill>
                    <a:latin typeface="Constantia" pitchFamily="18" charset="0"/>
                  </a:rPr>
                  <a:t>Пример</a:t>
                </a:r>
                <a:r>
                  <a:rPr lang="ru-RU" b="1" dirty="0">
                    <a:solidFill>
                      <a:schemeClr val="accent2">
                        <a:lumMod val="75000"/>
                      </a:schemeClr>
                    </a:solidFill>
                    <a:latin typeface="Constantia" pitchFamily="18" charset="0"/>
                  </a:rPr>
                  <a:t>:</a:t>
                </a:r>
              </a:p>
            </p:txBody>
          </p:sp>
        </p:grpSp>
        <p:graphicFrame>
          <p:nvGraphicFramePr>
            <p:cNvPr id="3" name="Object 74"/>
            <p:cNvGraphicFramePr>
              <a:graphicFrameLocks noChangeAspect="1"/>
            </p:cNvGraphicFramePr>
            <p:nvPr/>
          </p:nvGraphicFramePr>
          <p:xfrm>
            <a:off x="2150938" y="1785926"/>
            <a:ext cx="345255" cy="2857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28" imgW="279400" imgH="228600" progId="Equation.3">
                    <p:embed/>
                  </p:oleObj>
                </mc:Choice>
                <mc:Fallback>
                  <p:oleObj name="Формула" r:id="rId28" imgW="279400" imgH="228600" progId="Equation.3">
                    <p:embed/>
                    <p:pic>
                      <p:nvPicPr>
                        <p:cNvPr id="0" name="Picture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0938" y="1785926"/>
                          <a:ext cx="345255" cy="2857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 autoUpdateAnimBg="0"/>
      <p:bldP spid="130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Группа 96"/>
          <p:cNvGrpSpPr/>
          <p:nvPr/>
        </p:nvGrpSpPr>
        <p:grpSpPr>
          <a:xfrm>
            <a:off x="5857609" y="71414"/>
            <a:ext cx="2929233" cy="3143272"/>
            <a:chOff x="5857609" y="142852"/>
            <a:chExt cx="2929233" cy="3143272"/>
          </a:xfrm>
        </p:grpSpPr>
        <p:grpSp>
          <p:nvGrpSpPr>
            <p:cNvPr id="9" name="Group 76"/>
            <p:cNvGrpSpPr>
              <a:grpSpLocks noChangeAspect="1"/>
            </p:cNvGrpSpPr>
            <p:nvPr/>
          </p:nvGrpSpPr>
          <p:grpSpPr bwMode="auto">
            <a:xfrm>
              <a:off x="5857609" y="142852"/>
              <a:ext cx="2929233" cy="3143272"/>
              <a:chOff x="8607" y="5597"/>
              <a:chExt cx="3264" cy="3503"/>
            </a:xfrm>
          </p:grpSpPr>
          <p:sp>
            <p:nvSpPr>
              <p:cNvPr id="18509" name="AutoShape 77"/>
              <p:cNvSpPr>
                <a:spLocks noChangeAspect="1" noChangeArrowheads="1"/>
              </p:cNvSpPr>
              <p:nvPr/>
            </p:nvSpPr>
            <p:spPr bwMode="auto">
              <a:xfrm>
                <a:off x="9081" y="5597"/>
                <a:ext cx="2790" cy="3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8510" name="Freeform 78"/>
              <p:cNvSpPr>
                <a:spLocks/>
              </p:cNvSpPr>
              <p:nvPr/>
            </p:nvSpPr>
            <p:spPr bwMode="auto">
              <a:xfrm rot="19010662">
                <a:off x="9809" y="6731"/>
                <a:ext cx="2062" cy="1753"/>
              </a:xfrm>
              <a:custGeom>
                <a:avLst/>
                <a:gdLst/>
                <a:ahLst/>
                <a:cxnLst>
                  <a:cxn ang="0">
                    <a:pos x="235" y="700"/>
                  </a:cxn>
                  <a:cxn ang="0">
                    <a:pos x="235" y="510"/>
                  </a:cxn>
                  <a:cxn ang="0">
                    <a:pos x="295" y="270"/>
                  </a:cxn>
                  <a:cxn ang="0">
                    <a:pos x="445" y="80"/>
                  </a:cxn>
                  <a:cxn ang="0">
                    <a:pos x="665" y="10"/>
                  </a:cxn>
                  <a:cxn ang="0">
                    <a:pos x="875" y="20"/>
                  </a:cxn>
                  <a:cxn ang="0">
                    <a:pos x="1145" y="130"/>
                  </a:cxn>
                  <a:cxn ang="0">
                    <a:pos x="1245" y="270"/>
                  </a:cxn>
                  <a:cxn ang="0">
                    <a:pos x="1295" y="420"/>
                  </a:cxn>
                  <a:cxn ang="0">
                    <a:pos x="1315" y="720"/>
                  </a:cxn>
                  <a:cxn ang="0">
                    <a:pos x="1285" y="940"/>
                  </a:cxn>
                  <a:cxn ang="0">
                    <a:pos x="1165" y="1170"/>
                  </a:cxn>
                  <a:cxn ang="0">
                    <a:pos x="995" y="1380"/>
                  </a:cxn>
                  <a:cxn ang="0">
                    <a:pos x="955" y="1540"/>
                  </a:cxn>
                  <a:cxn ang="0">
                    <a:pos x="925" y="1760"/>
                  </a:cxn>
                  <a:cxn ang="0">
                    <a:pos x="815" y="1970"/>
                  </a:cxn>
                  <a:cxn ang="0">
                    <a:pos x="605" y="2090"/>
                  </a:cxn>
                  <a:cxn ang="0">
                    <a:pos x="435" y="2120"/>
                  </a:cxn>
                  <a:cxn ang="0">
                    <a:pos x="195" y="2060"/>
                  </a:cxn>
                  <a:cxn ang="0">
                    <a:pos x="55" y="1890"/>
                  </a:cxn>
                  <a:cxn ang="0">
                    <a:pos x="5" y="1660"/>
                  </a:cxn>
                  <a:cxn ang="0">
                    <a:pos x="25" y="1420"/>
                  </a:cxn>
                  <a:cxn ang="0">
                    <a:pos x="75" y="1200"/>
                  </a:cxn>
                  <a:cxn ang="0">
                    <a:pos x="135" y="1060"/>
                  </a:cxn>
                  <a:cxn ang="0">
                    <a:pos x="185" y="950"/>
                  </a:cxn>
                  <a:cxn ang="0">
                    <a:pos x="225" y="830"/>
                  </a:cxn>
                  <a:cxn ang="0">
                    <a:pos x="235" y="700"/>
                  </a:cxn>
                </a:cxnLst>
                <a:rect l="0" t="0" r="r" b="b"/>
                <a:pathLst>
                  <a:path w="1317" h="2125">
                    <a:moveTo>
                      <a:pt x="235" y="700"/>
                    </a:moveTo>
                    <a:cubicBezTo>
                      <a:pt x="237" y="647"/>
                      <a:pt x="225" y="582"/>
                      <a:pt x="235" y="510"/>
                    </a:cubicBezTo>
                    <a:cubicBezTo>
                      <a:pt x="245" y="438"/>
                      <a:pt x="260" y="342"/>
                      <a:pt x="295" y="270"/>
                    </a:cubicBezTo>
                    <a:cubicBezTo>
                      <a:pt x="330" y="198"/>
                      <a:pt x="383" y="123"/>
                      <a:pt x="445" y="80"/>
                    </a:cubicBezTo>
                    <a:cubicBezTo>
                      <a:pt x="507" y="37"/>
                      <a:pt x="593" y="20"/>
                      <a:pt x="665" y="10"/>
                    </a:cubicBezTo>
                    <a:cubicBezTo>
                      <a:pt x="737" y="0"/>
                      <a:pt x="795" y="0"/>
                      <a:pt x="875" y="20"/>
                    </a:cubicBezTo>
                    <a:cubicBezTo>
                      <a:pt x="955" y="40"/>
                      <a:pt x="1083" y="88"/>
                      <a:pt x="1145" y="130"/>
                    </a:cubicBezTo>
                    <a:cubicBezTo>
                      <a:pt x="1207" y="172"/>
                      <a:pt x="1220" y="222"/>
                      <a:pt x="1245" y="270"/>
                    </a:cubicBezTo>
                    <a:cubicBezTo>
                      <a:pt x="1270" y="318"/>
                      <a:pt x="1283" y="345"/>
                      <a:pt x="1295" y="420"/>
                    </a:cubicBezTo>
                    <a:cubicBezTo>
                      <a:pt x="1307" y="495"/>
                      <a:pt x="1317" y="633"/>
                      <a:pt x="1315" y="720"/>
                    </a:cubicBezTo>
                    <a:cubicBezTo>
                      <a:pt x="1313" y="807"/>
                      <a:pt x="1310" y="865"/>
                      <a:pt x="1285" y="940"/>
                    </a:cubicBezTo>
                    <a:cubicBezTo>
                      <a:pt x="1260" y="1015"/>
                      <a:pt x="1213" y="1097"/>
                      <a:pt x="1165" y="1170"/>
                    </a:cubicBezTo>
                    <a:cubicBezTo>
                      <a:pt x="1117" y="1243"/>
                      <a:pt x="1030" y="1318"/>
                      <a:pt x="995" y="1380"/>
                    </a:cubicBezTo>
                    <a:cubicBezTo>
                      <a:pt x="960" y="1442"/>
                      <a:pt x="967" y="1477"/>
                      <a:pt x="955" y="1540"/>
                    </a:cubicBezTo>
                    <a:cubicBezTo>
                      <a:pt x="943" y="1603"/>
                      <a:pt x="948" y="1688"/>
                      <a:pt x="925" y="1760"/>
                    </a:cubicBezTo>
                    <a:cubicBezTo>
                      <a:pt x="902" y="1832"/>
                      <a:pt x="868" y="1915"/>
                      <a:pt x="815" y="1970"/>
                    </a:cubicBezTo>
                    <a:cubicBezTo>
                      <a:pt x="762" y="2025"/>
                      <a:pt x="668" y="2065"/>
                      <a:pt x="605" y="2090"/>
                    </a:cubicBezTo>
                    <a:cubicBezTo>
                      <a:pt x="542" y="2115"/>
                      <a:pt x="503" y="2125"/>
                      <a:pt x="435" y="2120"/>
                    </a:cubicBezTo>
                    <a:cubicBezTo>
                      <a:pt x="367" y="2115"/>
                      <a:pt x="258" y="2098"/>
                      <a:pt x="195" y="2060"/>
                    </a:cubicBezTo>
                    <a:cubicBezTo>
                      <a:pt x="132" y="2022"/>
                      <a:pt x="87" y="1957"/>
                      <a:pt x="55" y="1890"/>
                    </a:cubicBezTo>
                    <a:cubicBezTo>
                      <a:pt x="23" y="1823"/>
                      <a:pt x="10" y="1738"/>
                      <a:pt x="5" y="1660"/>
                    </a:cubicBezTo>
                    <a:cubicBezTo>
                      <a:pt x="0" y="1582"/>
                      <a:pt x="13" y="1497"/>
                      <a:pt x="25" y="1420"/>
                    </a:cubicBezTo>
                    <a:cubicBezTo>
                      <a:pt x="37" y="1343"/>
                      <a:pt x="57" y="1260"/>
                      <a:pt x="75" y="1200"/>
                    </a:cubicBezTo>
                    <a:cubicBezTo>
                      <a:pt x="93" y="1140"/>
                      <a:pt x="117" y="1102"/>
                      <a:pt x="135" y="1060"/>
                    </a:cubicBezTo>
                    <a:cubicBezTo>
                      <a:pt x="153" y="1018"/>
                      <a:pt x="170" y="988"/>
                      <a:pt x="185" y="950"/>
                    </a:cubicBezTo>
                    <a:cubicBezTo>
                      <a:pt x="200" y="912"/>
                      <a:pt x="218" y="875"/>
                      <a:pt x="225" y="830"/>
                    </a:cubicBezTo>
                    <a:cubicBezTo>
                      <a:pt x="232" y="785"/>
                      <a:pt x="233" y="753"/>
                      <a:pt x="235" y="7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33000"/>
                    </a:srgbClr>
                  </a:gs>
                  <a:gs pos="100000">
                    <a:srgbClr val="00FFFF">
                      <a:alpha val="36000"/>
                    </a:srgbClr>
                  </a:gs>
                </a:gsLst>
                <a:path path="rect">
                  <a:fillToRect l="50000" t="50000" r="50000" b="50000"/>
                </a:path>
              </a:gra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8511" name="Text Box 79"/>
              <p:cNvSpPr txBox="1">
                <a:spLocks noChangeArrowheads="1"/>
              </p:cNvSpPr>
              <p:nvPr/>
            </p:nvSpPr>
            <p:spPr bwMode="auto">
              <a:xfrm>
                <a:off x="10209" y="7917"/>
                <a:ext cx="452" cy="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O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512" name="Line 80"/>
              <p:cNvSpPr>
                <a:spLocks noChangeShapeType="1"/>
              </p:cNvSpPr>
              <p:nvPr/>
            </p:nvSpPr>
            <p:spPr bwMode="auto">
              <a:xfrm flipH="1" flipV="1">
                <a:off x="10560" y="5700"/>
                <a:ext cx="1" cy="3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8513" name="Text Box 81"/>
              <p:cNvSpPr txBox="1">
                <a:spLocks noChangeArrowheads="1"/>
              </p:cNvSpPr>
              <p:nvPr/>
            </p:nvSpPr>
            <p:spPr bwMode="auto">
              <a:xfrm>
                <a:off x="10009" y="6097"/>
                <a:ext cx="206" cy="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514" name="Text Box 82"/>
              <p:cNvSpPr txBox="1">
                <a:spLocks noChangeArrowheads="1"/>
              </p:cNvSpPr>
              <p:nvPr/>
            </p:nvSpPr>
            <p:spPr bwMode="auto">
              <a:xfrm>
                <a:off x="8607" y="7747"/>
                <a:ext cx="1236" cy="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b="1" dirty="0">
                    <a:solidFill>
                      <a:srgbClr val="FF00FF"/>
                    </a:solidFill>
                    <a:latin typeface="Times New Roman" pitchFamily="18" charset="0"/>
                    <a:cs typeface="Arial" pitchFamily="34" charset="0"/>
                  </a:rPr>
                  <a:t>Рис. 5.4</a:t>
                </a:r>
              </a:p>
            </p:txBody>
          </p:sp>
          <p:sp>
            <p:nvSpPr>
              <p:cNvPr id="18515" name="Text Box 83"/>
              <p:cNvSpPr txBox="1">
                <a:spLocks noChangeArrowheads="1"/>
              </p:cNvSpPr>
              <p:nvPr/>
            </p:nvSpPr>
            <p:spPr bwMode="auto">
              <a:xfrm>
                <a:off x="10219" y="5597"/>
                <a:ext cx="442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Z</a:t>
                </a:r>
                <a:endParaRPr kumimoji="0" lang="ru-RU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516" name="Text Box 84"/>
              <p:cNvSpPr txBox="1">
                <a:spLocks noChangeArrowheads="1"/>
              </p:cNvSpPr>
              <p:nvPr/>
            </p:nvSpPr>
            <p:spPr bwMode="auto">
              <a:xfrm>
                <a:off x="10869" y="5947"/>
                <a:ext cx="206" cy="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517" name="Text Box 85"/>
              <p:cNvSpPr txBox="1">
                <a:spLocks noChangeArrowheads="1"/>
              </p:cNvSpPr>
              <p:nvPr/>
            </p:nvSpPr>
            <p:spPr bwMode="auto">
              <a:xfrm>
                <a:off x="10749" y="7497"/>
                <a:ext cx="206" cy="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518" name="Line 86"/>
              <p:cNvSpPr>
                <a:spLocks noChangeShapeType="1"/>
              </p:cNvSpPr>
              <p:nvPr/>
            </p:nvSpPr>
            <p:spPr bwMode="auto">
              <a:xfrm flipV="1">
                <a:off x="10560" y="6340"/>
                <a:ext cx="1" cy="170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prstDash val="dash"/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8519" name="Text Box 87"/>
              <p:cNvSpPr txBox="1">
                <a:spLocks noChangeArrowheads="1"/>
              </p:cNvSpPr>
              <p:nvPr/>
            </p:nvSpPr>
            <p:spPr bwMode="auto">
              <a:xfrm>
                <a:off x="10379" y="7817"/>
                <a:ext cx="41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520" name="Line 88"/>
              <p:cNvSpPr>
                <a:spLocks noChangeShapeType="1"/>
              </p:cNvSpPr>
              <p:nvPr/>
            </p:nvSpPr>
            <p:spPr bwMode="auto">
              <a:xfrm>
                <a:off x="10570" y="7183"/>
                <a:ext cx="63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8521" name="Arc 89"/>
              <p:cNvSpPr>
                <a:spLocks/>
              </p:cNvSpPr>
              <p:nvPr/>
            </p:nvSpPr>
            <p:spPr bwMode="auto">
              <a:xfrm rot="13524333">
                <a:off x="10910" y="7110"/>
                <a:ext cx="54" cy="130"/>
              </a:xfrm>
              <a:custGeom>
                <a:avLst/>
                <a:gdLst>
                  <a:gd name="G0" fmla="+- 19420 0 0"/>
                  <a:gd name="G1" fmla="+- 0 0 0"/>
                  <a:gd name="G2" fmla="+- 21600 0 0"/>
                  <a:gd name="T0" fmla="*/ 27149 w 27149"/>
                  <a:gd name="T1" fmla="*/ 20170 h 21600"/>
                  <a:gd name="T2" fmla="*/ 0 w 27149"/>
                  <a:gd name="T3" fmla="*/ 9457 h 21600"/>
                  <a:gd name="T4" fmla="*/ 19420 w 2714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149" h="21600" fill="none" extrusionOk="0">
                    <a:moveTo>
                      <a:pt x="27148" y="20169"/>
                    </a:moveTo>
                    <a:cubicBezTo>
                      <a:pt x="24681" y="21115"/>
                      <a:pt x="22062" y="21599"/>
                      <a:pt x="19420" y="21600"/>
                    </a:cubicBezTo>
                    <a:cubicBezTo>
                      <a:pt x="11156" y="21600"/>
                      <a:pt x="3617" y="16885"/>
                      <a:pt x="0" y="9456"/>
                    </a:cubicBezTo>
                  </a:path>
                  <a:path w="27149" h="21600" stroke="0" extrusionOk="0">
                    <a:moveTo>
                      <a:pt x="27148" y="20169"/>
                    </a:moveTo>
                    <a:cubicBezTo>
                      <a:pt x="24681" y="21115"/>
                      <a:pt x="22062" y="21599"/>
                      <a:pt x="19420" y="21600"/>
                    </a:cubicBezTo>
                    <a:cubicBezTo>
                      <a:pt x="11156" y="21600"/>
                      <a:pt x="3617" y="16885"/>
                      <a:pt x="0" y="9456"/>
                    </a:cubicBezTo>
                    <a:lnTo>
                      <a:pt x="19420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0" name="Group 90"/>
              <p:cNvGrpSpPr>
                <a:grpSpLocks/>
              </p:cNvGrpSpPr>
              <p:nvPr/>
            </p:nvGrpSpPr>
            <p:grpSpPr bwMode="auto">
              <a:xfrm>
                <a:off x="10330" y="8863"/>
                <a:ext cx="460" cy="70"/>
                <a:chOff x="10330" y="8863"/>
                <a:chExt cx="460" cy="70"/>
              </a:xfrm>
            </p:grpSpPr>
            <p:sp>
              <p:nvSpPr>
                <p:cNvPr id="18523" name="Rectangle 91" descr="20%"/>
                <p:cNvSpPr>
                  <a:spLocks noChangeArrowheads="1"/>
                </p:cNvSpPr>
                <p:nvPr/>
              </p:nvSpPr>
              <p:spPr bwMode="auto">
                <a:xfrm>
                  <a:off x="10330" y="8863"/>
                  <a:ext cx="200" cy="70"/>
                </a:xfrm>
                <a:prstGeom prst="rect">
                  <a:avLst/>
                </a:prstGeom>
                <a:pattFill prst="pct20">
                  <a:fgClr>
                    <a:srgbClr val="000000"/>
                  </a:fgClr>
                  <a:bgClr>
                    <a:srgbClr val="FFFFFF"/>
                  </a:bgClr>
                </a:pattFill>
                <a:ln w="1270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524" name="Rectangle 92" descr="20%"/>
                <p:cNvSpPr>
                  <a:spLocks noChangeArrowheads="1"/>
                </p:cNvSpPr>
                <p:nvPr/>
              </p:nvSpPr>
              <p:spPr bwMode="auto">
                <a:xfrm>
                  <a:off x="10590" y="8863"/>
                  <a:ext cx="200" cy="70"/>
                </a:xfrm>
                <a:prstGeom prst="rect">
                  <a:avLst/>
                </a:prstGeom>
                <a:pattFill prst="pct20">
                  <a:fgClr>
                    <a:srgbClr val="000000"/>
                  </a:fgClr>
                  <a:bgClr>
                    <a:srgbClr val="FFFFFF"/>
                  </a:bgClr>
                </a:patt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1" name="Group 93"/>
              <p:cNvGrpSpPr>
                <a:grpSpLocks/>
              </p:cNvGrpSpPr>
              <p:nvPr/>
            </p:nvGrpSpPr>
            <p:grpSpPr bwMode="auto">
              <a:xfrm>
                <a:off x="10330" y="6103"/>
                <a:ext cx="460" cy="70"/>
                <a:chOff x="10330" y="8863"/>
                <a:chExt cx="460" cy="70"/>
              </a:xfrm>
            </p:grpSpPr>
            <p:sp>
              <p:nvSpPr>
                <p:cNvPr id="18526" name="Rectangle 94" descr="20%"/>
                <p:cNvSpPr>
                  <a:spLocks noChangeArrowheads="1"/>
                </p:cNvSpPr>
                <p:nvPr/>
              </p:nvSpPr>
              <p:spPr bwMode="auto">
                <a:xfrm>
                  <a:off x="10330" y="8863"/>
                  <a:ext cx="200" cy="70"/>
                </a:xfrm>
                <a:prstGeom prst="rect">
                  <a:avLst/>
                </a:prstGeom>
                <a:pattFill prst="pct20">
                  <a:fgClr>
                    <a:srgbClr val="000000"/>
                  </a:fgClr>
                  <a:bgClr>
                    <a:srgbClr val="FFFFFF"/>
                  </a:bgClr>
                </a:pattFill>
                <a:ln w="1270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527" name="Rectangle 95" descr="20%"/>
                <p:cNvSpPr>
                  <a:spLocks noChangeArrowheads="1"/>
                </p:cNvSpPr>
                <p:nvPr/>
              </p:nvSpPr>
              <p:spPr bwMode="auto">
                <a:xfrm>
                  <a:off x="10590" y="8863"/>
                  <a:ext cx="200" cy="70"/>
                </a:xfrm>
                <a:prstGeom prst="rect">
                  <a:avLst/>
                </a:prstGeom>
                <a:pattFill prst="pct20">
                  <a:fgClr>
                    <a:srgbClr val="000000"/>
                  </a:fgClr>
                  <a:bgClr>
                    <a:srgbClr val="FFFFFF"/>
                  </a:bgClr>
                </a:patt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8528" name="Oval 96"/>
              <p:cNvSpPr>
                <a:spLocks noChangeArrowheads="1"/>
              </p:cNvSpPr>
              <p:nvPr/>
            </p:nvSpPr>
            <p:spPr bwMode="auto">
              <a:xfrm>
                <a:off x="9910" y="7003"/>
                <a:ext cx="1290" cy="36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8529" name="Line 97"/>
              <p:cNvSpPr>
                <a:spLocks noChangeShapeType="1"/>
              </p:cNvSpPr>
              <p:nvPr/>
            </p:nvSpPr>
            <p:spPr bwMode="auto">
              <a:xfrm flipV="1">
                <a:off x="10560" y="7200"/>
                <a:ext cx="640" cy="88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8530" name="Line 98"/>
              <p:cNvSpPr>
                <a:spLocks noChangeShapeType="1"/>
              </p:cNvSpPr>
              <p:nvPr/>
            </p:nvSpPr>
            <p:spPr bwMode="auto">
              <a:xfrm flipH="1" flipV="1">
                <a:off x="10960" y="6360"/>
                <a:ext cx="240" cy="82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8531" name="Text Box 99"/>
              <p:cNvSpPr txBox="1">
                <a:spLocks noChangeArrowheads="1"/>
              </p:cNvSpPr>
              <p:nvPr/>
            </p:nvSpPr>
            <p:spPr bwMode="auto">
              <a:xfrm>
                <a:off x="11019" y="6937"/>
                <a:ext cx="41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532" name="Line 100"/>
              <p:cNvSpPr>
                <a:spLocks noChangeShapeType="1"/>
              </p:cNvSpPr>
              <p:nvPr/>
            </p:nvSpPr>
            <p:spPr bwMode="auto">
              <a:xfrm flipV="1">
                <a:off x="10550" y="7103"/>
                <a:ext cx="600" cy="7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8533" name="Text Box 101"/>
              <p:cNvSpPr txBox="1">
                <a:spLocks noChangeArrowheads="1"/>
              </p:cNvSpPr>
              <p:nvPr/>
            </p:nvSpPr>
            <p:spPr bwMode="auto">
              <a:xfrm>
                <a:off x="10649" y="6707"/>
                <a:ext cx="206" cy="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19470" name="Object 14"/>
            <p:cNvGraphicFramePr>
              <a:graphicFrameLocks noChangeAspect="1"/>
            </p:cNvGraphicFramePr>
            <p:nvPr/>
          </p:nvGraphicFramePr>
          <p:xfrm>
            <a:off x="8143900" y="785794"/>
            <a:ext cx="293386" cy="3571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3" imgW="215619" imgH="266353" progId="Equation.3">
                    <p:embed/>
                  </p:oleObj>
                </mc:Choice>
                <mc:Fallback>
                  <p:oleObj name="Формула" r:id="rId3" imgW="215619" imgH="266353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3900" y="785794"/>
                          <a:ext cx="293386" cy="3571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2" name="Object 16"/>
            <p:cNvGraphicFramePr>
              <a:graphicFrameLocks noChangeAspect="1"/>
            </p:cNvGraphicFramePr>
            <p:nvPr/>
          </p:nvGraphicFramePr>
          <p:xfrm>
            <a:off x="8001024" y="1857364"/>
            <a:ext cx="285720" cy="380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5" imgW="139639" imgH="190417" progId="Equation.3">
                    <p:embed/>
                  </p:oleObj>
                </mc:Choice>
                <mc:Fallback>
                  <p:oleObj name="Формула" r:id="rId5" imgW="139639" imgH="190417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1024" y="1857364"/>
                          <a:ext cx="285720" cy="3809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4" name="Object 18"/>
            <p:cNvGraphicFramePr>
              <a:graphicFrameLocks noChangeAspect="1"/>
            </p:cNvGraphicFramePr>
            <p:nvPr/>
          </p:nvGraphicFramePr>
          <p:xfrm>
            <a:off x="7143768" y="785794"/>
            <a:ext cx="357158" cy="408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7" imgW="203112" imgH="228501" progId="Equation.3">
                    <p:embed/>
                  </p:oleObj>
                </mc:Choice>
                <mc:Fallback>
                  <p:oleObj name="Формула" r:id="rId7" imgW="203112" imgH="228501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3768" y="785794"/>
                          <a:ext cx="357158" cy="4081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6" name="Object 20"/>
            <p:cNvGraphicFramePr>
              <a:graphicFrameLocks noChangeAspect="1"/>
            </p:cNvGraphicFramePr>
            <p:nvPr/>
          </p:nvGraphicFramePr>
          <p:xfrm>
            <a:off x="7786710" y="1142984"/>
            <a:ext cx="357158" cy="304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9" imgW="253780" imgH="215713" progId="Equation.3">
                    <p:embed/>
                  </p:oleObj>
                </mc:Choice>
                <mc:Fallback>
                  <p:oleObj name="Формула" r:id="rId9" imgW="253780" imgH="215713" progId="Equation.3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86710" y="1142984"/>
                          <a:ext cx="357158" cy="3042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5" name="Text Box 36"/>
            <p:cNvSpPr txBox="1">
              <a:spLocks noChangeArrowheads="1"/>
            </p:cNvSpPr>
            <p:nvPr/>
          </p:nvSpPr>
          <p:spPr bwMode="auto">
            <a:xfrm>
              <a:off x="7987777" y="1348985"/>
              <a:ext cx="463460" cy="432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/>
                </a:rPr>
                <a:t></a:t>
              </a:r>
              <a:r>
                <a:rPr kumimoji="0" lang="ru-RU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96" name="Text Box 36"/>
            <p:cNvSpPr txBox="1">
              <a:spLocks noChangeArrowheads="1"/>
            </p:cNvSpPr>
            <p:nvPr/>
          </p:nvSpPr>
          <p:spPr bwMode="auto">
            <a:xfrm>
              <a:off x="7394713" y="2212999"/>
              <a:ext cx="463460" cy="432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Arial" pitchFamily="34" charset="0"/>
                  <a:sym typeface="Symbol"/>
                </a:rPr>
                <a:t></a:t>
              </a:r>
              <a:r>
                <a:rPr kumimoji="0" lang="ru-RU" sz="1200" b="1" i="1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253696" y="1601779"/>
            <a:ext cx="6318568" cy="1643074"/>
            <a:chOff x="253696" y="1601779"/>
            <a:chExt cx="6318568" cy="1643074"/>
          </a:xfrm>
        </p:grpSpPr>
        <p:sp>
          <p:nvSpPr>
            <p:cNvPr id="104" name="Rectangle 3"/>
            <p:cNvSpPr txBox="1">
              <a:spLocks/>
            </p:cNvSpPr>
            <p:nvPr/>
          </p:nvSpPr>
          <p:spPr>
            <a:xfrm>
              <a:off x="285720" y="1601779"/>
              <a:ext cx="4857784" cy="469899"/>
            </a:xfrm>
            <a:prstGeom prst="rect">
              <a:avLst/>
            </a:prstGeom>
          </p:spPr>
          <p:txBody>
            <a:bodyPr/>
            <a:lstStyle/>
            <a:p>
              <a:pPr marL="273050" lvl="0" indent="-273050" eaLnBrk="0" hangingPunct="0">
                <a:spcBef>
                  <a:spcPts val="600"/>
                </a:spcBef>
                <a:buClr>
                  <a:schemeClr val="accent2"/>
                </a:buClr>
                <a:buSzPct val="85000"/>
                <a:defRPr/>
              </a:pPr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2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</a:t>
              </a:r>
              <a:r>
                <a:rPr kumimoji="0" lang="ru-RU" sz="20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При</a:t>
              </a:r>
              <a:r>
                <a:rPr kumimoji="0" lang="ru-RU" sz="2000" b="1" i="1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вращении твёрдого тела</a:t>
              </a:r>
              <a:r>
                <a:rPr kumimoji="0" lang="ru-RU" sz="2000" b="1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 </a:t>
              </a:r>
              <a:endParaRPr kumimoji="0" lang="ru-RU" b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 2" pitchFamily="18" charset="2"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</a:t>
              </a:r>
            </a:p>
          </p:txBody>
        </p:sp>
        <p:graphicFrame>
          <p:nvGraphicFramePr>
            <p:cNvPr id="19478" name="Object 22"/>
            <p:cNvGraphicFramePr>
              <a:graphicFrameLocks noChangeAspect="1"/>
            </p:cNvGraphicFramePr>
            <p:nvPr/>
          </p:nvGraphicFramePr>
          <p:xfrm>
            <a:off x="928662" y="2173283"/>
            <a:ext cx="4037399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1" imgW="2781300" imgH="292100" progId="Equation.3">
                    <p:embed/>
                  </p:oleObj>
                </mc:Choice>
                <mc:Fallback>
                  <p:oleObj name="Формула" r:id="rId11" imgW="2781300" imgH="292100" progId="Equation.3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8662" y="2173283"/>
                          <a:ext cx="4037399" cy="428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80" name="Object 24"/>
            <p:cNvGraphicFramePr>
              <a:graphicFrameLocks noChangeAspect="1"/>
            </p:cNvGraphicFramePr>
            <p:nvPr/>
          </p:nvGraphicFramePr>
          <p:xfrm>
            <a:off x="253696" y="2887663"/>
            <a:ext cx="6318568" cy="357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3" imgW="4889500" imgH="279400" progId="Equation.3">
                    <p:embed/>
                  </p:oleObj>
                </mc:Choice>
                <mc:Fallback>
                  <p:oleObj name="Формула" r:id="rId13" imgW="4889500" imgH="279400" progId="Equation.3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696" y="2887663"/>
                          <a:ext cx="6318568" cy="3571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7" name="Группа 56"/>
          <p:cNvGrpSpPr/>
          <p:nvPr/>
        </p:nvGrpSpPr>
        <p:grpSpPr>
          <a:xfrm>
            <a:off x="3786182" y="3530605"/>
            <a:ext cx="2000264" cy="1000132"/>
            <a:chOff x="3786182" y="3530605"/>
            <a:chExt cx="2000264" cy="1000132"/>
          </a:xfrm>
        </p:grpSpPr>
        <p:graphicFrame>
          <p:nvGraphicFramePr>
            <p:cNvPr id="19482" name="Object 26"/>
            <p:cNvGraphicFramePr>
              <a:graphicFrameLocks noChangeAspect="1"/>
            </p:cNvGraphicFramePr>
            <p:nvPr/>
          </p:nvGraphicFramePr>
          <p:xfrm>
            <a:off x="4143372" y="3588333"/>
            <a:ext cx="1357290" cy="8088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5" imgW="939800" imgH="558800" progId="Equation.3">
                    <p:embed/>
                  </p:oleObj>
                </mc:Choice>
                <mc:Fallback>
                  <p:oleObj name="Формула" r:id="rId15" imgW="939800" imgH="558800" progId="Equation.3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3372" y="3588333"/>
                          <a:ext cx="1357290" cy="8088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" name="Овал 104"/>
            <p:cNvSpPr/>
            <p:nvPr/>
          </p:nvSpPr>
          <p:spPr>
            <a:xfrm>
              <a:off x="3786182" y="3530605"/>
              <a:ext cx="2000264" cy="1000132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7" name="Rectangle 3"/>
          <p:cNvSpPr txBox="1">
            <a:spLocks/>
          </p:cNvSpPr>
          <p:nvPr/>
        </p:nvSpPr>
        <p:spPr>
          <a:xfrm>
            <a:off x="285720" y="4203714"/>
            <a:ext cx="2928958" cy="541337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Мощность силы</a:t>
            </a:r>
            <a:r>
              <a:rPr kumimoji="0" lang="ru-RU" sz="2000" b="1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b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0" y="19970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857224" y="5387993"/>
            <a:ext cx="6357982" cy="1327155"/>
            <a:chOff x="857224" y="5387993"/>
            <a:chExt cx="6357982" cy="1327155"/>
          </a:xfrm>
        </p:grpSpPr>
        <p:graphicFrame>
          <p:nvGraphicFramePr>
            <p:cNvPr id="19486" name="Object 30"/>
            <p:cNvGraphicFramePr>
              <a:graphicFrameLocks noChangeAspect="1"/>
            </p:cNvGraphicFramePr>
            <p:nvPr/>
          </p:nvGraphicFramePr>
          <p:xfrm>
            <a:off x="857224" y="5530869"/>
            <a:ext cx="1614363" cy="2857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7" imgW="1079032" imgH="190417" progId="Equation.3">
                    <p:embed/>
                  </p:oleObj>
                </mc:Choice>
                <mc:Fallback>
                  <p:oleObj name="Формула" r:id="rId17" imgW="1079032" imgH="190417" progId="Equation.3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7224" y="5530869"/>
                          <a:ext cx="1614363" cy="2857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88" name="Object 32"/>
            <p:cNvGraphicFramePr>
              <a:graphicFrameLocks noChangeAspect="1"/>
            </p:cNvGraphicFramePr>
            <p:nvPr/>
          </p:nvGraphicFramePr>
          <p:xfrm>
            <a:off x="928662" y="5888059"/>
            <a:ext cx="695427" cy="6429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9" imgW="508000" imgH="469900" progId="Equation.3">
                    <p:embed/>
                  </p:oleObj>
                </mc:Choice>
                <mc:Fallback>
                  <p:oleObj name="Формула" r:id="rId19" imgW="508000" imgH="469900" progId="Equation.3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8662" y="5888059"/>
                          <a:ext cx="695427" cy="6429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91" name="Rectangle 35"/>
            <p:cNvSpPr>
              <a:spLocks noChangeArrowheads="1"/>
            </p:cNvSpPr>
            <p:nvPr/>
          </p:nvSpPr>
          <p:spPr bwMode="auto">
            <a:xfrm>
              <a:off x="3000364" y="5745183"/>
              <a:ext cx="191328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Times New Roman" pitchFamily="18" charset="0"/>
                  <a:cs typeface="Arial" pitchFamily="34" charset="0"/>
                </a:rPr>
                <a:t>W = F</a:t>
              </a:r>
              <a:r>
                <a:rPr kumimoji="0" lang="ru-RU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Times New Roman" pitchFamily="18" charset="0"/>
                  <a:cs typeface="Arial" pitchFamily="34" charset="0"/>
                </a:rPr>
                <a:t>·</a:t>
              </a:r>
              <a:r>
                <a:rPr kumimoji="0" lang="ru-RU" sz="24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Times New Roman" pitchFamily="18" charset="0"/>
                  <a:cs typeface="Arial" pitchFamily="34" charset="0"/>
                </a:rPr>
                <a:t>·</a:t>
              </a:r>
              <a:r>
                <a:rPr kumimoji="0" lang="ru-RU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Times New Roman" pitchFamily="18" charset="0"/>
                  <a:cs typeface="Arial" pitchFamily="34" charset="0"/>
                </a:rPr>
                <a:t>cos</a:t>
              </a:r>
              <a:r>
                <a:rPr kumimoji="0" lang="ru-RU" sz="24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Times New Roman" pitchFamily="18" charset="0"/>
                  <a:cs typeface="Arial" pitchFamily="34" charset="0"/>
                  <a:sym typeface="Symbol"/>
                </a:rPr>
                <a:t></a:t>
              </a:r>
              <a:endPara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graphicFrame>
          <p:nvGraphicFramePr>
            <p:cNvPr id="19493" name="Object 37"/>
            <p:cNvGraphicFramePr>
              <a:graphicFrameLocks noChangeAspect="1"/>
            </p:cNvGraphicFramePr>
            <p:nvPr/>
          </p:nvGraphicFramePr>
          <p:xfrm>
            <a:off x="5072066" y="6118999"/>
            <a:ext cx="1359709" cy="4286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21" imgW="876300" imgH="279400" progId="Equation.3">
                    <p:embed/>
                  </p:oleObj>
                </mc:Choice>
                <mc:Fallback>
                  <p:oleObj name="Формула" r:id="rId21" imgW="876300" imgH="279400" progId="Equation.3">
                    <p:embed/>
                    <p:pic>
                      <p:nvPicPr>
                        <p:cNvPr id="0" name="Picture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066" y="6118999"/>
                          <a:ext cx="1359709" cy="4286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7" name="Rectangle 3"/>
            <p:cNvSpPr txBox="1">
              <a:spLocks/>
            </p:cNvSpPr>
            <p:nvPr/>
          </p:nvSpPr>
          <p:spPr>
            <a:xfrm>
              <a:off x="4143372" y="6173811"/>
              <a:ext cx="928694" cy="541337"/>
            </a:xfrm>
            <a:prstGeom prst="rect">
              <a:avLst/>
            </a:prstGeom>
          </p:spPr>
          <p:txBody>
            <a:bodyPr/>
            <a:lstStyle/>
            <a:p>
              <a:pPr marL="273050" lvl="0" indent="-273050" eaLnBrk="0" hangingPunct="0">
                <a:spcBef>
                  <a:spcPts val="600"/>
                </a:spcBef>
                <a:buClr>
                  <a:schemeClr val="accent2"/>
                </a:buClr>
                <a:buSzPct val="85000"/>
                <a:defRPr/>
              </a:pPr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или</a:t>
              </a:r>
              <a:r>
                <a:rPr kumimoji="0" lang="ru-RU" sz="2000" b="1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endParaRPr kumimoji="0" lang="ru-RU" b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 2" pitchFamily="18" charset="2"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118" name="Правая фигурная скобка 117"/>
            <p:cNvSpPr/>
            <p:nvPr/>
          </p:nvSpPr>
          <p:spPr>
            <a:xfrm>
              <a:off x="2428860" y="5459431"/>
              <a:ext cx="214314" cy="1143008"/>
            </a:xfrm>
            <a:prstGeom prst="rightBrace">
              <a:avLst>
                <a:gd name="adj1" fmla="val 19969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0" name="Прямая со стрелкой 119"/>
            <p:cNvCxnSpPr/>
            <p:nvPr/>
          </p:nvCxnSpPr>
          <p:spPr>
            <a:xfrm rot="10800000" flipV="1">
              <a:off x="2786050" y="5387993"/>
              <a:ext cx="4429156" cy="285752"/>
            </a:xfrm>
            <a:prstGeom prst="straightConnector1">
              <a:avLst/>
            </a:prstGeom>
            <a:ln w="317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Группа 58"/>
          <p:cNvGrpSpPr/>
          <p:nvPr/>
        </p:nvGrpSpPr>
        <p:grpSpPr>
          <a:xfrm>
            <a:off x="-71470" y="4673613"/>
            <a:ext cx="8858312" cy="1310144"/>
            <a:chOff x="-71470" y="4673613"/>
            <a:chExt cx="8858312" cy="1310144"/>
          </a:xfrm>
        </p:grpSpPr>
        <p:grpSp>
          <p:nvGrpSpPr>
            <p:cNvPr id="8" name="Группа 100"/>
            <p:cNvGrpSpPr/>
            <p:nvPr/>
          </p:nvGrpSpPr>
          <p:grpSpPr>
            <a:xfrm>
              <a:off x="-71470" y="4673613"/>
              <a:ext cx="8858312" cy="1310144"/>
              <a:chOff x="-285784" y="4476286"/>
              <a:chExt cx="8501122" cy="1310144"/>
            </a:xfrm>
          </p:grpSpPr>
          <p:sp>
            <p:nvSpPr>
              <p:cNvPr id="99" name="Rectangle 1"/>
              <p:cNvSpPr>
                <a:spLocks noChangeArrowheads="1"/>
              </p:cNvSpPr>
              <p:nvPr/>
            </p:nvSpPr>
            <p:spPr bwMode="auto">
              <a:xfrm>
                <a:off x="-285784" y="4476286"/>
                <a:ext cx="7952663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1" algn="just">
                  <a:buClr>
                    <a:schemeClr val="tx1"/>
                  </a:buClr>
                  <a:buBlip>
                    <a:blip r:embed="rId23"/>
                  </a:buBlip>
                </a:pPr>
                <a:r>
                  <a:rPr kumimoji="0" lang="ru-RU" sz="2400" b="1" i="0" u="none" strike="noStrike" cap="none" normalizeH="0" baseline="0" dirty="0">
                    <a:ln>
                      <a:noFill/>
                    </a:ln>
                    <a:solidFill>
                      <a:srgbClr val="FF66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ru-RU" b="1" i="0" u="none" strike="noStrike" cap="none" normalizeH="0" baseline="0" dirty="0">
                    <a:ln>
                      <a:noFill/>
                    </a:ln>
                    <a:solidFill>
                      <a:srgbClr val="FF6600"/>
                    </a:solidFill>
                    <a:effectLst/>
                    <a:latin typeface="+mn-lt"/>
                    <a:ea typeface="Times New Roman" pitchFamily="18" charset="0"/>
                    <a:cs typeface="Arial" pitchFamily="34" charset="0"/>
                  </a:rPr>
                  <a:t>(</a:t>
                </a:r>
                <a:r>
                  <a:rPr kumimoji="0" lang="ru-RU" b="1" i="1" u="dbl" strike="noStrike" cap="none" normalizeH="0" dirty="0">
                    <a:ln>
                      <a:noFill/>
                    </a:ln>
                    <a:solidFill>
                      <a:srgbClr val="FF6600"/>
                    </a:solidFill>
                    <a:effectLst/>
                    <a:uFill>
                      <a:solidFill>
                        <a:schemeClr val="accent2">
                          <a:lumMod val="75000"/>
                        </a:schemeClr>
                      </a:solidFill>
                    </a:uFill>
                    <a:latin typeface="+mn-lt"/>
                    <a:ea typeface="Times New Roman" pitchFamily="18" charset="0"/>
                    <a:cs typeface="Arial" pitchFamily="34" charset="0"/>
                  </a:rPr>
                  <a:t>Опр</a:t>
                </a:r>
                <a:r>
                  <a:rPr kumimoji="0" lang="ru-RU" b="1" i="0" u="none" strike="noStrike" cap="none" normalizeH="0" baseline="0" dirty="0">
                    <a:ln>
                      <a:noFill/>
                    </a:ln>
                    <a:solidFill>
                      <a:srgbClr val="FF6600"/>
                    </a:solidFill>
                    <a:effectLst/>
                    <a:latin typeface="+mn-lt"/>
                    <a:ea typeface="Times New Roman" pitchFamily="18" charset="0"/>
                    <a:cs typeface="Arial" pitchFamily="34" charset="0"/>
                  </a:rPr>
                  <a:t>.)</a:t>
                </a:r>
                <a:r>
                  <a:rPr kumimoji="0" lang="ru-RU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i="1" dirty="0">
                    <a:solidFill>
                      <a:srgbClr val="0000FF"/>
                    </a:solidFill>
                    <a:latin typeface="+mn-lt"/>
                    <a:ea typeface="Times New Roman" pitchFamily="18" charset="0"/>
                    <a:cs typeface="Arial" pitchFamily="34" charset="0"/>
                  </a:rPr>
                  <a:t>Мощность силы равна отношению работы      , совершаемой за малый интервал времени  </a:t>
                </a:r>
                <a:r>
                  <a:rPr lang="en-US" i="1" dirty="0">
                    <a:solidFill>
                      <a:srgbClr val="0000FF"/>
                    </a:solidFill>
                    <a:latin typeface="+mn-lt"/>
                    <a:ea typeface="Times New Roman" pitchFamily="18" charset="0"/>
                    <a:cs typeface="Arial" pitchFamily="34" charset="0"/>
                  </a:rPr>
                  <a:t>dt </a:t>
                </a:r>
                <a:r>
                  <a:rPr lang="ru-RU" i="1" dirty="0">
                    <a:solidFill>
                      <a:srgbClr val="0000FF"/>
                    </a:solidFill>
                    <a:latin typeface="+mn-lt"/>
                    <a:ea typeface="Times New Roman" pitchFamily="18" charset="0"/>
                    <a:cs typeface="Arial" pitchFamily="34" charset="0"/>
                  </a:rPr>
                  <a:t> к величине  этого  интервала </a:t>
                </a:r>
                <a:r>
                  <a:rPr lang="ru-RU" dirty="0">
                    <a:solidFill>
                      <a:srgbClr val="0000FF"/>
                    </a:solidFill>
                    <a:latin typeface="+mn-lt"/>
                    <a:ea typeface="Times New Roman" pitchFamily="18" charset="0"/>
                    <a:cs typeface="Arial" pitchFamily="34" charset="0"/>
                  </a:rPr>
                  <a:t>:</a:t>
                </a:r>
              </a:p>
            </p:txBody>
          </p:sp>
          <p:sp>
            <p:nvSpPr>
              <p:cNvPr id="18507" name="AutoShape 75"/>
              <p:cNvSpPr>
                <a:spLocks noChangeArrowheads="1"/>
              </p:cNvSpPr>
              <p:nvPr/>
            </p:nvSpPr>
            <p:spPr bwMode="auto">
              <a:xfrm>
                <a:off x="7072330" y="4929198"/>
                <a:ext cx="1143008" cy="857232"/>
              </a:xfrm>
              <a:prstGeom prst="foldedCorner">
                <a:avLst>
                  <a:gd name="adj" fmla="val 24507"/>
                </a:avLst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aphicFrame>
          <p:nvGraphicFramePr>
            <p:cNvPr id="19484" name="Object 28"/>
            <p:cNvGraphicFramePr>
              <a:graphicFrameLocks noChangeAspect="1"/>
            </p:cNvGraphicFramePr>
            <p:nvPr/>
          </p:nvGraphicFramePr>
          <p:xfrm>
            <a:off x="7715272" y="5189529"/>
            <a:ext cx="857256" cy="6667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24" imgW="596900" imgH="469900" progId="Equation.3">
                    <p:embed/>
                  </p:oleObj>
                </mc:Choice>
                <mc:Fallback>
                  <p:oleObj name="Формула" r:id="rId24" imgW="596900" imgH="469900" progId="Equation.3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5272" y="5189529"/>
                          <a:ext cx="857256" cy="6667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95" name="Object 39"/>
            <p:cNvGraphicFramePr>
              <a:graphicFrameLocks noChangeAspect="1"/>
            </p:cNvGraphicFramePr>
            <p:nvPr/>
          </p:nvGraphicFramePr>
          <p:xfrm>
            <a:off x="6264952" y="4808176"/>
            <a:ext cx="308587" cy="257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26" imgW="228600" imgH="190500" progId="Equation.3">
                    <p:embed/>
                  </p:oleObj>
                </mc:Choice>
                <mc:Fallback>
                  <p:oleObj name="Формула" r:id="rId26" imgW="228600" imgH="190500" progId="Equation.3">
                    <p:embed/>
                    <p:pic>
                      <p:nvPicPr>
                        <p:cNvPr id="0" name="Picture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4952" y="4808176"/>
                          <a:ext cx="308587" cy="2571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5" name="Rectangle 3"/>
          <p:cNvSpPr txBox="1">
            <a:spLocks/>
          </p:cNvSpPr>
          <p:nvPr/>
        </p:nvSpPr>
        <p:spPr bwMode="auto">
          <a:xfrm>
            <a:off x="323906" y="214290"/>
            <a:ext cx="257176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ru-RU" sz="2800" dirty="0">
                <a:solidFill>
                  <a:srgbClr val="C00000"/>
                </a:solidFill>
                <a:latin typeface="+mn-lt"/>
              </a:rPr>
              <a:t>Замечания: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26" name="Rectangle 3"/>
          <p:cNvSpPr txBox="1">
            <a:spLocks/>
          </p:cNvSpPr>
          <p:nvPr/>
        </p:nvSpPr>
        <p:spPr>
          <a:xfrm>
            <a:off x="323906" y="785795"/>
            <a:ext cx="3247962" cy="428628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Система</a:t>
            </a:r>
            <a:r>
              <a:rPr kumimoji="0" lang="ru-RU" sz="2000" b="1" i="1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отсчёта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" name="Rectangle 4"/>
          <p:cNvSpPr>
            <a:spLocks/>
          </p:cNvSpPr>
          <p:nvPr/>
        </p:nvSpPr>
        <p:spPr bwMode="auto">
          <a:xfrm>
            <a:off x="4929190" y="4513022"/>
            <a:ext cx="3357586" cy="428625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Потенциальная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4"/>
          <p:cNvSpPr>
            <a:spLocks/>
          </p:cNvSpPr>
          <p:nvPr/>
        </p:nvSpPr>
        <p:spPr bwMode="auto">
          <a:xfrm>
            <a:off x="1000100" y="4572008"/>
            <a:ext cx="2571768" cy="428625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rgbClr val="FF0000"/>
                </a:solidFill>
                <a:latin typeface="Constantia" pitchFamily="18" charset="0"/>
              </a:rPr>
              <a:t>Кинетическая</a:t>
            </a:r>
            <a:endParaRPr lang="ru-RU" sz="24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8" name="AutoShape 16"/>
          <p:cNvSpPr>
            <a:spLocks noChangeArrowheads="1"/>
          </p:cNvSpPr>
          <p:nvPr/>
        </p:nvSpPr>
        <p:spPr bwMode="auto">
          <a:xfrm>
            <a:off x="928662" y="4500570"/>
            <a:ext cx="2786082" cy="571504"/>
          </a:xfrm>
          <a:prstGeom prst="foldedCorner">
            <a:avLst>
              <a:gd name="adj" fmla="val 26611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Rectangle 4"/>
          <p:cNvSpPr>
            <a:spLocks/>
          </p:cNvSpPr>
          <p:nvPr/>
        </p:nvSpPr>
        <p:spPr bwMode="auto">
          <a:xfrm>
            <a:off x="714348" y="3714752"/>
            <a:ext cx="3357586" cy="71438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За счёт движения тел системы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4572000" y="3786190"/>
            <a:ext cx="4071966" cy="64294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За счёт взаимодействия тел системы</a:t>
            </a:r>
          </a:p>
        </p:txBody>
      </p:sp>
      <p:sp>
        <p:nvSpPr>
          <p:cNvPr id="28" name="AutoShape 16"/>
          <p:cNvSpPr>
            <a:spLocks noChangeArrowheads="1"/>
          </p:cNvSpPr>
          <p:nvPr/>
        </p:nvSpPr>
        <p:spPr bwMode="auto">
          <a:xfrm>
            <a:off x="5097233" y="4429132"/>
            <a:ext cx="3071834" cy="571504"/>
          </a:xfrm>
          <a:prstGeom prst="foldedCorner">
            <a:avLst>
              <a:gd name="adj" fmla="val 26611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rot="2773665">
            <a:off x="2873302" y="3172005"/>
            <a:ext cx="434606" cy="625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18826335" flipH="1">
            <a:off x="5746810" y="3130201"/>
            <a:ext cx="434606" cy="674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Rectangle 4"/>
          <p:cNvSpPr>
            <a:spLocks/>
          </p:cNvSpPr>
          <p:nvPr/>
        </p:nvSpPr>
        <p:spPr bwMode="auto">
          <a:xfrm>
            <a:off x="2500298" y="5238781"/>
            <a:ext cx="4286280" cy="78581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rgbClr val="00B050"/>
                </a:solidFill>
                <a:latin typeface="Constantia" pitchFamily="18" charset="0"/>
              </a:rPr>
              <a:t>Полная механическая энергия</a:t>
            </a:r>
            <a:endParaRPr lang="ru-RU" sz="2400" b="1" dirty="0">
              <a:solidFill>
                <a:srgbClr val="00B050"/>
              </a:solidFill>
              <a:latin typeface="Constantia" pitchFamily="18" charset="0"/>
            </a:endParaRPr>
          </a:p>
        </p:txBody>
      </p:sp>
      <p:graphicFrame>
        <p:nvGraphicFramePr>
          <p:cNvPr id="29709" name="Object 13"/>
          <p:cNvGraphicFramePr>
            <a:graphicFrameLocks noChangeAspect="1"/>
          </p:cNvGraphicFramePr>
          <p:nvPr/>
        </p:nvGraphicFramePr>
        <p:xfrm>
          <a:off x="3622675" y="6124575"/>
          <a:ext cx="18256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888840" imgH="215640" progId="Equation.3">
                  <p:embed/>
                </p:oleObj>
              </mc:Choice>
              <mc:Fallback>
                <p:oleObj name="Формула" r:id="rId3" imgW="88884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675" y="6124575"/>
                        <a:ext cx="18256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214282" y="214290"/>
            <a:ext cx="394672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tabLst>
                <a:tab pos="800100" algn="l"/>
              </a:tabLst>
            </a:pPr>
            <a:r>
              <a:rPr lang="ru-RU" sz="2200" b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.5. </a:t>
            </a:r>
            <a:r>
              <a:rPr lang="ru-RU" sz="2200" b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Механическая энергия </a:t>
            </a:r>
          </a:p>
        </p:txBody>
      </p:sp>
      <p:sp>
        <p:nvSpPr>
          <p:cNvPr id="32" name="Rectangle 3"/>
          <p:cNvSpPr txBox="1">
            <a:spLocks/>
          </p:cNvSpPr>
          <p:nvPr/>
        </p:nvSpPr>
        <p:spPr>
          <a:xfrm>
            <a:off x="357158" y="601647"/>
            <a:ext cx="1928826" cy="541337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kumimoji="0" lang="ru-RU" sz="2800" b="1" i="1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Энергия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Rectangle 58"/>
          <p:cNvSpPr>
            <a:spLocks noChangeArrowheads="1"/>
          </p:cNvSpPr>
          <p:nvPr/>
        </p:nvSpPr>
        <p:spPr bwMode="auto">
          <a:xfrm>
            <a:off x="1671091" y="357166"/>
            <a:ext cx="1071570" cy="76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i="1" dirty="0">
                <a:solidFill>
                  <a:srgbClr val="00B0F0"/>
                </a:solidFill>
                <a:latin typeface="+mj-lt"/>
                <a:cs typeface="Arial" pitchFamily="34" charset="0"/>
              </a:rPr>
              <a:t>??</a:t>
            </a:r>
            <a:endParaRPr kumimoji="0" lang="ru-RU" sz="4000" b="1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4" name="Rectangle 3"/>
          <p:cNvSpPr txBox="1">
            <a:spLocks/>
          </p:cNvSpPr>
          <p:nvPr/>
        </p:nvSpPr>
        <p:spPr>
          <a:xfrm>
            <a:off x="2643174" y="706337"/>
            <a:ext cx="1500198" cy="357190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b="1" i="1" baseline="0" dirty="0">
                <a:solidFill>
                  <a:srgbClr val="0000FF"/>
                </a:solidFill>
                <a:latin typeface="+mn-lt"/>
              </a:rPr>
              <a:t>Примеры</a:t>
            </a:r>
            <a:r>
              <a:rPr lang="ru-RU" b="1" baseline="0" dirty="0">
                <a:solidFill>
                  <a:srgbClr val="0000FF"/>
                </a:solidFill>
                <a:latin typeface="+mn-lt"/>
              </a:rPr>
              <a:t>:</a:t>
            </a:r>
            <a:endParaRPr kumimoji="0" lang="ru-RU" b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Правая фигурная скобка 34"/>
          <p:cNvSpPr/>
          <p:nvPr/>
        </p:nvSpPr>
        <p:spPr>
          <a:xfrm flipH="1">
            <a:off x="4071934" y="214290"/>
            <a:ext cx="214314" cy="1928826"/>
          </a:xfrm>
          <a:prstGeom prst="rightBrace">
            <a:avLst>
              <a:gd name="adj1" fmla="val 19969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ectangle 3"/>
          <p:cNvSpPr txBox="1">
            <a:spLocks/>
          </p:cNvSpPr>
          <p:nvPr/>
        </p:nvSpPr>
        <p:spPr>
          <a:xfrm>
            <a:off x="4429124" y="246215"/>
            <a:ext cx="4000528" cy="1928826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kumimoji="0" lang="ru-RU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от Солнца за год – </a:t>
            </a:r>
            <a:r>
              <a:rPr kumimoji="0" lang="ru-RU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10</a:t>
            </a:r>
            <a:r>
              <a:rPr kumimoji="0" lang="ru-RU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30</a:t>
            </a:r>
            <a:r>
              <a:rPr kumimoji="0" lang="ru-RU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Дж</a:t>
            </a:r>
            <a:r>
              <a:rPr kumimoji="0" lang="ru-RU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i="0" baseline="0" dirty="0">
                <a:solidFill>
                  <a:schemeClr val="bg1"/>
                </a:solidFill>
                <a:latin typeface="+mn-lt"/>
              </a:rPr>
              <a:t>2) </a:t>
            </a:r>
            <a:r>
              <a:rPr lang="ru-RU" i="1" baseline="0" dirty="0">
                <a:solidFill>
                  <a:schemeClr val="bg1"/>
                </a:solidFill>
                <a:latin typeface="+mn-lt"/>
              </a:rPr>
              <a:t>н</a:t>
            </a:r>
            <a:r>
              <a:rPr lang="ru-RU" i="1" dirty="0">
                <a:solidFill>
                  <a:schemeClr val="bg1"/>
                </a:solidFill>
                <a:latin typeface="+mn-lt"/>
              </a:rPr>
              <a:t>а Землю </a:t>
            </a:r>
            <a:r>
              <a:rPr lang="ru-RU" i="1" dirty="0">
                <a:solidFill>
                  <a:schemeClr val="bg1"/>
                </a:solidFill>
              </a:rPr>
              <a:t>–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i="1" dirty="0">
                <a:solidFill>
                  <a:schemeClr val="bg1"/>
                </a:solidFill>
                <a:latin typeface="+mn-lt"/>
              </a:rPr>
              <a:t>Дж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;</a:t>
            </a:r>
          </a:p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i="1" dirty="0">
                <a:solidFill>
                  <a:schemeClr val="bg1"/>
                </a:solidFill>
                <a:latin typeface="+mn-lt"/>
              </a:rPr>
              <a:t>3)</a:t>
            </a:r>
            <a:r>
              <a:rPr lang="ru-RU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chemeClr val="bg1"/>
                </a:solidFill>
                <a:latin typeface="+mn-lt"/>
              </a:rPr>
              <a:t>землетрясение  </a:t>
            </a:r>
            <a:r>
              <a:rPr lang="ru-RU" i="1" dirty="0">
                <a:solidFill>
                  <a:schemeClr val="bg1"/>
                </a:solidFill>
              </a:rPr>
              <a:t>–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i="1" dirty="0">
                <a:solidFill>
                  <a:schemeClr val="bg1"/>
                </a:solidFill>
                <a:latin typeface="+mn-lt"/>
              </a:rPr>
              <a:t>Дж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;</a:t>
            </a:r>
          </a:p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i="1" dirty="0">
                <a:solidFill>
                  <a:schemeClr val="bg1"/>
                </a:solidFill>
                <a:latin typeface="+mn-lt"/>
              </a:rPr>
              <a:t>4) Химическая связь</a:t>
            </a:r>
            <a:r>
              <a:rPr lang="ru-RU" i="1" dirty="0">
                <a:solidFill>
                  <a:schemeClr val="bg1"/>
                </a:solidFill>
              </a:rPr>
              <a:t> –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-18</a:t>
            </a:r>
            <a:r>
              <a:rPr lang="ru-RU" i="1" dirty="0">
                <a:solidFill>
                  <a:schemeClr val="bg1"/>
                </a:solidFill>
                <a:latin typeface="+mn-lt"/>
              </a:rPr>
              <a:t>Дж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;</a:t>
            </a:r>
          </a:p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US" i="1" dirty="0">
                <a:solidFill>
                  <a:schemeClr val="bg1"/>
                </a:solidFill>
                <a:latin typeface="+mn-lt"/>
              </a:rPr>
              <a:t>5</a:t>
            </a:r>
            <a:r>
              <a:rPr lang="ru-RU" i="1" dirty="0">
                <a:solidFill>
                  <a:schemeClr val="bg1"/>
                </a:solidFill>
                <a:latin typeface="+mn-lt"/>
              </a:rPr>
              <a:t>) Ядерная связь </a:t>
            </a:r>
            <a:r>
              <a:rPr lang="ru-RU" i="1" dirty="0">
                <a:solidFill>
                  <a:schemeClr val="bg1"/>
                </a:solidFill>
              </a:rPr>
              <a:t>–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-11</a:t>
            </a:r>
            <a:r>
              <a:rPr lang="ru-RU" i="1" dirty="0">
                <a:solidFill>
                  <a:schemeClr val="bg1"/>
                </a:solidFill>
                <a:latin typeface="+mn-lt"/>
              </a:rPr>
              <a:t>Дж.</a:t>
            </a:r>
            <a:endParaRPr lang="ru-RU" i="1" dirty="0">
              <a:solidFill>
                <a:schemeClr val="bg1"/>
              </a:solidFill>
            </a:endParaRPr>
          </a:p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endParaRPr lang="ru-RU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" name="Rectangle 4"/>
          <p:cNvSpPr>
            <a:spLocks/>
          </p:cNvSpPr>
          <p:nvPr/>
        </p:nvSpPr>
        <p:spPr bwMode="auto">
          <a:xfrm>
            <a:off x="1643042" y="5143512"/>
            <a:ext cx="1214446" cy="57150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3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39" name="Rectangle 4"/>
          <p:cNvSpPr>
            <a:spLocks/>
          </p:cNvSpPr>
          <p:nvPr/>
        </p:nvSpPr>
        <p:spPr bwMode="auto">
          <a:xfrm>
            <a:off x="6429388" y="5143512"/>
            <a:ext cx="1214446" cy="57150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"/>
          <p:cNvSpPr txBox="1">
            <a:spLocks/>
          </p:cNvSpPr>
          <p:nvPr/>
        </p:nvSpPr>
        <p:spPr>
          <a:xfrm>
            <a:off x="142844" y="1571612"/>
            <a:ext cx="4357718" cy="714380"/>
          </a:xfrm>
          <a:prstGeom prst="rect">
            <a:avLst/>
          </a:prstGeom>
        </p:spPr>
        <p:txBody>
          <a:bodyPr/>
          <a:lstStyle/>
          <a:p>
            <a:pPr marL="342900" lvl="0" indent="-34290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1400" i="1" dirty="0">
                <a:solidFill>
                  <a:schemeClr val="bg1"/>
                </a:solidFill>
                <a:latin typeface="+mn-lt"/>
              </a:rPr>
              <a:t>Слияние чёрных дыр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>: 3 массы Солнца (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4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r>
              <a:rPr lang="ru-RU" sz="1400" i="1" dirty="0">
                <a:solidFill>
                  <a:schemeClr val="bg1"/>
                </a:solidFill>
                <a:latin typeface="+mn-lt"/>
              </a:rPr>
              <a:t> Дж 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>)</a:t>
            </a:r>
            <a:endParaRPr kumimoji="0" lang="ru-RU" sz="140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1400" i="1" dirty="0">
                <a:solidFill>
                  <a:schemeClr val="bg1"/>
                </a:solidFill>
                <a:latin typeface="+mn-lt"/>
              </a:rPr>
              <a:t>                          в излучение гравитационных волн </a:t>
            </a:r>
            <a:endParaRPr kumimoji="0" lang="ru-RU" sz="140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ts val="600"/>
              </a:spcBef>
              <a:buClr>
                <a:schemeClr val="accent2"/>
              </a:buClr>
              <a:buSzPct val="85000"/>
              <a:buAutoNum type="arabicParenR"/>
              <a:defRPr/>
            </a:pPr>
            <a:endParaRPr lang="ru-RU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" name="Rectangle 3"/>
          <p:cNvSpPr txBox="1">
            <a:spLocks/>
          </p:cNvSpPr>
          <p:nvPr/>
        </p:nvSpPr>
        <p:spPr>
          <a:xfrm>
            <a:off x="928662" y="1242740"/>
            <a:ext cx="2428892" cy="428628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kumimoji="0" lang="ru-RU" b="1" i="1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 недавнего  </a:t>
            </a:r>
            <a:r>
              <a:rPr kumimoji="0" lang="ru-RU" b="1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ru-RU" b="1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 ):</a:t>
            </a:r>
            <a:endParaRPr kumimoji="0" lang="ru-RU" b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285720" y="2030113"/>
            <a:ext cx="785818" cy="1588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214282" y="2463129"/>
            <a:ext cx="807249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5"/>
              </a:buBlip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b="1" i="1" u="dbl" strike="noStrike" cap="none" normalizeH="0" dirty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.”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Механическая энергия - физическая величина, измеряемая запасённой работой,  которую  способна  совершить  система  тел 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42910" y="249302"/>
            <a:ext cx="7848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0000FF"/>
                </a:solidFill>
                <a:latin typeface="Constantia" pitchFamily="18" charset="0"/>
              </a:rPr>
              <a:t>Гравитационный коллапс за миллиард </a:t>
            </a:r>
          </a:p>
          <a:p>
            <a:pPr algn="ctr"/>
            <a:r>
              <a:rPr lang="ru-RU" sz="2400" b="1" i="1" dirty="0">
                <a:solidFill>
                  <a:srgbClr val="0000FF"/>
                </a:solidFill>
                <a:latin typeface="Constantia" pitchFamily="18" charset="0"/>
              </a:rPr>
              <a:t>световых лет от Земли  –  слияние чёрных дыр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Constantia" pitchFamily="18" charset="0"/>
              </a:rPr>
              <a:t>(обнаружен 14.09.2015      </a:t>
            </a:r>
            <a:r>
              <a:rPr lang="ru-RU" b="1" dirty="0">
                <a:solidFill>
                  <a:srgbClr val="C00000"/>
                </a:solidFill>
                <a:latin typeface="Constantia" pitchFamily="18" charset="0"/>
                <a:sym typeface="Symbol"/>
              </a:rPr>
              <a:t></a:t>
            </a:r>
            <a:r>
              <a:rPr lang="ru-RU" b="1" i="1" dirty="0">
                <a:solidFill>
                  <a:srgbClr val="C00000"/>
                </a:solidFill>
                <a:latin typeface="Constantia" pitchFamily="18" charset="0"/>
                <a:sym typeface="Symbol"/>
              </a:rPr>
              <a:t>     </a:t>
            </a:r>
            <a:r>
              <a:rPr lang="ru-RU" b="1" i="1" dirty="0">
                <a:solidFill>
                  <a:srgbClr val="C00000"/>
                </a:solidFill>
                <a:latin typeface="Constantia" pitchFamily="18" charset="0"/>
              </a:rPr>
              <a:t>Нобель 2017 г.)</a:t>
            </a:r>
            <a:endParaRPr lang="en-US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85926"/>
            <a:ext cx="8240710" cy="484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5720" y="1357298"/>
            <a:ext cx="82772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onstantia" pitchFamily="18" charset="0"/>
              </a:rPr>
              <a:t>29 </a:t>
            </a:r>
            <a:r>
              <a:rPr lang="ru-RU" b="1" i="1" dirty="0">
                <a:latin typeface="Constantia" pitchFamily="18" charset="0"/>
              </a:rPr>
              <a:t>М</a:t>
            </a:r>
            <a:r>
              <a:rPr lang="ru-RU" b="1" baseline="-25000" dirty="0">
                <a:latin typeface="Constantia" pitchFamily="18" charset="0"/>
                <a:sym typeface="Symbol"/>
              </a:rPr>
              <a:t></a:t>
            </a:r>
            <a:r>
              <a:rPr lang="ru-RU" b="1" dirty="0">
                <a:latin typeface="Constantia" pitchFamily="18" charset="0"/>
              </a:rPr>
              <a:t> + 36 </a:t>
            </a:r>
            <a:r>
              <a:rPr lang="ru-RU" b="1" i="1" dirty="0">
                <a:latin typeface="Constantia" pitchFamily="18" charset="0"/>
              </a:rPr>
              <a:t>М</a:t>
            </a:r>
            <a:r>
              <a:rPr lang="ru-RU" b="1" baseline="-25000" dirty="0">
                <a:latin typeface="Constantia" pitchFamily="18" charset="0"/>
                <a:sym typeface="Symbol"/>
              </a:rPr>
              <a:t></a:t>
            </a:r>
            <a:r>
              <a:rPr lang="ru-RU" b="1" baseline="-25000" dirty="0">
                <a:latin typeface="Constantia" pitchFamily="18" charset="0"/>
              </a:rPr>
              <a:t> </a:t>
            </a:r>
            <a:r>
              <a:rPr lang="ru-RU" b="1" dirty="0">
                <a:latin typeface="Constantia" pitchFamily="18" charset="0"/>
              </a:rPr>
              <a:t>= 62 </a:t>
            </a:r>
            <a:r>
              <a:rPr lang="ru-RU" b="1" i="1" dirty="0">
                <a:latin typeface="Constantia" pitchFamily="18" charset="0"/>
              </a:rPr>
              <a:t>М</a:t>
            </a:r>
            <a:r>
              <a:rPr lang="ru-RU" b="1" baseline="-25000" dirty="0">
                <a:latin typeface="Constantia" pitchFamily="18" charset="0"/>
                <a:sym typeface="Symbol"/>
              </a:rPr>
              <a:t>      </a:t>
            </a:r>
            <a:r>
              <a:rPr lang="ru-RU" b="1" dirty="0">
                <a:latin typeface="Constantia" pitchFamily="18" charset="0"/>
                <a:sym typeface="Symbol"/>
              </a:rPr>
              <a:t></a:t>
            </a:r>
            <a:r>
              <a:rPr lang="ru-RU" b="1" i="1" dirty="0">
                <a:latin typeface="Constantia" pitchFamily="18" charset="0"/>
                <a:sym typeface="Symbol"/>
              </a:rPr>
              <a:t>     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b="1" i="1" dirty="0">
                <a:latin typeface="Constantia" pitchFamily="18" charset="0"/>
              </a:rPr>
              <a:t>М</a:t>
            </a:r>
            <a:r>
              <a:rPr lang="ru-RU" b="1" baseline="-25000" dirty="0">
                <a:latin typeface="Constantia" pitchFamily="18" charset="0"/>
                <a:sym typeface="Symbol"/>
              </a:rPr>
              <a:t></a:t>
            </a:r>
            <a:r>
              <a:rPr lang="ru-RU" b="1" i="1" dirty="0">
                <a:latin typeface="Constantia" pitchFamily="18" charset="0"/>
              </a:rPr>
              <a:t>   энергия гравитационных   волн </a:t>
            </a:r>
            <a:endParaRPr lang="en-US" b="1" i="1" dirty="0">
              <a:latin typeface="Constantia" pitchFamily="18" charset="0"/>
            </a:endParaRPr>
          </a:p>
        </p:txBody>
      </p:sp>
      <p:sp>
        <p:nvSpPr>
          <p:cNvPr id="6" name="Rectangle 8"/>
          <p:cNvSpPr>
            <a:spLocks/>
          </p:cNvSpPr>
          <p:nvPr/>
        </p:nvSpPr>
        <p:spPr bwMode="auto">
          <a:xfrm>
            <a:off x="8143900" y="1000108"/>
            <a:ext cx="785818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>
                <a:solidFill>
                  <a:srgbClr val="0070C0"/>
                </a:solidFill>
                <a:latin typeface="Constantia" pitchFamily="18" charset="0"/>
              </a:rPr>
              <a:t>!!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4"/>
          <p:cNvSpPr>
            <a:spLocks/>
          </p:cNvSpPr>
          <p:nvPr/>
        </p:nvSpPr>
        <p:spPr bwMode="auto">
          <a:xfrm>
            <a:off x="571472" y="1000108"/>
            <a:ext cx="3929090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a)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Одна частица (МТ)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29708" name="Object 12"/>
          <p:cNvGraphicFramePr>
            <a:graphicFrameLocks noChangeAspect="1"/>
          </p:cNvGraphicFramePr>
          <p:nvPr/>
        </p:nvGraphicFramePr>
        <p:xfrm>
          <a:off x="6786578" y="2500306"/>
          <a:ext cx="1897863" cy="1144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041120" imgH="609480" progId="Equation.3">
                  <p:embed/>
                </p:oleObj>
              </mc:Choice>
              <mc:Fallback>
                <p:oleObj name="Формула" r:id="rId3" imgW="1041120" imgH="609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78" y="2500306"/>
                        <a:ext cx="1897863" cy="11445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Группа 16"/>
          <p:cNvGrpSpPr/>
          <p:nvPr/>
        </p:nvGrpSpPr>
        <p:grpSpPr>
          <a:xfrm>
            <a:off x="714348" y="1785926"/>
            <a:ext cx="2071702" cy="857234"/>
            <a:chOff x="714348" y="1785926"/>
            <a:chExt cx="2071702" cy="857234"/>
          </a:xfrm>
        </p:grpSpPr>
        <p:sp>
          <p:nvSpPr>
            <p:cNvPr id="33" name="Rectangle 8"/>
            <p:cNvSpPr>
              <a:spLocks/>
            </p:cNvSpPr>
            <p:nvPr/>
          </p:nvSpPr>
          <p:spPr bwMode="auto">
            <a:xfrm>
              <a:off x="785786" y="1857364"/>
              <a:ext cx="2000264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en-US" sz="4400" b="1" i="1" dirty="0">
                  <a:solidFill>
                    <a:srgbClr val="0070C0"/>
                  </a:solidFill>
                  <a:latin typeface="Constantia" pitchFamily="18" charset="0"/>
                </a:rPr>
                <a:t>… </a:t>
              </a:r>
              <a:r>
                <a:rPr lang="ru-RU" sz="4400" b="1" i="1" dirty="0">
                  <a:solidFill>
                    <a:srgbClr val="0070C0"/>
                  </a:solidFill>
                  <a:latin typeface="Constantia" pitchFamily="18" charset="0"/>
                </a:rPr>
                <a:t>???</a:t>
              </a:r>
            </a:p>
          </p:txBody>
        </p:sp>
        <p:graphicFrame>
          <p:nvGraphicFramePr>
            <p:cNvPr id="31749" name="Object 5"/>
            <p:cNvGraphicFramePr>
              <a:graphicFrameLocks noChangeAspect="1"/>
            </p:cNvGraphicFramePr>
            <p:nvPr/>
          </p:nvGraphicFramePr>
          <p:xfrm>
            <a:off x="714348" y="1785926"/>
            <a:ext cx="226728" cy="736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5" imgW="164880" imgH="520560" progId="Equation.3">
                    <p:embed/>
                  </p:oleObj>
                </mc:Choice>
                <mc:Fallback>
                  <p:oleObj name="Формула" r:id="rId5" imgW="164880" imgH="52056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348" y="1785926"/>
                          <a:ext cx="226728" cy="7366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1714488"/>
            <a:ext cx="3768750" cy="19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Стрелка вниз 33"/>
          <p:cNvSpPr/>
          <p:nvPr/>
        </p:nvSpPr>
        <p:spPr>
          <a:xfrm rot="13663055">
            <a:off x="6921094" y="2109910"/>
            <a:ext cx="434606" cy="748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Rectangle 4"/>
          <p:cNvSpPr>
            <a:spLocks/>
          </p:cNvSpPr>
          <p:nvPr/>
        </p:nvSpPr>
        <p:spPr bwMode="auto">
          <a:xfrm>
            <a:off x="571472" y="3786190"/>
            <a:ext cx="3929090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б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)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Система частиц (или ТТ)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4214818"/>
            <a:ext cx="2124232" cy="223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Группа 17"/>
          <p:cNvGrpSpPr/>
          <p:nvPr/>
        </p:nvGrpSpPr>
        <p:grpSpPr>
          <a:xfrm>
            <a:off x="4929190" y="500042"/>
            <a:ext cx="4025242" cy="1467246"/>
            <a:chOff x="4929190" y="500042"/>
            <a:chExt cx="4025242" cy="1467246"/>
          </a:xfrm>
        </p:grpSpPr>
        <p:sp>
          <p:nvSpPr>
            <p:cNvPr id="28688" name="AutoShape 16"/>
            <p:cNvSpPr>
              <a:spLocks noChangeArrowheads="1"/>
            </p:cNvSpPr>
            <p:nvPr/>
          </p:nvSpPr>
          <p:spPr bwMode="auto">
            <a:xfrm>
              <a:off x="6811292" y="752842"/>
              <a:ext cx="2143140" cy="1214446"/>
            </a:xfrm>
            <a:prstGeom prst="foldedCorner">
              <a:avLst>
                <a:gd name="adj" fmla="val 26611"/>
              </a:avLst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aphicFrame>
          <p:nvGraphicFramePr>
            <p:cNvPr id="29709" name="Object 13"/>
            <p:cNvGraphicFramePr>
              <a:graphicFrameLocks noChangeAspect="1"/>
            </p:cNvGraphicFramePr>
            <p:nvPr/>
          </p:nvGraphicFramePr>
          <p:xfrm>
            <a:off x="7000892" y="500042"/>
            <a:ext cx="1619250" cy="1335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9" imgW="761760" imgH="609480" progId="Equation.3">
                    <p:embed/>
                  </p:oleObj>
                </mc:Choice>
                <mc:Fallback>
                  <p:oleObj name="Формула" r:id="rId9" imgW="761760" imgH="609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0892" y="500042"/>
                          <a:ext cx="1619250" cy="13350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Rectangle 1"/>
            <p:cNvSpPr>
              <a:spLocks noChangeArrowheads="1"/>
            </p:cNvSpPr>
            <p:nvPr/>
          </p:nvSpPr>
          <p:spPr bwMode="auto">
            <a:xfrm>
              <a:off x="4929190" y="1071546"/>
              <a:ext cx="19288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1" algn="just">
                <a:buClr>
                  <a:schemeClr val="tx1"/>
                </a:buClr>
                <a:buBlip>
                  <a:blip r:embed="rId11"/>
                </a:buBlip>
              </a:pPr>
              <a:r>
                <a:rPr kumimoji="0" lang="ru-RU" sz="2400" b="1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sz="2400" b="1" dirty="0">
                  <a:solidFill>
                    <a:srgbClr val="FF6600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(</a:t>
              </a:r>
              <a:r>
                <a:rPr kumimoji="0" lang="ru-RU" sz="2400" b="1" i="1" u="dbl" strike="noStrike" cap="none" normalizeH="0" dirty="0">
                  <a:ln>
                    <a:noFill/>
                  </a:ln>
                  <a:solidFill>
                    <a:srgbClr val="FF6600"/>
                  </a:solidFill>
                  <a:effectLst/>
                  <a:uFill>
                    <a:solidFill>
                      <a:schemeClr val="accent2">
                        <a:lumMod val="75000"/>
                      </a:schemeClr>
                    </a:solidFill>
                  </a:uFill>
                  <a:latin typeface="+mn-lt"/>
                  <a:ea typeface="Times New Roman" pitchFamily="18" charset="0"/>
                  <a:cs typeface="Arial" pitchFamily="34" charset="0"/>
                </a:rPr>
                <a:t>Опр</a:t>
              </a:r>
              <a:r>
                <a:rPr kumimoji="0" lang="ru-RU" sz="2400" b="1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.)</a:t>
              </a:r>
              <a:r>
                <a:rPr kumimoji="0" lang="ru-RU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i="1" dirty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071802" y="4286256"/>
            <a:ext cx="2214578" cy="1405028"/>
            <a:chOff x="5000628" y="4500570"/>
            <a:chExt cx="2214578" cy="1405028"/>
          </a:xfrm>
        </p:grpSpPr>
        <p:sp>
          <p:nvSpPr>
            <p:cNvPr id="28" name="AutoShape 16"/>
            <p:cNvSpPr>
              <a:spLocks noChangeArrowheads="1"/>
            </p:cNvSpPr>
            <p:nvPr/>
          </p:nvSpPr>
          <p:spPr bwMode="auto">
            <a:xfrm>
              <a:off x="5072066" y="5048342"/>
              <a:ext cx="2143140" cy="857256"/>
            </a:xfrm>
            <a:prstGeom prst="foldedCorner">
              <a:avLst>
                <a:gd name="adj" fmla="val 26611"/>
              </a:avLst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aphicFrame>
          <p:nvGraphicFramePr>
            <p:cNvPr id="31752" name="Object 8"/>
            <p:cNvGraphicFramePr>
              <a:graphicFrameLocks noChangeAspect="1"/>
            </p:cNvGraphicFramePr>
            <p:nvPr/>
          </p:nvGraphicFramePr>
          <p:xfrm>
            <a:off x="5335444" y="5072074"/>
            <a:ext cx="1736886" cy="814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2" imgW="1168200" imgH="545760" progId="Equation.3">
                    <p:embed/>
                  </p:oleObj>
                </mc:Choice>
                <mc:Fallback>
                  <p:oleObj name="Формула" r:id="rId12" imgW="1168200" imgH="54576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5444" y="5072074"/>
                          <a:ext cx="1736886" cy="8143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Rectangle 1"/>
            <p:cNvSpPr>
              <a:spLocks noChangeArrowheads="1"/>
            </p:cNvSpPr>
            <p:nvPr/>
          </p:nvSpPr>
          <p:spPr bwMode="auto">
            <a:xfrm>
              <a:off x="5000628" y="4500570"/>
              <a:ext cx="221457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1" algn="just">
                <a:buClr>
                  <a:schemeClr val="tx1"/>
                </a:buClr>
                <a:buBlip>
                  <a:blip r:embed="rId11"/>
                </a:buBlip>
              </a:pPr>
              <a:r>
                <a:rPr kumimoji="0" lang="ru-RU" sz="2400" b="1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sz="2400" b="1" dirty="0">
                  <a:solidFill>
                    <a:srgbClr val="FF6600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(</a:t>
              </a:r>
              <a:r>
                <a:rPr kumimoji="0" lang="ru-RU" sz="2400" b="1" i="1" u="dbl" strike="noStrike" cap="none" normalizeH="0" dirty="0">
                  <a:ln>
                    <a:noFill/>
                  </a:ln>
                  <a:solidFill>
                    <a:srgbClr val="FF6600"/>
                  </a:solidFill>
                  <a:effectLst/>
                  <a:uFill>
                    <a:solidFill>
                      <a:schemeClr val="accent2">
                        <a:lumMod val="75000"/>
                      </a:schemeClr>
                    </a:solidFill>
                  </a:uFill>
                  <a:latin typeface="+mn-lt"/>
                  <a:ea typeface="Times New Roman" pitchFamily="18" charset="0"/>
                  <a:cs typeface="Arial" pitchFamily="34" charset="0"/>
                </a:rPr>
                <a:t>Опр</a:t>
              </a:r>
              <a:r>
                <a:rPr kumimoji="0" lang="ru-RU" sz="2400" b="1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.)</a:t>
              </a:r>
              <a:r>
                <a:rPr kumimoji="0" lang="ru-RU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i="1" dirty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500034" y="642918"/>
            <a:ext cx="4000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tabLst>
                <a:tab pos="800100" algn="l"/>
              </a:tabLst>
            </a:pPr>
            <a:r>
              <a:rPr lang="ru-RU" sz="2000" b="1" i="1" dirty="0">
                <a:solidFill>
                  <a:srgbClr val="C00000"/>
                </a:solidFill>
                <a:latin typeface="+mj-lt"/>
                <a:ea typeface="Times New Roman" pitchFamily="18" charset="0"/>
              </a:rPr>
              <a:t>5.6.1. Кинетическая энергия</a:t>
            </a:r>
            <a:endParaRPr lang="ru-RU" sz="1600" b="1" i="1" dirty="0">
              <a:solidFill>
                <a:schemeClr val="bg1"/>
              </a:solidFill>
              <a:latin typeface="+mj-lt"/>
              <a:ea typeface="Times New Roman" pitchFamily="18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214282" y="214290"/>
            <a:ext cx="871456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tabLst>
                <a:tab pos="800100" algn="l"/>
              </a:tabLst>
            </a:pPr>
            <a:r>
              <a:rPr lang="ru-RU" sz="2200" b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.6. </a:t>
            </a:r>
            <a:r>
              <a:rPr lang="ru-RU" sz="2200" b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Кинетическая энергия. Теорема о кинетической энергии </a:t>
            </a:r>
          </a:p>
        </p:txBody>
      </p:sp>
      <p:sp>
        <p:nvSpPr>
          <p:cNvPr id="21" name="Rectangle 3"/>
          <p:cNvSpPr txBox="1">
            <a:spLocks/>
          </p:cNvSpPr>
          <p:nvPr/>
        </p:nvSpPr>
        <p:spPr bwMode="auto">
          <a:xfrm>
            <a:off x="5500694" y="4786322"/>
            <a:ext cx="257176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ru-RU" sz="2800" dirty="0">
                <a:solidFill>
                  <a:srgbClr val="C00000"/>
                </a:solidFill>
                <a:latin typeface="+mn-lt"/>
              </a:rPr>
              <a:t>Замечания: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2" name="Rectangle 3"/>
          <p:cNvSpPr txBox="1">
            <a:spLocks/>
          </p:cNvSpPr>
          <p:nvPr/>
        </p:nvSpPr>
        <p:spPr>
          <a:xfrm>
            <a:off x="5500694" y="5357826"/>
            <a:ext cx="3429024" cy="1285884"/>
          </a:xfrm>
          <a:prstGeom prst="rect">
            <a:avLst/>
          </a:prstGeom>
        </p:spPr>
        <p:txBody>
          <a:bodyPr/>
          <a:lstStyle/>
          <a:p>
            <a:pPr marL="457200" lvl="0" indent="-457200" eaLnBrk="0" hangingPunct="0">
              <a:spcBef>
                <a:spcPts val="600"/>
              </a:spcBef>
              <a:buClr>
                <a:schemeClr val="accent2"/>
              </a:buClr>
              <a:buSzPct val="85000"/>
              <a:buAutoNum type="arabicParenR"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Система</a:t>
            </a:r>
            <a:r>
              <a:rPr kumimoji="0" lang="ru-RU" sz="2000" b="1" i="1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отсчёта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lvl="0" indent="-457200" eaLnBrk="0" hangingPunct="0">
              <a:spcBef>
                <a:spcPts val="600"/>
              </a:spcBef>
              <a:buClr>
                <a:schemeClr val="accent2"/>
              </a:buClr>
              <a:buSzPct val="85000"/>
              <a:buAutoNum type="arabicParenR"/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скаляр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,    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 0;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457200" lvl="0" indent="-457200" eaLnBrk="0" hangingPunct="0">
              <a:spcBef>
                <a:spcPts val="600"/>
              </a:spcBef>
              <a:buClr>
                <a:schemeClr val="accent2"/>
              </a:buClr>
              <a:buSzPct val="85000"/>
              <a:buAutoNum type="arabicParenR"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аддитивна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lvl="0" indent="-342900" eaLnBrk="0" hangingPunct="0">
              <a:spcBef>
                <a:spcPts val="600"/>
              </a:spcBef>
              <a:buClr>
                <a:schemeClr val="accent2"/>
              </a:buClr>
              <a:buSzPct val="85000"/>
              <a:buAutoNum type="arabicParenR"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34" grpId="0" animBg="1"/>
      <p:bldP spid="35" grpId="0" build="p"/>
      <p:bldP spid="21" grpId="0" build="p"/>
      <p:bldP spid="2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708" name="Object 12"/>
          <p:cNvGraphicFramePr>
            <a:graphicFrameLocks noChangeAspect="1"/>
          </p:cNvGraphicFramePr>
          <p:nvPr/>
        </p:nvGraphicFramePr>
        <p:xfrm>
          <a:off x="4412718" y="1379531"/>
          <a:ext cx="4445562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2603160" imgH="596880" progId="Equation.3">
                  <p:embed/>
                </p:oleObj>
              </mc:Choice>
              <mc:Fallback>
                <p:oleObj name="Формула" r:id="rId3" imgW="2603160" imgH="596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718" y="1379531"/>
                        <a:ext cx="4445562" cy="1049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Стрелка вниз 33"/>
          <p:cNvSpPr/>
          <p:nvPr/>
        </p:nvSpPr>
        <p:spPr>
          <a:xfrm>
            <a:off x="8143900" y="4000504"/>
            <a:ext cx="434606" cy="748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Rectangle 4"/>
          <p:cNvSpPr>
            <a:spLocks/>
          </p:cNvSpPr>
          <p:nvPr/>
        </p:nvSpPr>
        <p:spPr bwMode="auto">
          <a:xfrm>
            <a:off x="-32" y="6000768"/>
            <a:ext cx="4643470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b="1" i="1" dirty="0">
                <a:solidFill>
                  <a:srgbClr val="0000FF"/>
                </a:solidFill>
                <a:latin typeface="Constantia" pitchFamily="18" charset="0"/>
              </a:rPr>
              <a:t>Теорема</a:t>
            </a:r>
            <a:r>
              <a:rPr lang="en-US" sz="2000" b="1" i="1" dirty="0">
                <a:solidFill>
                  <a:srgbClr val="0000FF"/>
                </a:solidFill>
                <a:latin typeface="Constantia" pitchFamily="18" charset="0"/>
              </a:rPr>
              <a:t> </a:t>
            </a:r>
            <a:r>
              <a:rPr lang="ru-RU" sz="2000" b="1" i="1" dirty="0">
                <a:solidFill>
                  <a:srgbClr val="0000FF"/>
                </a:solidFill>
                <a:latin typeface="Constantia" pitchFamily="18" charset="0"/>
              </a:rPr>
              <a:t>о кинетической энергии </a:t>
            </a:r>
            <a:r>
              <a:rPr lang="en-US" sz="2000" b="1" dirty="0">
                <a:solidFill>
                  <a:srgbClr val="0000FF"/>
                </a:solidFill>
                <a:latin typeface="Constantia" pitchFamily="18" charset="0"/>
              </a:rPr>
              <a:t>:</a:t>
            </a:r>
            <a:endParaRPr lang="ru-RU" sz="2000" b="1" dirty="0">
              <a:solidFill>
                <a:srgbClr val="0000FF"/>
              </a:solidFill>
              <a:latin typeface="Constantia" pitchFamily="18" charset="0"/>
            </a:endParaRP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928670"/>
            <a:ext cx="401002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5214942" y="785794"/>
          <a:ext cx="1171565" cy="578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609480" imgH="291960" progId="Equation.3">
                  <p:embed/>
                </p:oleObj>
              </mc:Choice>
              <mc:Fallback>
                <p:oleObj name="Формула" r:id="rId6" imgW="609480" imgH="291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2" y="785794"/>
                        <a:ext cx="1171565" cy="5786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>
          <a:off x="4421218" y="2693988"/>
          <a:ext cx="450850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3022560" imgH="393480" progId="Equation.3">
                  <p:embed/>
                </p:oleObj>
              </mc:Choice>
              <mc:Fallback>
                <p:oleObj name="Формула" r:id="rId8" imgW="302256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218" y="2693988"/>
                        <a:ext cx="4508500" cy="604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6643702" y="3305304"/>
            <a:ext cx="214314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cs typeface="Arial" pitchFamily="34" charset="0"/>
              </a:rPr>
              <a:t>v</a:t>
            </a:r>
            <a:r>
              <a:rPr kumimoji="0" lang="en-US" sz="3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 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      </a:t>
            </a:r>
            <a:r>
              <a:rPr kumimoji="0" lang="en-US" sz="36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en-US" sz="36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cs typeface="Arial" pitchFamily="34" charset="0"/>
              </a:rPr>
              <a:t>v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Левая фигурная скобка 35"/>
          <p:cNvSpPr/>
          <p:nvPr/>
        </p:nvSpPr>
        <p:spPr>
          <a:xfrm rot="16200000">
            <a:off x="7845438" y="2578921"/>
            <a:ext cx="192028" cy="1500198"/>
          </a:xfrm>
          <a:prstGeom prst="leftBrace">
            <a:avLst>
              <a:gd name="adj1" fmla="val 21887"/>
              <a:gd name="adj2" fmla="val 47583"/>
            </a:avLst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715140" y="3310838"/>
            <a:ext cx="428628" cy="1588"/>
          </a:xfrm>
          <a:prstGeom prst="line">
            <a:avLst/>
          </a:prstGeom>
          <a:ln w="635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851" name="Object 11"/>
          <p:cNvGraphicFramePr>
            <a:graphicFrameLocks noChangeAspect="1"/>
          </p:cNvGraphicFramePr>
          <p:nvPr/>
        </p:nvGraphicFramePr>
        <p:xfrm>
          <a:off x="4529138" y="3783013"/>
          <a:ext cx="3371850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0" imgW="2184120" imgH="774360" progId="Equation.3">
                  <p:embed/>
                </p:oleObj>
              </mc:Choice>
              <mc:Fallback>
                <p:oleObj name="Формула" r:id="rId10" imgW="2184120" imgH="7743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8" y="3783013"/>
                        <a:ext cx="3371850" cy="1233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2" name="Object 12"/>
          <p:cNvGraphicFramePr>
            <a:graphicFrameLocks noChangeAspect="1"/>
          </p:cNvGraphicFramePr>
          <p:nvPr/>
        </p:nvGraphicFramePr>
        <p:xfrm>
          <a:off x="6587484" y="4934606"/>
          <a:ext cx="2413672" cy="106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2" imgW="1549400" imgH="685800" progId="Equation.3">
                  <p:embed/>
                </p:oleObj>
              </mc:Choice>
              <mc:Fallback>
                <p:oleObj name="Формула" r:id="rId12" imgW="1549400" imgH="685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7484" y="4934606"/>
                        <a:ext cx="2413672" cy="1066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4" name="Object 14"/>
          <p:cNvGraphicFramePr>
            <a:graphicFrameLocks noChangeAspect="1"/>
          </p:cNvGraphicFramePr>
          <p:nvPr/>
        </p:nvGraphicFramePr>
        <p:xfrm>
          <a:off x="4966509" y="6017244"/>
          <a:ext cx="1820069" cy="515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4" imgW="1028520" imgH="291960" progId="Equation.3">
                  <p:embed/>
                </p:oleObj>
              </mc:Choice>
              <mc:Fallback>
                <p:oleObj name="Формула" r:id="rId14" imgW="1028520" imgH="2919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6509" y="6017244"/>
                        <a:ext cx="1820069" cy="5159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AutoShape 22"/>
          <p:cNvSpPr>
            <a:spLocks noChangeArrowheads="1"/>
          </p:cNvSpPr>
          <p:nvPr/>
        </p:nvSpPr>
        <p:spPr bwMode="auto">
          <a:xfrm>
            <a:off x="4572000" y="5786430"/>
            <a:ext cx="2714644" cy="1000156"/>
          </a:xfrm>
          <a:prstGeom prst="cloudCallout">
            <a:avLst>
              <a:gd name="adj1" fmla="val 95769"/>
              <a:gd name="adj2" fmla="val -41006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285720" y="214290"/>
            <a:ext cx="51435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800100" algn="l"/>
              </a:tabLst>
            </a:pPr>
            <a:r>
              <a:rPr lang="ru-RU" sz="2000" b="1" i="1" dirty="0">
                <a:solidFill>
                  <a:srgbClr val="C00000"/>
                </a:solidFill>
                <a:latin typeface="+mj-lt"/>
                <a:ea typeface="Times New Roman" pitchFamily="18" charset="0"/>
              </a:rPr>
              <a:t>5.6.2. Теорема</a:t>
            </a:r>
            <a:r>
              <a:rPr lang="en-US" sz="2000" b="1" i="1" dirty="0">
                <a:solidFill>
                  <a:srgbClr val="C00000"/>
                </a:solidFill>
                <a:latin typeface="+mj-lt"/>
                <a:ea typeface="Times New Roman" pitchFamily="18" charset="0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+mj-lt"/>
                <a:ea typeface="Times New Roman" pitchFamily="18" charset="0"/>
              </a:rPr>
              <a:t>о кинетической энергии</a:t>
            </a:r>
            <a:endParaRPr lang="ru-RU" sz="1600" b="1" i="1" dirty="0">
              <a:solidFill>
                <a:schemeClr val="bg1"/>
              </a:solidFill>
              <a:latin typeface="+mj-lt"/>
              <a:ea typeface="Times New Roman" pitchFamily="18" charset="0"/>
            </a:endParaRPr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7140305" y="6341935"/>
            <a:ext cx="1733877" cy="42860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Пример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4"/>
          <p:cNvSpPr>
            <a:spLocks/>
          </p:cNvSpPr>
          <p:nvPr/>
        </p:nvSpPr>
        <p:spPr bwMode="auto">
          <a:xfrm>
            <a:off x="142844" y="785794"/>
            <a:ext cx="4786346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a)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Поступательное движение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4"/>
          <p:cNvSpPr>
            <a:spLocks/>
          </p:cNvSpPr>
          <p:nvPr/>
        </p:nvSpPr>
        <p:spPr bwMode="auto">
          <a:xfrm>
            <a:off x="71406" y="142852"/>
            <a:ext cx="850112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2200" b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5</a:t>
            </a:r>
            <a:r>
              <a:rPr lang="ru-RU" sz="2200" b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.7</a:t>
            </a:r>
            <a:r>
              <a:rPr lang="en-US" sz="2200" b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r>
              <a:rPr lang="ru-RU" sz="2200" b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200" b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200" b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Кинетическая  энергия  при  движении  твёрдого  тела</a:t>
            </a:r>
          </a:p>
        </p:txBody>
      </p:sp>
      <p:sp>
        <p:nvSpPr>
          <p:cNvPr id="34" name="Стрелка вниз 33"/>
          <p:cNvSpPr/>
          <p:nvPr/>
        </p:nvSpPr>
        <p:spPr>
          <a:xfrm rot="14530632">
            <a:off x="4651239" y="1663220"/>
            <a:ext cx="434606" cy="1038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Rectangle 4"/>
          <p:cNvSpPr>
            <a:spLocks/>
          </p:cNvSpPr>
          <p:nvPr/>
        </p:nvSpPr>
        <p:spPr bwMode="auto">
          <a:xfrm>
            <a:off x="142844" y="3429000"/>
            <a:ext cx="4643470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б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)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Вращательное движение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5953125" y="2422525"/>
          <a:ext cx="17367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876240" imgH="469800" progId="Equation.3">
                  <p:embed/>
                </p:oleObj>
              </mc:Choice>
              <mc:Fallback>
                <p:oleObj name="Формула" r:id="rId3" imgW="876240" imgH="469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2422525"/>
                        <a:ext cx="1736725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398571"/>
            <a:ext cx="3500462" cy="208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5122863" y="1106488"/>
            <a:ext cx="3768369" cy="690562"/>
            <a:chOff x="5122863" y="1106488"/>
            <a:chExt cx="3768369" cy="690562"/>
          </a:xfrm>
        </p:grpSpPr>
        <p:graphicFrame>
          <p:nvGraphicFramePr>
            <p:cNvPr id="36872" name="Object 8"/>
            <p:cNvGraphicFramePr>
              <a:graphicFrameLocks noChangeAspect="1"/>
            </p:cNvGraphicFramePr>
            <p:nvPr/>
          </p:nvGraphicFramePr>
          <p:xfrm>
            <a:off x="5122863" y="1106488"/>
            <a:ext cx="2154237" cy="690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6" imgW="1549080" imgH="495000" progId="Equation.3">
                    <p:embed/>
                  </p:oleObj>
                </mc:Choice>
                <mc:Fallback>
                  <p:oleObj name="Формула" r:id="rId6" imgW="1549080" imgH="4950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2863" y="1106488"/>
                          <a:ext cx="2154237" cy="690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4" name="Object 10"/>
            <p:cNvGraphicFramePr>
              <a:graphicFrameLocks noChangeAspect="1"/>
            </p:cNvGraphicFramePr>
            <p:nvPr/>
          </p:nvGraphicFramePr>
          <p:xfrm>
            <a:off x="7411682" y="1176037"/>
            <a:ext cx="1479550" cy="595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8" imgW="1104840" imgH="444240" progId="Equation.3">
                    <p:embed/>
                  </p:oleObj>
                </mc:Choice>
                <mc:Fallback>
                  <p:oleObj name="Формула" r:id="rId8" imgW="1104840" imgH="4442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1682" y="1176037"/>
                          <a:ext cx="1479550" cy="595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" name="AutoShape 22"/>
          <p:cNvSpPr>
            <a:spLocks noChangeArrowheads="1"/>
          </p:cNvSpPr>
          <p:nvPr/>
        </p:nvSpPr>
        <p:spPr bwMode="auto">
          <a:xfrm>
            <a:off x="5286380" y="2285992"/>
            <a:ext cx="3214710" cy="1428760"/>
          </a:xfrm>
          <a:prstGeom prst="cloudCallout">
            <a:avLst>
              <a:gd name="adj1" fmla="val 59381"/>
              <a:gd name="adj2" fmla="val -88285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6878" name="Object 14"/>
          <p:cNvGraphicFramePr>
            <a:graphicFrameLocks noChangeAspect="1"/>
          </p:cNvGraphicFramePr>
          <p:nvPr/>
        </p:nvGraphicFramePr>
        <p:xfrm>
          <a:off x="2952002" y="4181484"/>
          <a:ext cx="5834840" cy="747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0" imgW="4165600" imgH="533400" progId="Equation.3">
                  <p:embed/>
                </p:oleObj>
              </mc:Choice>
              <mc:Fallback>
                <p:oleObj name="Формула" r:id="rId10" imgW="4165600" imgH="533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002" y="4181484"/>
                        <a:ext cx="5834840" cy="7477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Стрелка вниз 39"/>
          <p:cNvSpPr/>
          <p:nvPr/>
        </p:nvSpPr>
        <p:spPr>
          <a:xfrm rot="14530632">
            <a:off x="2700833" y="4701567"/>
            <a:ext cx="434606" cy="1038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6880" name="Object 16"/>
          <p:cNvGraphicFramePr>
            <a:graphicFrameLocks noChangeAspect="1"/>
          </p:cNvGraphicFramePr>
          <p:nvPr/>
        </p:nvGraphicFramePr>
        <p:xfrm>
          <a:off x="5765800" y="5254625"/>
          <a:ext cx="17478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2" imgW="825480" imgH="469800" progId="Equation.3">
                  <p:embed/>
                </p:oleObj>
              </mc:Choice>
              <mc:Fallback>
                <p:oleObj name="Формула" r:id="rId12" imgW="825480" imgH="469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5254625"/>
                        <a:ext cx="1747838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5072066" y="5143512"/>
            <a:ext cx="3357586" cy="1428760"/>
          </a:xfrm>
          <a:prstGeom prst="cloudCallout">
            <a:avLst>
              <a:gd name="adj1" fmla="val 63366"/>
              <a:gd name="adj2" fmla="val -83096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571472" y="3921119"/>
            <a:ext cx="1785950" cy="2714644"/>
            <a:chOff x="571472" y="3921119"/>
            <a:chExt cx="1785950" cy="2714644"/>
          </a:xfrm>
        </p:grpSpPr>
        <p:pic>
          <p:nvPicPr>
            <p:cNvPr id="36877" name="Picture 13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71472" y="3921119"/>
              <a:ext cx="1785950" cy="2714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3" name="Прямоугольник 32"/>
            <p:cNvSpPr/>
            <p:nvPr/>
          </p:nvSpPr>
          <p:spPr>
            <a:xfrm>
              <a:off x="1047685" y="4381547"/>
              <a:ext cx="142876" cy="3571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34" grpId="0" animBg="1" autoUpdateAnimBg="0"/>
      <p:bldP spid="35" grpId="0" build="p"/>
      <p:bldP spid="36" grpId="0" animBg="1"/>
      <p:bldP spid="40" grpId="0" animBg="1" autoUpdateAnimBg="0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4"/>
          <p:cNvSpPr>
            <a:spLocks/>
          </p:cNvSpPr>
          <p:nvPr/>
        </p:nvSpPr>
        <p:spPr bwMode="auto">
          <a:xfrm>
            <a:off x="285720" y="214290"/>
            <a:ext cx="3429024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)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Плоское движение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 rot="14530632">
            <a:off x="4272469" y="1975036"/>
            <a:ext cx="434606" cy="1038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AutoShape 22"/>
          <p:cNvSpPr>
            <a:spLocks noChangeArrowheads="1"/>
          </p:cNvSpPr>
          <p:nvPr/>
        </p:nvSpPr>
        <p:spPr bwMode="auto">
          <a:xfrm>
            <a:off x="5000628" y="2214554"/>
            <a:ext cx="3929090" cy="1571636"/>
          </a:xfrm>
          <a:prstGeom prst="cloudCallout">
            <a:avLst>
              <a:gd name="adj1" fmla="val 49108"/>
              <a:gd name="adj2" fmla="val -80947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4021138" y="1204913"/>
          <a:ext cx="4960937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3174840" imgH="469800" progId="Equation.3">
                  <p:embed/>
                </p:oleObj>
              </mc:Choice>
              <mc:Fallback>
                <p:oleObj name="Формула" r:id="rId3" imgW="3174840" imgH="469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138" y="1204913"/>
                        <a:ext cx="4960937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4000500" y="315913"/>
          <a:ext cx="1319213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850680" imgH="469800" progId="Equation.3">
                  <p:embed/>
                </p:oleObj>
              </mc:Choice>
              <mc:Fallback>
                <p:oleObj name="Формула" r:id="rId5" imgW="850680" imgH="469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315913"/>
                        <a:ext cx="1319213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7900" name="Object 12"/>
          <p:cNvGraphicFramePr>
            <a:graphicFrameLocks noChangeAspect="1"/>
          </p:cNvGraphicFramePr>
          <p:nvPr/>
        </p:nvGraphicFramePr>
        <p:xfrm>
          <a:off x="6038850" y="381000"/>
          <a:ext cx="20447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1054080" imgH="266400" progId="Equation.3">
                  <p:embed/>
                </p:oleObj>
              </mc:Choice>
              <mc:Fallback>
                <p:oleObj name="Формула" r:id="rId7" imgW="1054080" imgH="266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81000"/>
                        <a:ext cx="2044700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7902" name="Object 14"/>
          <p:cNvGraphicFramePr>
            <a:graphicFrameLocks noChangeAspect="1"/>
          </p:cNvGraphicFramePr>
          <p:nvPr/>
        </p:nvGraphicFramePr>
        <p:xfrm>
          <a:off x="5468938" y="2489200"/>
          <a:ext cx="2697162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1434960" imgH="469800" progId="Equation.3">
                  <p:embed/>
                </p:oleObj>
              </mc:Choice>
              <mc:Fallback>
                <p:oleObj name="Формула" r:id="rId9" imgW="1434960" imgH="469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2489200"/>
                        <a:ext cx="2697162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"/>
          <p:cNvSpPr>
            <a:spLocks/>
          </p:cNvSpPr>
          <p:nvPr/>
        </p:nvSpPr>
        <p:spPr bwMode="auto">
          <a:xfrm>
            <a:off x="71406" y="4143380"/>
            <a:ext cx="7929618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2400" b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5</a:t>
            </a:r>
            <a:r>
              <a:rPr lang="ru-RU" sz="2400" b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.8</a:t>
            </a:r>
            <a:r>
              <a:rPr lang="en-US" sz="2400" b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r>
              <a:rPr lang="ru-RU" sz="2400" b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Консервативные и неконсервативные силы </a:t>
            </a: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-142908" y="4786322"/>
            <a:ext cx="88583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11"/>
              </a:buBlip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i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Силы, работа которых не зависит от формы траектории, а определяется лишь начальным и конечным положением тела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2000" i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называются консервативными   </a:t>
            </a:r>
          </a:p>
        </p:txBody>
      </p:sp>
      <p:sp>
        <p:nvSpPr>
          <p:cNvPr id="44" name="Rectangle 4"/>
          <p:cNvSpPr>
            <a:spLocks/>
          </p:cNvSpPr>
          <p:nvPr/>
        </p:nvSpPr>
        <p:spPr bwMode="auto">
          <a:xfrm>
            <a:off x="357158" y="5857892"/>
            <a:ext cx="8643998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Примеры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гравитационные (тяжести), упругие,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кулоновские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, …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285720" y="857232"/>
            <a:ext cx="3429024" cy="2476887"/>
            <a:chOff x="285720" y="857232"/>
            <a:chExt cx="3429024" cy="2476887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285720" y="857232"/>
              <a:ext cx="3429024" cy="2476887"/>
              <a:chOff x="285720" y="857232"/>
              <a:chExt cx="3429024" cy="2476887"/>
            </a:xfrm>
          </p:grpSpPr>
          <p:pic>
            <p:nvPicPr>
              <p:cNvPr id="37895" name="Picture 7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285720" y="857232"/>
                <a:ext cx="3429024" cy="2476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2" name="Rectangle 4"/>
              <p:cNvSpPr>
                <a:spLocks/>
              </p:cNvSpPr>
              <p:nvPr/>
            </p:nvSpPr>
            <p:spPr bwMode="auto">
              <a:xfrm>
                <a:off x="1357290" y="2746181"/>
                <a:ext cx="571504" cy="317435"/>
              </a:xfrm>
              <a:prstGeom prst="rect">
                <a:avLst/>
              </a:prstGeom>
              <a:solidFill>
                <a:schemeClr val="tx1"/>
              </a:solidFill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>
                  <a:defRPr/>
                </a:pPr>
                <a:r>
                  <a:rPr lang="ru-RU" sz="20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О</a:t>
                </a:r>
                <a:r>
                  <a:rPr lang="ru-RU" sz="2000" b="1" i="1" baseline="-25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</a:t>
                </a:r>
                <a:endParaRPr lang="ru-R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7" name="Rectangle 4"/>
            <p:cNvSpPr>
              <a:spLocks/>
            </p:cNvSpPr>
            <p:nvPr/>
          </p:nvSpPr>
          <p:spPr bwMode="auto">
            <a:xfrm>
              <a:off x="1174659" y="1976508"/>
              <a:ext cx="357190" cy="317435"/>
            </a:xfrm>
            <a:prstGeom prst="rect">
              <a:avLst/>
            </a:prstGeom>
            <a:solidFill>
              <a:schemeClr val="tx1"/>
            </a:solidFill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endPara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4"/>
            <p:cNvSpPr>
              <a:spLocks/>
            </p:cNvSpPr>
            <p:nvPr/>
          </p:nvSpPr>
          <p:spPr bwMode="auto">
            <a:xfrm>
              <a:off x="1071538" y="1960485"/>
              <a:ext cx="642942" cy="317435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“</a:t>
              </a:r>
              <a:r>
                <a:rPr lang="ru-RU" sz="2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”</a:t>
              </a:r>
              <a:endPara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 autoUpdateAnimBg="0"/>
      <p:bldP spid="36" grpId="0" animBg="1" autoUpdateAnimBg="0"/>
      <p:bldP spid="42" grpId="0" build="p"/>
      <p:bldP spid="37904" grpId="0" build="p"/>
      <p:bldP spid="4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8262</TotalTime>
  <Words>490</Words>
  <Application>Microsoft Office PowerPoint</Application>
  <PresentationFormat>Экран (4:3)</PresentationFormat>
  <Paragraphs>96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Bookman Old Style</vt:lpstr>
      <vt:lpstr>Calibri</vt:lpstr>
      <vt:lpstr>Constantia</vt:lpstr>
      <vt:lpstr>Times New Roman</vt:lpstr>
      <vt:lpstr>Wingdings 2</vt:lpstr>
      <vt:lpstr>Бумажная</vt:lpstr>
      <vt:lpstr>Точечный рисунок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Ximiya2</cp:lastModifiedBy>
  <cp:revision>675</cp:revision>
  <dcterms:created xsi:type="dcterms:W3CDTF">2010-10-03T06:36:32Z</dcterms:created>
  <dcterms:modified xsi:type="dcterms:W3CDTF">2023-03-13T06:38:27Z</dcterms:modified>
</cp:coreProperties>
</file>